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tags/tag5.xml" ContentType="application/vnd.openxmlformats-officedocument.presentationml.tags+xml"/>
  <Override PartName="/ppt/notesSlides/notesSlide4.xml" ContentType="application/vnd.openxmlformats-officedocument.presentationml.notesSlide+xml"/>
  <Override PartName="/ppt/tags/tag6.xml" ContentType="application/vnd.openxmlformats-officedocument.presentationml.tags+xml"/>
  <Override PartName="/ppt/notesSlides/notesSlide5.xml" ContentType="application/vnd.openxmlformats-officedocument.presentationml.notesSlide+xml"/>
  <Override PartName="/ppt/tags/tag7.xml" ContentType="application/vnd.openxmlformats-officedocument.presentationml.tags+xml"/>
  <Override PartName="/ppt/notesSlides/notesSlide6.xml" ContentType="application/vnd.openxmlformats-officedocument.presentationml.notesSlide+xml"/>
  <Override PartName="/ppt/ink/ink1.xml" ContentType="application/inkml+xml"/>
  <Override PartName="/ppt/ink/ink2.xml" ContentType="application/inkml+xml"/>
  <Override PartName="/ppt/tags/tag8.xml" ContentType="application/vnd.openxmlformats-officedocument.presentationml.tags+xml"/>
  <Override PartName="/ppt/notesSlides/notesSlide7.xml" ContentType="application/vnd.openxmlformats-officedocument.presentationml.notesSlide+xml"/>
  <Override PartName="/ppt/tags/tag9.xml" ContentType="application/vnd.openxmlformats-officedocument.presentationml.tags+xml"/>
  <Override PartName="/ppt/notesSlides/notesSlide8.xml" ContentType="application/vnd.openxmlformats-officedocument.presentationml.notesSlide+xml"/>
  <Override PartName="/ppt/tags/tag10.xml" ContentType="application/vnd.openxmlformats-officedocument.presentationml.tags+xml"/>
  <Override PartName="/ppt/notesSlides/notesSlide9.xml" ContentType="application/vnd.openxmlformats-officedocument.presentationml.notesSlide+xml"/>
  <Override PartName="/ppt/tags/tag11.xml" ContentType="application/vnd.openxmlformats-officedocument.presentationml.tags+xml"/>
  <Override PartName="/ppt/notesSlides/notesSlide10.xml" ContentType="application/vnd.openxmlformats-officedocument.presentationml.notesSlide+xml"/>
  <Override PartName="/ppt/tags/tag12.xml" ContentType="application/vnd.openxmlformats-officedocument.presentationml.tags+xml"/>
  <Override PartName="/ppt/notesSlides/notesSlide11.xml" ContentType="application/vnd.openxmlformats-officedocument.presentationml.notesSlide+xml"/>
  <Override PartName="/ppt/tags/tag13.xml" ContentType="application/vnd.openxmlformats-officedocument.presentationml.tags+xml"/>
  <Override PartName="/ppt/notesSlides/notesSlide12.xml" ContentType="application/vnd.openxmlformats-officedocument.presentationml.notesSlide+xml"/>
  <Override PartName="/ppt/tags/tag14.xml" ContentType="application/vnd.openxmlformats-officedocument.presentationml.tags+xml"/>
  <Override PartName="/ppt/notesSlides/notesSlide13.xml" ContentType="application/vnd.openxmlformats-officedocument.presentationml.notesSlide+xml"/>
  <Override PartName="/ppt/tags/tag15.xml" ContentType="application/vnd.openxmlformats-officedocument.presentationml.tags+xml"/>
  <Override PartName="/ppt/notesSlides/notesSlide14.xml" ContentType="application/vnd.openxmlformats-officedocument.presentationml.notesSlide+xml"/>
  <Override PartName="/ppt/tags/tag16.xml" ContentType="application/vnd.openxmlformats-officedocument.presentationml.tags+xml"/>
  <Override PartName="/ppt/notesSlides/notesSlide15.xml" ContentType="application/vnd.openxmlformats-officedocument.presentationml.notesSlide+xml"/>
  <Override PartName="/ppt/tags/tag17.xml" ContentType="application/vnd.openxmlformats-officedocument.presentationml.tags+xml"/>
  <Override PartName="/ppt/notesSlides/notesSlide16.xml" ContentType="application/vnd.openxmlformats-officedocument.presentationml.notesSlide+xml"/>
  <Override PartName="/ppt/tags/tag18.xml" ContentType="application/vnd.openxmlformats-officedocument.presentationml.tags+xml"/>
  <Override PartName="/ppt/notesSlides/notesSlide17.xml" ContentType="application/vnd.openxmlformats-officedocument.presentationml.notesSlide+xml"/>
  <Override PartName="/ppt/tags/tag19.xml" ContentType="application/vnd.openxmlformats-officedocument.presentationml.tags+xml"/>
  <Override PartName="/ppt/notesSlides/notesSlide18.xml" ContentType="application/vnd.openxmlformats-officedocument.presentationml.notesSlide+xml"/>
  <Override PartName="/ppt/tags/tag20.xml" ContentType="application/vnd.openxmlformats-officedocument.presentationml.tags+xml"/>
  <Override PartName="/ppt/notesSlides/notesSlide19.xml" ContentType="application/vnd.openxmlformats-officedocument.presentationml.notesSlide+xml"/>
  <Override PartName="/ppt/tags/tag21.xml" ContentType="application/vnd.openxmlformats-officedocument.presentationml.tags+xml"/>
  <Override PartName="/ppt/notesSlides/notesSlide20.xml" ContentType="application/vnd.openxmlformats-officedocument.presentationml.notesSlide+xml"/>
  <Override PartName="/ppt/tags/tag22.xml" ContentType="application/vnd.openxmlformats-officedocument.presentationml.tags+xml"/>
  <Override PartName="/ppt/notesSlides/notesSlide21.xml" ContentType="application/vnd.openxmlformats-officedocument.presentationml.notesSlide+xml"/>
  <Override PartName="/ppt/tags/tag23.xml" ContentType="application/vnd.openxmlformats-officedocument.presentationml.tags+xml"/>
  <Override PartName="/ppt/notesSlides/notesSlide22.xml" ContentType="application/vnd.openxmlformats-officedocument.presentationml.notesSlide+xml"/>
  <Override PartName="/ppt/tags/tag24.xml" ContentType="application/vnd.openxmlformats-officedocument.presentationml.tags+xml"/>
  <Override PartName="/ppt/notesSlides/notesSlide23.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8"/>
  </p:notesMasterIdLst>
  <p:sldIdLst>
    <p:sldId id="256" r:id="rId5"/>
    <p:sldId id="295" r:id="rId6"/>
    <p:sldId id="299" r:id="rId7"/>
    <p:sldId id="293" r:id="rId8"/>
    <p:sldId id="298" r:id="rId9"/>
    <p:sldId id="289" r:id="rId10"/>
    <p:sldId id="279" r:id="rId11"/>
    <p:sldId id="274" r:id="rId12"/>
    <p:sldId id="288" r:id="rId13"/>
    <p:sldId id="258" r:id="rId14"/>
    <p:sldId id="296" r:id="rId15"/>
    <p:sldId id="272" r:id="rId16"/>
    <p:sldId id="273" r:id="rId17"/>
    <p:sldId id="275" r:id="rId18"/>
    <p:sldId id="301" r:id="rId19"/>
    <p:sldId id="266" r:id="rId20"/>
    <p:sldId id="281" r:id="rId21"/>
    <p:sldId id="300" r:id="rId22"/>
    <p:sldId id="286" r:id="rId23"/>
    <p:sldId id="294" r:id="rId24"/>
    <p:sldId id="290" r:id="rId25"/>
    <p:sldId id="291" r:id="rId26"/>
    <p:sldId id="292" r:id="rId27"/>
  </p:sldIdLst>
  <p:sldSz cx="12192000" cy="6858000"/>
  <p:notesSz cx="6858000" cy="9144000"/>
  <p:custDataLst>
    <p:tags r:id="rId29"/>
  </p:custDataLst>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6" autoAdjust="0"/>
    <p:restoredTop sz="94660"/>
  </p:normalViewPr>
  <p:slideViewPr>
    <p:cSldViewPr snapToGrid="0">
      <p:cViewPr varScale="1">
        <p:scale>
          <a:sx n="82" d="100"/>
          <a:sy n="82" d="100"/>
        </p:scale>
        <p:origin x="56" y="216"/>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gs" Target="tags/tag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presProps" Target="presProps.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nny Young" userId="cb0f4ce2-eb4f-479e-8e8f-3beb257e632f" providerId="ADAL" clId="{1AC7D277-D15A-47E7-8F97-4934CA859B8C}"/>
    <pc:docChg chg="custSel modSld">
      <pc:chgData name="Danny Young" userId="cb0f4ce2-eb4f-479e-8e8f-3beb257e632f" providerId="ADAL" clId="{1AC7D277-D15A-47E7-8F97-4934CA859B8C}" dt="2024-05-29T16:24:34.330" v="44" actId="6549"/>
      <pc:docMkLst>
        <pc:docMk/>
      </pc:docMkLst>
      <pc:sldChg chg="modSp mod">
        <pc:chgData name="Danny Young" userId="cb0f4ce2-eb4f-479e-8e8f-3beb257e632f" providerId="ADAL" clId="{1AC7D277-D15A-47E7-8F97-4934CA859B8C}" dt="2024-05-29T16:24:34.330" v="44" actId="6549"/>
        <pc:sldMkLst>
          <pc:docMk/>
          <pc:sldMk cId="0" sldId="256"/>
        </pc:sldMkLst>
        <pc:spChg chg="mod">
          <ac:chgData name="Danny Young" userId="cb0f4ce2-eb4f-479e-8e8f-3beb257e632f" providerId="ADAL" clId="{1AC7D277-D15A-47E7-8F97-4934CA859B8C}" dt="2024-05-29T16:24:34.330" v="44" actId="6549"/>
          <ac:spMkLst>
            <pc:docMk/>
            <pc:sldMk cId="0" sldId="256"/>
            <ac:spMk id="2" creationId="{A6833C8B-0E3A-4C76-BD4A-5F8051CB6D47}"/>
          </ac:spMkLst>
        </pc:spChg>
      </pc:sldChg>
    </pc:docChg>
  </pc:docChgLst>
  <pc:docChgLst>
    <pc:chgData name="Danny Young" userId="cb0f4ce2-eb4f-479e-8e8f-3beb257e632f" providerId="ADAL" clId="{57BAD31C-91A2-4C32-A5E5-0D0DDE59ABE5}"/>
    <pc:docChg chg="modSld">
      <pc:chgData name="Danny Young" userId="cb0f4ce2-eb4f-479e-8e8f-3beb257e632f" providerId="ADAL" clId="{57BAD31C-91A2-4C32-A5E5-0D0DDE59ABE5}" dt="2025-09-12T21:02:05.895" v="7" actId="1076"/>
      <pc:docMkLst>
        <pc:docMk/>
      </pc:docMkLst>
      <pc:sldChg chg="addSp modSp mod">
        <pc:chgData name="Danny Young" userId="cb0f4ce2-eb4f-479e-8e8f-3beb257e632f" providerId="ADAL" clId="{57BAD31C-91A2-4C32-A5E5-0D0DDE59ABE5}" dt="2025-09-12T21:02:05.895" v="7" actId="1076"/>
        <pc:sldMkLst>
          <pc:docMk/>
          <pc:sldMk cId="3891882974" sldId="293"/>
        </pc:sldMkLst>
        <pc:spChg chg="mod">
          <ac:chgData name="Danny Young" userId="cb0f4ce2-eb4f-479e-8e8f-3beb257e632f" providerId="ADAL" clId="{57BAD31C-91A2-4C32-A5E5-0D0DDE59ABE5}" dt="2025-09-12T21:02:03.610" v="6" actId="20577"/>
          <ac:spMkLst>
            <pc:docMk/>
            <pc:sldMk cId="3891882974" sldId="293"/>
            <ac:spMk id="3" creationId="{421FFA0A-3EE7-421A-8372-2DC5F83B2777}"/>
          </ac:spMkLst>
        </pc:spChg>
        <pc:graphicFrameChg chg="add mod">
          <ac:chgData name="Danny Young" userId="cb0f4ce2-eb4f-479e-8e8f-3beb257e632f" providerId="ADAL" clId="{57BAD31C-91A2-4C32-A5E5-0D0DDE59ABE5}" dt="2025-09-12T21:02:05.895" v="7" actId="1076"/>
          <ac:graphicFrameMkLst>
            <pc:docMk/>
            <pc:sldMk cId="3891882974" sldId="293"/>
            <ac:graphicFrameMk id="4" creationId="{124AECFE-EEDE-5298-04B7-516800634679}"/>
          </ac:graphicFrameMkLst>
        </pc:graphicFrameChg>
      </pc:sldChg>
    </pc:docChg>
  </pc:docChgLst>
  <pc:docChgLst>
    <pc:chgData name="Danny Young" userId="cb0f4ce2-eb4f-479e-8e8f-3beb257e632f" providerId="ADAL" clId="{EAB75B73-78BF-4A98-BBC6-D4483CF1B5E0}"/>
    <pc:docChg chg="delSld modSld">
      <pc:chgData name="Danny Young" userId="cb0f4ce2-eb4f-479e-8e8f-3beb257e632f" providerId="ADAL" clId="{EAB75B73-78BF-4A98-BBC6-D4483CF1B5E0}" dt="2026-01-20T20:48:49.723" v="4" actId="20577"/>
      <pc:docMkLst>
        <pc:docMk/>
      </pc:docMkLst>
      <pc:sldChg chg="modSp mod">
        <pc:chgData name="Danny Young" userId="cb0f4ce2-eb4f-479e-8e8f-3beb257e632f" providerId="ADAL" clId="{EAB75B73-78BF-4A98-BBC6-D4483CF1B5E0}" dt="2026-01-20T20:48:49.723" v="4" actId="20577"/>
        <pc:sldMkLst>
          <pc:docMk/>
          <pc:sldMk cId="3267459943" sldId="292"/>
        </pc:sldMkLst>
        <pc:spChg chg="mod">
          <ac:chgData name="Danny Young" userId="cb0f4ce2-eb4f-479e-8e8f-3beb257e632f" providerId="ADAL" clId="{EAB75B73-78BF-4A98-BBC6-D4483CF1B5E0}" dt="2026-01-20T20:48:49.723" v="4" actId="20577"/>
          <ac:spMkLst>
            <pc:docMk/>
            <pc:sldMk cId="3267459943" sldId="292"/>
            <ac:spMk id="3" creationId="{AA027A26-6D2A-4614-9D27-B24D23F27E48}"/>
          </ac:spMkLst>
        </pc:spChg>
      </pc:sldChg>
      <pc:sldChg chg="del">
        <pc:chgData name="Danny Young" userId="cb0f4ce2-eb4f-479e-8e8f-3beb257e632f" providerId="ADAL" clId="{EAB75B73-78BF-4A98-BBC6-D4483CF1B5E0}" dt="2026-01-20T20:48:31.852" v="0" actId="47"/>
        <pc:sldMkLst>
          <pc:docMk/>
          <pc:sldMk cId="2121792739" sldId="297"/>
        </pc:sldMkLst>
      </pc:sldChg>
    </pc:docChg>
  </pc:docChgLst>
</pc:chgInfo>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9-14T18:57:26.716"/>
    </inkml:context>
    <inkml:brush xml:id="br0">
      <inkml:brushProperty name="width" value="0.05" units="cm"/>
      <inkml:brushProperty name="height" value="0.05" units="cm"/>
    </inkml:brush>
  </inkml:definitions>
  <inkml:trace contextRef="#ctx0" brushRef="#br0">16665 219 6129,'9'-2'2715,"-9"1"-2702,0 0 1,0 1-1,0-1 1,0 1-1,0-1 0,-1 1 1,1-1-1,0 1 1,0-1-1,0 1 1,0-1-1,-1 1 1,1-1-1,0 1 1,0-1-1,-1 1 0,1-1 1,0 1-1,-1 0 1,1-1-1,-1 1 1,1 0-1,0-1 1,-1 1-1,1 0 1,-1-1-1,1 1 0,-1 0 1,1 0-1,-1-1-13,-38-25 454,0 1 1,-16-6-455,30 18 225,0 1 0,-1 1 0,-1 2 1,0 0-1,0 2 0,0 1 0,-1 1 1,0 2-1,0 0 0,0 2 0,-3 1-225,21 2-46,16 0 8,22 1 32,182 3 2293,22-10-2287,-218 2 1418,-32-2 450,-68-14-755,33 6-2465,-23-2 1352,53 13-1600,23 1 1523,0 0 1,0 0 0,-1 0-1,1 0 1,0 0 0,0 0-1,0 1 1,0-1 0,-1 0-1,1 0 1,0 0 0,0 0-1,0 0 1,0 0 0,0 0-1,-1 1 1,1-1-1,0 0 1,0 0 0,0 0-1,0 0 1,0 0 0,0 1-1,0-1 1,0 0 0,0 0-1,0 0 1,0 0 0,0 1-1,0-1 1,-1 0-1,1 0 1,0 0 0,0 0-1,1 1 1,-1-1 0,0 0-1,0 0 1,0 0 0,0 0-1,0 1 1,0-1 0,0 0-1,0 0 1,0 0 0,0 0-1,0 1 1,0-1-1,0 0 1,1 0 0,-1 0-1,0 0 1,0 0 0,0 0-1,0 1 1,0-1 0,1 0-1,-1 0 1,0 0 0,0 0-1,0 0 1,0 0 0,1 0-1,-1 0 77,14 10-2159,35 6-71</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9-14T18:58:09.569"/>
    </inkml:context>
    <inkml:brush xml:id="br0">
      <inkml:brushProperty name="width" value="0.05" units="cm"/>
      <inkml:brushProperty name="height" value="0.05" units="cm"/>
    </inkml:brush>
  </inkml:definitions>
  <inkml:trace contextRef="#ctx0" brushRef="#br0">21 1 5825,'-20'42'4097</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2FBCB11-1950-4A1F-9C1E-89DCA5710787}"/>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atin typeface="Arial" charset="0"/>
                <a:cs typeface="Arial" charset="0"/>
              </a:defRPr>
            </a:lvl1pPr>
          </a:lstStyle>
          <a:p>
            <a:pPr>
              <a:defRPr/>
            </a:pPr>
            <a:endParaRPr lang="en-CA"/>
          </a:p>
        </p:txBody>
      </p:sp>
      <p:sp>
        <p:nvSpPr>
          <p:cNvPr id="3" name="Date Placeholder 2">
            <a:extLst>
              <a:ext uri="{FF2B5EF4-FFF2-40B4-BE49-F238E27FC236}">
                <a16:creationId xmlns:a16="http://schemas.microsoft.com/office/drawing/2014/main" id="{0D62B2AE-04FC-4CB6-A978-AFE033AFA853}"/>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atin typeface="Arial" charset="0"/>
                <a:cs typeface="Arial" charset="0"/>
              </a:defRPr>
            </a:lvl1pPr>
          </a:lstStyle>
          <a:p>
            <a:pPr>
              <a:defRPr/>
            </a:pPr>
            <a:fld id="{4204FC34-4F30-4B95-9D47-BA9BA3978DA6}" type="datetimeFigureOut">
              <a:rPr lang="en-CA"/>
              <a:pPr>
                <a:defRPr/>
              </a:pPr>
              <a:t>2026-01-20</a:t>
            </a:fld>
            <a:endParaRPr lang="en-CA"/>
          </a:p>
        </p:txBody>
      </p:sp>
      <p:sp>
        <p:nvSpPr>
          <p:cNvPr id="4" name="Slide Image Placeholder 3">
            <a:extLst>
              <a:ext uri="{FF2B5EF4-FFF2-40B4-BE49-F238E27FC236}">
                <a16:creationId xmlns:a16="http://schemas.microsoft.com/office/drawing/2014/main" id="{1CF703D8-5D8A-41EA-977D-FA680D6030F8}"/>
              </a:ext>
            </a:extLst>
          </p:cNvPr>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en-CA" noProof="0"/>
          </a:p>
        </p:txBody>
      </p:sp>
      <p:sp>
        <p:nvSpPr>
          <p:cNvPr id="5" name="Notes Placeholder 4">
            <a:extLst>
              <a:ext uri="{FF2B5EF4-FFF2-40B4-BE49-F238E27FC236}">
                <a16:creationId xmlns:a16="http://schemas.microsoft.com/office/drawing/2014/main" id="{F939A941-AEEC-4931-A121-16F53483A1E8}"/>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CA" noProof="0"/>
          </a:p>
        </p:txBody>
      </p:sp>
      <p:sp>
        <p:nvSpPr>
          <p:cNvPr id="6" name="Footer Placeholder 5">
            <a:extLst>
              <a:ext uri="{FF2B5EF4-FFF2-40B4-BE49-F238E27FC236}">
                <a16:creationId xmlns:a16="http://schemas.microsoft.com/office/drawing/2014/main" id="{5AF2EF9B-3332-40C9-A316-2028AB930540}"/>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atin typeface="Arial" charset="0"/>
                <a:cs typeface="Arial" charset="0"/>
              </a:defRPr>
            </a:lvl1pPr>
          </a:lstStyle>
          <a:p>
            <a:pPr>
              <a:defRPr/>
            </a:pPr>
            <a:endParaRPr lang="en-CA"/>
          </a:p>
        </p:txBody>
      </p:sp>
      <p:sp>
        <p:nvSpPr>
          <p:cNvPr id="7" name="Slide Number Placeholder 6">
            <a:extLst>
              <a:ext uri="{FF2B5EF4-FFF2-40B4-BE49-F238E27FC236}">
                <a16:creationId xmlns:a16="http://schemas.microsoft.com/office/drawing/2014/main" id="{1E8DC717-CD58-48BB-9F82-A3E87E0C1B98}"/>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2CAE7BA4-22D2-4FB6-88F0-A734209B931B}" type="slidenum">
              <a:rPr lang="en-CA" altLang="en-US"/>
              <a:pPr>
                <a:defRPr/>
              </a:pPr>
              <a:t>‹#›</a:t>
            </a:fld>
            <a:endParaRPr lang="en-CA"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a:extLst>
              <a:ext uri="{FF2B5EF4-FFF2-40B4-BE49-F238E27FC236}">
                <a16:creationId xmlns:a16="http://schemas.microsoft.com/office/drawing/2014/main" id="{69E53F96-23FD-41C0-8A5C-66B206EB71F3}"/>
              </a:ext>
            </a:extLst>
          </p:cNvPr>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Notes Placeholder 2">
            <a:extLst>
              <a:ext uri="{FF2B5EF4-FFF2-40B4-BE49-F238E27FC236}">
                <a16:creationId xmlns:a16="http://schemas.microsoft.com/office/drawing/2014/main" id="{A9F979B5-A20E-44AE-ACC7-224C32AEF41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a:p>
        </p:txBody>
      </p:sp>
      <p:sp>
        <p:nvSpPr>
          <p:cNvPr id="10244" name="Slide Number Placeholder 3">
            <a:extLst>
              <a:ext uri="{FF2B5EF4-FFF2-40B4-BE49-F238E27FC236}">
                <a16:creationId xmlns:a16="http://schemas.microsoft.com/office/drawing/2014/main" id="{0B69CC02-97A1-4701-82C8-A7903966499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851F820-5C51-4508-B6E8-959F2B15E931}" type="slidenum">
              <a:rPr lang="en-CA" altLang="en-US" smtClean="0">
                <a:latin typeface="Arial" panose="020B0604020202020204" pitchFamily="34" charset="0"/>
              </a:rPr>
              <a:pPr>
                <a:spcBef>
                  <a:spcPct val="0"/>
                </a:spcBef>
              </a:pPr>
              <a:t>1</a:t>
            </a:fld>
            <a:endParaRPr lang="en-CA" altLang="en-US">
              <a:latin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id="{0FE21877-D739-4B77-AA9F-F46BA0301183}"/>
              </a:ext>
            </a:extLst>
          </p:cNvPr>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a:extLst>
              <a:ext uri="{FF2B5EF4-FFF2-40B4-BE49-F238E27FC236}">
                <a16:creationId xmlns:a16="http://schemas.microsoft.com/office/drawing/2014/main" id="{21D575CE-F81B-42C7-AEFF-CC36A250EFE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a:p>
        </p:txBody>
      </p:sp>
      <p:sp>
        <p:nvSpPr>
          <p:cNvPr id="16388" name="Slide Number Placeholder 3">
            <a:extLst>
              <a:ext uri="{FF2B5EF4-FFF2-40B4-BE49-F238E27FC236}">
                <a16:creationId xmlns:a16="http://schemas.microsoft.com/office/drawing/2014/main" id="{A57F3B3F-B8CB-4D6B-9352-4F3AF4771B4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C635101-2BFC-4DE6-B007-525880D11DFE}" type="slidenum">
              <a:rPr lang="en-CA" altLang="en-US" smtClean="0">
                <a:latin typeface="Arial" panose="020B0604020202020204" pitchFamily="34" charset="0"/>
              </a:rPr>
              <a:pPr>
                <a:spcBef>
                  <a:spcPct val="0"/>
                </a:spcBef>
              </a:pPr>
              <a:t>10</a:t>
            </a:fld>
            <a:endParaRPr lang="en-CA" altLang="en-US">
              <a:latin typeface="Arial" panose="020B060402020202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2CAE7BA4-22D2-4FB6-88F0-A734209B931B}" type="slidenum">
              <a:rPr lang="en-CA" altLang="en-US" smtClean="0"/>
              <a:pPr>
                <a:defRPr/>
              </a:pPr>
              <a:t>11</a:t>
            </a:fld>
            <a:endParaRPr lang="en-CA" altLang="en-US"/>
          </a:p>
        </p:txBody>
      </p:sp>
    </p:spTree>
    <p:extLst>
      <p:ext uri="{BB962C8B-B14F-4D97-AF65-F5344CB8AC3E}">
        <p14:creationId xmlns:p14="http://schemas.microsoft.com/office/powerpoint/2010/main" val="23554854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a:extLst>
              <a:ext uri="{FF2B5EF4-FFF2-40B4-BE49-F238E27FC236}">
                <a16:creationId xmlns:a16="http://schemas.microsoft.com/office/drawing/2014/main" id="{E876CE0B-A2A2-4592-9D30-1A90C97CA13E}"/>
              </a:ext>
            </a:extLst>
          </p:cNvPr>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a:extLst>
              <a:ext uri="{FF2B5EF4-FFF2-40B4-BE49-F238E27FC236}">
                <a16:creationId xmlns:a16="http://schemas.microsoft.com/office/drawing/2014/main" id="{25CCB8DF-06E3-40BB-BD13-E82A576E925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a:p>
        </p:txBody>
      </p:sp>
      <p:sp>
        <p:nvSpPr>
          <p:cNvPr id="12292" name="Slide Number Placeholder 3">
            <a:extLst>
              <a:ext uri="{FF2B5EF4-FFF2-40B4-BE49-F238E27FC236}">
                <a16:creationId xmlns:a16="http://schemas.microsoft.com/office/drawing/2014/main" id="{ED1DAAB7-2C19-491C-89AF-3EFDF2CB2C2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DE95AC9-E2B7-48DA-8B41-5F6D10216DAA}" type="slidenum">
              <a:rPr lang="en-CA" altLang="en-US" smtClean="0">
                <a:latin typeface="Arial" panose="020B0604020202020204" pitchFamily="34" charset="0"/>
              </a:rPr>
              <a:pPr>
                <a:spcBef>
                  <a:spcPct val="0"/>
                </a:spcBef>
              </a:pPr>
              <a:t>12</a:t>
            </a:fld>
            <a:endParaRPr lang="en-CA" altLang="en-US">
              <a:latin typeface="Arial" panose="020B0604020202020204"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a:extLst>
              <a:ext uri="{FF2B5EF4-FFF2-40B4-BE49-F238E27FC236}">
                <a16:creationId xmlns:a16="http://schemas.microsoft.com/office/drawing/2014/main" id="{40356AC8-E90A-48ED-84AD-6DE852AB538B}"/>
              </a:ext>
            </a:extLst>
          </p:cNvPr>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a:extLst>
              <a:ext uri="{FF2B5EF4-FFF2-40B4-BE49-F238E27FC236}">
                <a16:creationId xmlns:a16="http://schemas.microsoft.com/office/drawing/2014/main" id="{15B96ECE-1D77-4645-A5E2-82F204F460F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a:p>
        </p:txBody>
      </p:sp>
      <p:sp>
        <p:nvSpPr>
          <p:cNvPr id="14340" name="Slide Number Placeholder 3">
            <a:extLst>
              <a:ext uri="{FF2B5EF4-FFF2-40B4-BE49-F238E27FC236}">
                <a16:creationId xmlns:a16="http://schemas.microsoft.com/office/drawing/2014/main" id="{F4DE7D11-2309-4B67-B0AD-F04A755B3D2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E090E9A-8999-49DD-826B-3AE8CC24A839}" type="slidenum">
              <a:rPr lang="en-CA" altLang="en-US" smtClean="0">
                <a:latin typeface="Arial" panose="020B0604020202020204" pitchFamily="34" charset="0"/>
              </a:rPr>
              <a:pPr>
                <a:spcBef>
                  <a:spcPct val="0"/>
                </a:spcBef>
              </a:pPr>
              <a:t>13</a:t>
            </a:fld>
            <a:endParaRPr lang="en-CA" altLang="en-US">
              <a:latin typeface="Arial" panose="020B0604020202020204"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a:extLst>
              <a:ext uri="{FF2B5EF4-FFF2-40B4-BE49-F238E27FC236}">
                <a16:creationId xmlns:a16="http://schemas.microsoft.com/office/drawing/2014/main" id="{4A37BB53-D279-4A70-A428-E703B6AAB81A}"/>
              </a:ext>
            </a:extLst>
          </p:cNvPr>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5299" name="Notes Placeholder 2">
            <a:extLst>
              <a:ext uri="{FF2B5EF4-FFF2-40B4-BE49-F238E27FC236}">
                <a16:creationId xmlns:a16="http://schemas.microsoft.com/office/drawing/2014/main" id="{3719D4E9-F18C-4B89-93B4-B3BF2D58714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a:p>
        </p:txBody>
      </p:sp>
      <p:sp>
        <p:nvSpPr>
          <p:cNvPr id="55300" name="Slide Number Placeholder 3">
            <a:extLst>
              <a:ext uri="{FF2B5EF4-FFF2-40B4-BE49-F238E27FC236}">
                <a16:creationId xmlns:a16="http://schemas.microsoft.com/office/drawing/2014/main" id="{F734BA98-6B3C-4B6E-AC5F-DB8B08D235A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D807F76-64D2-4CAC-A7ED-D0031CDF6676}" type="slidenum">
              <a:rPr lang="en-CA" altLang="en-US" smtClean="0">
                <a:latin typeface="Arial" panose="020B0604020202020204" pitchFamily="34" charset="0"/>
              </a:rPr>
              <a:pPr>
                <a:spcBef>
                  <a:spcPct val="0"/>
                </a:spcBef>
              </a:pPr>
              <a:t>14</a:t>
            </a:fld>
            <a:endParaRPr lang="en-CA" altLang="en-US">
              <a:latin typeface="Arial" panose="020B0604020202020204"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2CAE7BA4-22D2-4FB6-88F0-A734209B931B}" type="slidenum">
              <a:rPr lang="en-CA" altLang="en-US" smtClean="0"/>
              <a:pPr>
                <a:defRPr/>
              </a:pPr>
              <a:t>15</a:t>
            </a:fld>
            <a:endParaRPr lang="en-CA" altLang="en-US"/>
          </a:p>
        </p:txBody>
      </p:sp>
    </p:spTree>
    <p:extLst>
      <p:ext uri="{BB962C8B-B14F-4D97-AF65-F5344CB8AC3E}">
        <p14:creationId xmlns:p14="http://schemas.microsoft.com/office/powerpoint/2010/main" val="411185614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a:extLst>
              <a:ext uri="{FF2B5EF4-FFF2-40B4-BE49-F238E27FC236}">
                <a16:creationId xmlns:a16="http://schemas.microsoft.com/office/drawing/2014/main" id="{965A0993-D602-4FBE-8059-333B04FE3A98}"/>
              </a:ext>
            </a:extLst>
          </p:cNvPr>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Notes Placeholder 2">
            <a:extLst>
              <a:ext uri="{FF2B5EF4-FFF2-40B4-BE49-F238E27FC236}">
                <a16:creationId xmlns:a16="http://schemas.microsoft.com/office/drawing/2014/main" id="{0F739E00-7A33-43E1-9A75-9AD417A302B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a:p>
        </p:txBody>
      </p:sp>
      <p:sp>
        <p:nvSpPr>
          <p:cNvPr id="38916" name="Slide Number Placeholder 3">
            <a:extLst>
              <a:ext uri="{FF2B5EF4-FFF2-40B4-BE49-F238E27FC236}">
                <a16:creationId xmlns:a16="http://schemas.microsoft.com/office/drawing/2014/main" id="{4D39ED03-AE96-4258-8484-0C8C543C4B8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2BD6514-C88E-422F-96DB-FE7A6AAA0D9C}" type="slidenum">
              <a:rPr lang="en-CA" altLang="en-US" smtClean="0">
                <a:latin typeface="Arial" panose="020B0604020202020204" pitchFamily="34" charset="0"/>
              </a:rPr>
              <a:pPr>
                <a:spcBef>
                  <a:spcPct val="0"/>
                </a:spcBef>
              </a:pPr>
              <a:t>16</a:t>
            </a:fld>
            <a:endParaRPr lang="en-CA" altLang="en-US">
              <a:latin typeface="Arial" panose="020B0604020202020204"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a:extLst>
              <a:ext uri="{FF2B5EF4-FFF2-40B4-BE49-F238E27FC236}">
                <a16:creationId xmlns:a16="http://schemas.microsoft.com/office/drawing/2014/main" id="{8D9917EC-E051-49C3-A6A4-CF7722301EE4}"/>
              </a:ext>
            </a:extLst>
          </p:cNvPr>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a:extLst>
              <a:ext uri="{FF2B5EF4-FFF2-40B4-BE49-F238E27FC236}">
                <a16:creationId xmlns:a16="http://schemas.microsoft.com/office/drawing/2014/main" id="{4F3FF97B-5FE7-42AA-A7D0-885A443941F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a:p>
        </p:txBody>
      </p:sp>
      <p:sp>
        <p:nvSpPr>
          <p:cNvPr id="45060" name="Slide Number Placeholder 3">
            <a:extLst>
              <a:ext uri="{FF2B5EF4-FFF2-40B4-BE49-F238E27FC236}">
                <a16:creationId xmlns:a16="http://schemas.microsoft.com/office/drawing/2014/main" id="{792CF774-BFE5-4A28-AA3F-38F91C6EE2C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95CA499-448F-44E3-8764-35EB93368D80}" type="slidenum">
              <a:rPr lang="en-CA" altLang="en-US" smtClean="0">
                <a:latin typeface="Arial" panose="020B0604020202020204" pitchFamily="34" charset="0"/>
              </a:rPr>
              <a:pPr>
                <a:spcBef>
                  <a:spcPct val="0"/>
                </a:spcBef>
              </a:pPr>
              <a:t>17</a:t>
            </a:fld>
            <a:endParaRPr lang="en-CA" altLang="en-US">
              <a:latin typeface="Arial" panose="020B0604020202020204"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2CAE7BA4-22D2-4FB6-88F0-A734209B931B}" type="slidenum">
              <a:rPr lang="en-CA" altLang="en-US" smtClean="0"/>
              <a:pPr>
                <a:defRPr/>
              </a:pPr>
              <a:t>18</a:t>
            </a:fld>
            <a:endParaRPr lang="en-CA" altLang="en-US"/>
          </a:p>
        </p:txBody>
      </p:sp>
    </p:spTree>
    <p:extLst>
      <p:ext uri="{BB962C8B-B14F-4D97-AF65-F5344CB8AC3E}">
        <p14:creationId xmlns:p14="http://schemas.microsoft.com/office/powerpoint/2010/main" val="131069936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pPr>
              <a:defRPr/>
            </a:pPr>
            <a:fld id="{2CAE7BA4-22D2-4FB6-88F0-A734209B931B}" type="slidenum">
              <a:rPr lang="en-CA" altLang="en-US" smtClean="0"/>
              <a:pPr>
                <a:defRPr/>
              </a:pPr>
              <a:t>19</a:t>
            </a:fld>
            <a:endParaRPr lang="en-CA" altLang="en-US"/>
          </a:p>
        </p:txBody>
      </p:sp>
    </p:spTree>
    <p:extLst>
      <p:ext uri="{BB962C8B-B14F-4D97-AF65-F5344CB8AC3E}">
        <p14:creationId xmlns:p14="http://schemas.microsoft.com/office/powerpoint/2010/main" val="6281402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pPr>
              <a:defRPr/>
            </a:pPr>
            <a:fld id="{2CAE7BA4-22D2-4FB6-88F0-A734209B931B}" type="slidenum">
              <a:rPr lang="en-CA" altLang="en-US" smtClean="0"/>
              <a:pPr>
                <a:defRPr/>
              </a:pPr>
              <a:t>2</a:t>
            </a:fld>
            <a:endParaRPr lang="en-CA" altLang="en-US"/>
          </a:p>
        </p:txBody>
      </p:sp>
    </p:spTree>
    <p:extLst>
      <p:ext uri="{BB962C8B-B14F-4D97-AF65-F5344CB8AC3E}">
        <p14:creationId xmlns:p14="http://schemas.microsoft.com/office/powerpoint/2010/main" val="301365448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a:extLst>
              <a:ext uri="{FF2B5EF4-FFF2-40B4-BE49-F238E27FC236}">
                <a16:creationId xmlns:a16="http://schemas.microsoft.com/office/drawing/2014/main" id="{4CD2761A-8ACA-46F0-80A2-C7BA44FFFCEE}"/>
              </a:ext>
            </a:extLst>
          </p:cNvPr>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a:extLst>
              <a:ext uri="{FF2B5EF4-FFF2-40B4-BE49-F238E27FC236}">
                <a16:creationId xmlns:a16="http://schemas.microsoft.com/office/drawing/2014/main" id="{B353D5AC-D54E-4C47-9725-04A8A1A313A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a:p>
        </p:txBody>
      </p:sp>
      <p:sp>
        <p:nvSpPr>
          <p:cNvPr id="40964" name="Slide Number Placeholder 3">
            <a:extLst>
              <a:ext uri="{FF2B5EF4-FFF2-40B4-BE49-F238E27FC236}">
                <a16:creationId xmlns:a16="http://schemas.microsoft.com/office/drawing/2014/main" id="{8E1FCA2A-A847-4D57-AA34-4371FF1265B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2D57A7B-79E2-4719-BEBA-23E2D15D6B61}" type="slidenum">
              <a:rPr lang="en-CA" altLang="en-US" smtClean="0">
                <a:latin typeface="Arial" panose="020B0604020202020204" pitchFamily="34" charset="0"/>
              </a:rPr>
              <a:pPr>
                <a:spcBef>
                  <a:spcPct val="0"/>
                </a:spcBef>
              </a:pPr>
              <a:t>20</a:t>
            </a:fld>
            <a:endParaRPr lang="en-CA" altLang="en-US">
              <a:latin typeface="Arial" panose="020B0604020202020204" pitchFamily="34" charset="0"/>
            </a:endParaRPr>
          </a:p>
        </p:txBody>
      </p:sp>
    </p:spTree>
    <p:extLst>
      <p:ext uri="{BB962C8B-B14F-4D97-AF65-F5344CB8AC3E}">
        <p14:creationId xmlns:p14="http://schemas.microsoft.com/office/powerpoint/2010/main" val="391737366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pPr>
              <a:defRPr/>
            </a:pPr>
            <a:fld id="{2CAE7BA4-22D2-4FB6-88F0-A734209B931B}" type="slidenum">
              <a:rPr lang="en-CA" altLang="en-US" smtClean="0"/>
              <a:pPr>
                <a:defRPr/>
              </a:pPr>
              <a:t>21</a:t>
            </a:fld>
            <a:endParaRPr lang="en-CA" altLang="en-US"/>
          </a:p>
        </p:txBody>
      </p:sp>
    </p:spTree>
    <p:extLst>
      <p:ext uri="{BB962C8B-B14F-4D97-AF65-F5344CB8AC3E}">
        <p14:creationId xmlns:p14="http://schemas.microsoft.com/office/powerpoint/2010/main" val="356685650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pPr>
              <a:defRPr/>
            </a:pPr>
            <a:fld id="{2CAE7BA4-22D2-4FB6-88F0-A734209B931B}" type="slidenum">
              <a:rPr lang="en-CA" altLang="en-US" smtClean="0"/>
              <a:pPr>
                <a:defRPr/>
              </a:pPr>
              <a:t>22</a:t>
            </a:fld>
            <a:endParaRPr lang="en-CA" altLang="en-US"/>
          </a:p>
        </p:txBody>
      </p:sp>
    </p:spTree>
    <p:extLst>
      <p:ext uri="{BB962C8B-B14F-4D97-AF65-F5344CB8AC3E}">
        <p14:creationId xmlns:p14="http://schemas.microsoft.com/office/powerpoint/2010/main" val="103444277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pPr>
              <a:defRPr/>
            </a:pPr>
            <a:fld id="{2CAE7BA4-22D2-4FB6-88F0-A734209B931B}" type="slidenum">
              <a:rPr lang="en-CA" altLang="en-US" smtClean="0"/>
              <a:pPr>
                <a:defRPr/>
              </a:pPr>
              <a:t>23</a:t>
            </a:fld>
            <a:endParaRPr lang="en-CA" altLang="en-US"/>
          </a:p>
        </p:txBody>
      </p:sp>
    </p:spTree>
    <p:extLst>
      <p:ext uri="{BB962C8B-B14F-4D97-AF65-F5344CB8AC3E}">
        <p14:creationId xmlns:p14="http://schemas.microsoft.com/office/powerpoint/2010/main" val="42151210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pPr>
              <a:defRPr/>
            </a:pPr>
            <a:fld id="{2CAE7BA4-22D2-4FB6-88F0-A734209B931B}" type="slidenum">
              <a:rPr lang="en-CA" altLang="en-US" smtClean="0"/>
              <a:pPr>
                <a:defRPr/>
              </a:pPr>
              <a:t>3</a:t>
            </a:fld>
            <a:endParaRPr lang="en-CA" altLang="en-US"/>
          </a:p>
        </p:txBody>
      </p:sp>
    </p:spTree>
    <p:extLst>
      <p:ext uri="{BB962C8B-B14F-4D97-AF65-F5344CB8AC3E}">
        <p14:creationId xmlns:p14="http://schemas.microsoft.com/office/powerpoint/2010/main" val="30718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pPr>
              <a:defRPr/>
            </a:pPr>
            <a:fld id="{2CAE7BA4-22D2-4FB6-88F0-A734209B931B}" type="slidenum">
              <a:rPr lang="en-CA" altLang="en-US" smtClean="0"/>
              <a:pPr>
                <a:defRPr/>
              </a:pPr>
              <a:t>4</a:t>
            </a:fld>
            <a:endParaRPr lang="en-CA" altLang="en-US"/>
          </a:p>
        </p:txBody>
      </p:sp>
    </p:spTree>
    <p:extLst>
      <p:ext uri="{BB962C8B-B14F-4D97-AF65-F5344CB8AC3E}">
        <p14:creationId xmlns:p14="http://schemas.microsoft.com/office/powerpoint/2010/main" val="28552971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2CAE7BA4-22D2-4FB6-88F0-A734209B931B}" type="slidenum">
              <a:rPr lang="en-CA" altLang="en-US" smtClean="0"/>
              <a:pPr>
                <a:defRPr/>
              </a:pPr>
              <a:t>5</a:t>
            </a:fld>
            <a:endParaRPr lang="en-CA" altLang="en-US"/>
          </a:p>
        </p:txBody>
      </p:sp>
    </p:spTree>
    <p:extLst>
      <p:ext uri="{BB962C8B-B14F-4D97-AF65-F5344CB8AC3E}">
        <p14:creationId xmlns:p14="http://schemas.microsoft.com/office/powerpoint/2010/main" val="13794756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pPr>
              <a:defRPr/>
            </a:pPr>
            <a:fld id="{2CAE7BA4-22D2-4FB6-88F0-A734209B931B}" type="slidenum">
              <a:rPr lang="en-CA" altLang="en-US" smtClean="0"/>
              <a:pPr>
                <a:defRPr/>
              </a:pPr>
              <a:t>6</a:t>
            </a:fld>
            <a:endParaRPr lang="en-CA" altLang="en-US"/>
          </a:p>
        </p:txBody>
      </p:sp>
    </p:spTree>
    <p:extLst>
      <p:ext uri="{BB962C8B-B14F-4D97-AF65-F5344CB8AC3E}">
        <p14:creationId xmlns:p14="http://schemas.microsoft.com/office/powerpoint/2010/main" val="20746288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a:extLst>
              <a:ext uri="{FF2B5EF4-FFF2-40B4-BE49-F238E27FC236}">
                <a16:creationId xmlns:a16="http://schemas.microsoft.com/office/drawing/2014/main" id="{8DC20A62-5897-43EA-838F-CB53490D38B2}"/>
              </a:ext>
            </a:extLst>
          </p:cNvPr>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a:extLst>
              <a:ext uri="{FF2B5EF4-FFF2-40B4-BE49-F238E27FC236}">
                <a16:creationId xmlns:a16="http://schemas.microsoft.com/office/drawing/2014/main" id="{6406511C-9876-446D-B173-FE360229F65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a:p>
        </p:txBody>
      </p:sp>
      <p:sp>
        <p:nvSpPr>
          <p:cNvPr id="24580" name="Slide Number Placeholder 3">
            <a:extLst>
              <a:ext uri="{FF2B5EF4-FFF2-40B4-BE49-F238E27FC236}">
                <a16:creationId xmlns:a16="http://schemas.microsoft.com/office/drawing/2014/main" id="{C6DFDECA-445E-48D1-8982-BB4996A0135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7050158-0B07-426D-A344-AB481AE8798B}" type="slidenum">
              <a:rPr lang="en-CA" altLang="en-US" smtClean="0">
                <a:latin typeface="Arial" panose="020B0604020202020204" pitchFamily="34" charset="0"/>
              </a:rPr>
              <a:pPr>
                <a:spcBef>
                  <a:spcPct val="0"/>
                </a:spcBef>
              </a:pPr>
              <a:t>7</a:t>
            </a:fld>
            <a:endParaRPr lang="en-CA" altLang="en-US">
              <a:latin typeface="Arial" panose="020B060402020202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a:extLst>
              <a:ext uri="{FF2B5EF4-FFF2-40B4-BE49-F238E27FC236}">
                <a16:creationId xmlns:a16="http://schemas.microsoft.com/office/drawing/2014/main" id="{3283ED90-95D7-4042-B1A4-4B7D51DE4B9B}"/>
              </a:ext>
            </a:extLst>
          </p:cNvPr>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a:extLst>
              <a:ext uri="{FF2B5EF4-FFF2-40B4-BE49-F238E27FC236}">
                <a16:creationId xmlns:a16="http://schemas.microsoft.com/office/drawing/2014/main" id="{769A46F4-4089-48C4-93EA-0F815527831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a:p>
        </p:txBody>
      </p:sp>
      <p:sp>
        <p:nvSpPr>
          <p:cNvPr id="22532" name="Slide Number Placeholder 3">
            <a:extLst>
              <a:ext uri="{FF2B5EF4-FFF2-40B4-BE49-F238E27FC236}">
                <a16:creationId xmlns:a16="http://schemas.microsoft.com/office/drawing/2014/main" id="{19B825CE-BB3F-4EA6-ACD2-51F1D7A413C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31FF66B-9A8D-4A62-9388-58D910B88822}" type="slidenum">
              <a:rPr lang="en-CA" altLang="en-US" smtClean="0">
                <a:latin typeface="Arial" panose="020B0604020202020204" pitchFamily="34" charset="0"/>
              </a:rPr>
              <a:pPr>
                <a:spcBef>
                  <a:spcPct val="0"/>
                </a:spcBef>
              </a:pPr>
              <a:t>8</a:t>
            </a:fld>
            <a:endParaRPr lang="en-CA" altLang="en-US">
              <a:latin typeface="Arial" panose="020B060402020202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pPr>
              <a:defRPr/>
            </a:pPr>
            <a:fld id="{2CAE7BA4-22D2-4FB6-88F0-A734209B931B}" type="slidenum">
              <a:rPr lang="en-CA" altLang="en-US" smtClean="0"/>
              <a:pPr>
                <a:defRPr/>
              </a:pPr>
              <a:t>9</a:t>
            </a:fld>
            <a:endParaRPr lang="en-CA" altLang="en-US"/>
          </a:p>
        </p:txBody>
      </p:sp>
    </p:spTree>
    <p:extLst>
      <p:ext uri="{BB962C8B-B14F-4D97-AF65-F5344CB8AC3E}">
        <p14:creationId xmlns:p14="http://schemas.microsoft.com/office/powerpoint/2010/main" val="15442154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945AC0E-AD30-45FE-8E45-2E8CD432F7FD}"/>
              </a:ext>
            </a:extLst>
          </p:cNvPr>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Rectangle 4">
            <a:extLst>
              <a:ext uri="{FF2B5EF4-FFF2-40B4-BE49-F238E27FC236}">
                <a16:creationId xmlns:a16="http://schemas.microsoft.com/office/drawing/2014/main" id="{252BDCD7-0690-4DC7-A291-C57D14490A70}"/>
              </a:ext>
            </a:extLst>
          </p:cNvPr>
          <p:cNvSpPr/>
          <p:nvPr/>
        </p:nvSpPr>
        <p:spPr bwMode="auto">
          <a:xfrm>
            <a:off x="368301" y="0"/>
            <a:ext cx="139700"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 name="Rectangle 5">
            <a:extLst>
              <a:ext uri="{FF2B5EF4-FFF2-40B4-BE49-F238E27FC236}">
                <a16:creationId xmlns:a16="http://schemas.microsoft.com/office/drawing/2014/main" id="{47884131-3F32-488B-98FC-01431742C963}"/>
              </a:ext>
            </a:extLst>
          </p:cNvPr>
          <p:cNvSpPr/>
          <p:nvPr/>
        </p:nvSpPr>
        <p:spPr bwMode="auto">
          <a:xfrm>
            <a:off x="1320801" y="0"/>
            <a:ext cx="243417"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7" name="Rectangle 6">
            <a:extLst>
              <a:ext uri="{FF2B5EF4-FFF2-40B4-BE49-F238E27FC236}">
                <a16:creationId xmlns:a16="http://schemas.microsoft.com/office/drawing/2014/main" id="{811ED68F-7DA4-4173-9B86-656615E0C213}"/>
              </a:ext>
            </a:extLst>
          </p:cNvPr>
          <p:cNvSpPr/>
          <p:nvPr/>
        </p:nvSpPr>
        <p:spPr bwMode="auto">
          <a:xfrm>
            <a:off x="1521885" y="0"/>
            <a:ext cx="306916"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0" name="Straight Connector 9">
            <a:extLst>
              <a:ext uri="{FF2B5EF4-FFF2-40B4-BE49-F238E27FC236}">
                <a16:creationId xmlns:a16="http://schemas.microsoft.com/office/drawing/2014/main" id="{78886698-4BD5-403D-A7E5-3EAEEBDB1701}"/>
              </a:ext>
            </a:extLst>
          </p:cNvPr>
          <p:cNvSpPr>
            <a:spLocks noChangeShapeType="1"/>
          </p:cNvSpPr>
          <p:nvPr/>
        </p:nvSpPr>
        <p:spPr bwMode="auto">
          <a:xfrm>
            <a:off x="141817"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11" name="Straight Connector 10">
            <a:extLst>
              <a:ext uri="{FF2B5EF4-FFF2-40B4-BE49-F238E27FC236}">
                <a16:creationId xmlns:a16="http://schemas.microsoft.com/office/drawing/2014/main" id="{9383F599-33B1-4F47-96B8-B18D07F2C828}"/>
              </a:ext>
            </a:extLst>
          </p:cNvPr>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12" name="Straight Connector 11">
            <a:extLst>
              <a:ext uri="{FF2B5EF4-FFF2-40B4-BE49-F238E27FC236}">
                <a16:creationId xmlns:a16="http://schemas.microsoft.com/office/drawing/2014/main" id="{D9A6C548-B072-4B4C-A4A9-CB82FCF9F719}"/>
              </a:ext>
            </a:extLst>
          </p:cNvPr>
          <p:cNvSpPr>
            <a:spLocks noChangeShapeType="1"/>
          </p:cNvSpPr>
          <p:nvPr/>
        </p:nvSpPr>
        <p:spPr bwMode="auto">
          <a:xfrm>
            <a:off x="1138767"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13" name="Straight Connector 12">
            <a:extLst>
              <a:ext uri="{FF2B5EF4-FFF2-40B4-BE49-F238E27FC236}">
                <a16:creationId xmlns:a16="http://schemas.microsoft.com/office/drawing/2014/main" id="{3077AE9E-CC93-4C33-9934-EA601A96E04C}"/>
              </a:ext>
            </a:extLst>
          </p:cNvPr>
          <p:cNvSpPr>
            <a:spLocks noChangeShapeType="1"/>
          </p:cNvSpPr>
          <p:nvPr/>
        </p:nvSpPr>
        <p:spPr bwMode="auto">
          <a:xfrm>
            <a:off x="2302933"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14" name="Straight Connector 13">
            <a:extLst>
              <a:ext uri="{FF2B5EF4-FFF2-40B4-BE49-F238E27FC236}">
                <a16:creationId xmlns:a16="http://schemas.microsoft.com/office/drawing/2014/main" id="{90EE89A9-0CBE-4B4E-BD13-8404F1BC4762}"/>
              </a:ext>
            </a:extLst>
          </p:cNvPr>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15" name="Straight Connector 14">
            <a:extLst>
              <a:ext uri="{FF2B5EF4-FFF2-40B4-BE49-F238E27FC236}">
                <a16:creationId xmlns:a16="http://schemas.microsoft.com/office/drawing/2014/main" id="{27DD89D4-A361-4583-B598-6B378CC61522}"/>
              </a:ext>
            </a:extLst>
          </p:cNvPr>
          <p:cNvSpPr>
            <a:spLocks noChangeShapeType="1"/>
          </p:cNvSpPr>
          <p:nvPr/>
        </p:nvSpPr>
        <p:spPr bwMode="auto">
          <a:xfrm>
            <a:off x="1215178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16" name="Rectangle 15">
            <a:extLst>
              <a:ext uri="{FF2B5EF4-FFF2-40B4-BE49-F238E27FC236}">
                <a16:creationId xmlns:a16="http://schemas.microsoft.com/office/drawing/2014/main" id="{18F04A4E-C6DA-44CA-939B-7D98EE78F40A}"/>
              </a:ext>
            </a:extLst>
          </p:cNvPr>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7" name="Oval 16">
            <a:extLst>
              <a:ext uri="{FF2B5EF4-FFF2-40B4-BE49-F238E27FC236}">
                <a16:creationId xmlns:a16="http://schemas.microsoft.com/office/drawing/2014/main" id="{531B1E2D-694E-4C89-9DF7-106015D69E0E}"/>
              </a:ext>
            </a:extLst>
          </p:cNvPr>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8" name="Oval 17">
            <a:extLst>
              <a:ext uri="{FF2B5EF4-FFF2-40B4-BE49-F238E27FC236}">
                <a16:creationId xmlns:a16="http://schemas.microsoft.com/office/drawing/2014/main" id="{AE8C8EF5-10FB-4FF4-9C3B-0C10B39486FF}"/>
              </a:ext>
            </a:extLst>
          </p:cNvPr>
          <p:cNvSpPr/>
          <p:nvPr/>
        </p:nvSpPr>
        <p:spPr bwMode="auto">
          <a:xfrm>
            <a:off x="1746251" y="4867275"/>
            <a:ext cx="855133"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9" name="Oval 18">
            <a:extLst>
              <a:ext uri="{FF2B5EF4-FFF2-40B4-BE49-F238E27FC236}">
                <a16:creationId xmlns:a16="http://schemas.microsoft.com/office/drawing/2014/main" id="{5F7F6A57-B9D6-4BE6-9E93-1E06B9E79795}"/>
              </a:ext>
            </a:extLst>
          </p:cNvPr>
          <p:cNvSpPr/>
          <p:nvPr/>
        </p:nvSpPr>
        <p:spPr bwMode="auto">
          <a:xfrm>
            <a:off x="1454151" y="5500689"/>
            <a:ext cx="184149"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0" name="Oval 19">
            <a:extLst>
              <a:ext uri="{FF2B5EF4-FFF2-40B4-BE49-F238E27FC236}">
                <a16:creationId xmlns:a16="http://schemas.microsoft.com/office/drawing/2014/main" id="{784D5DEF-A87A-4899-A412-3FB91839BF47}"/>
              </a:ext>
            </a:extLst>
          </p:cNvPr>
          <p:cNvSpPr/>
          <p:nvPr/>
        </p:nvSpPr>
        <p:spPr bwMode="auto">
          <a:xfrm>
            <a:off x="2218267" y="5788025"/>
            <a:ext cx="366184"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1" name="Oval 20">
            <a:extLst>
              <a:ext uri="{FF2B5EF4-FFF2-40B4-BE49-F238E27FC236}">
                <a16:creationId xmlns:a16="http://schemas.microsoft.com/office/drawing/2014/main" id="{3F48D921-6D17-49A8-945E-9DA0C9028ECD}"/>
              </a:ext>
            </a:extLst>
          </p:cNvPr>
          <p:cNvSpPr/>
          <p:nvPr/>
        </p:nvSpPr>
        <p:spPr>
          <a:xfrm>
            <a:off x="2540001" y="4495801"/>
            <a:ext cx="486833"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8" name="Title 7"/>
          <p:cNvSpPr>
            <a:spLocks noGrp="1"/>
          </p:cNvSpPr>
          <p:nvPr>
            <p:ph type="ctrTitle"/>
          </p:nvPr>
        </p:nvSpPr>
        <p:spPr>
          <a:xfrm>
            <a:off x="3048000" y="3124200"/>
            <a:ext cx="8229600" cy="1894362"/>
          </a:xfrm>
        </p:spPr>
        <p:txBody>
          <a:bodyPr/>
          <a:lstStyle>
            <a:lvl1pPr>
              <a:defRPr b="1"/>
            </a:lvl1pPr>
          </a:lstStyle>
          <a:p>
            <a:r>
              <a:rPr lang="en-US"/>
              <a:t>Click to edit Master title style</a:t>
            </a:r>
          </a:p>
        </p:txBody>
      </p:sp>
      <p:sp>
        <p:nvSpPr>
          <p:cNvPr id="9" name="Subtitle 8"/>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22" name="Date Placeholder 27">
            <a:extLst>
              <a:ext uri="{FF2B5EF4-FFF2-40B4-BE49-F238E27FC236}">
                <a16:creationId xmlns:a16="http://schemas.microsoft.com/office/drawing/2014/main" id="{A48997F5-69BF-4023-BAEF-8A4C4BB66A9D}"/>
              </a:ext>
            </a:extLst>
          </p:cNvPr>
          <p:cNvSpPr>
            <a:spLocks noGrp="1"/>
          </p:cNvSpPr>
          <p:nvPr>
            <p:ph type="dt" sz="half" idx="10"/>
          </p:nvPr>
        </p:nvSpPr>
        <p:spPr bwMode="auto">
          <a:xfrm rot="5400000">
            <a:off x="10733617" y="1111250"/>
            <a:ext cx="2286000" cy="508000"/>
          </a:xfrm>
        </p:spPr>
        <p:txBody>
          <a:bodyPr/>
          <a:lstStyle>
            <a:lvl1pPr>
              <a:defRPr/>
            </a:lvl1pPr>
          </a:lstStyle>
          <a:p>
            <a:pPr>
              <a:defRPr/>
            </a:pPr>
            <a:fld id="{05193041-6645-4EE6-B0C2-CA899D571F72}" type="datetimeFigureOut">
              <a:rPr lang="en-US"/>
              <a:pPr>
                <a:defRPr/>
              </a:pPr>
              <a:t>1/20/2026</a:t>
            </a:fld>
            <a:endParaRPr lang="en-CA"/>
          </a:p>
        </p:txBody>
      </p:sp>
      <p:sp>
        <p:nvSpPr>
          <p:cNvPr id="23" name="Footer Placeholder 16">
            <a:extLst>
              <a:ext uri="{FF2B5EF4-FFF2-40B4-BE49-F238E27FC236}">
                <a16:creationId xmlns:a16="http://schemas.microsoft.com/office/drawing/2014/main" id="{97417DFF-9D1B-447E-8449-A10D5C0909E7}"/>
              </a:ext>
            </a:extLst>
          </p:cNvPr>
          <p:cNvSpPr>
            <a:spLocks noGrp="1"/>
          </p:cNvSpPr>
          <p:nvPr>
            <p:ph type="ftr" sz="quarter" idx="11"/>
          </p:nvPr>
        </p:nvSpPr>
        <p:spPr bwMode="auto">
          <a:xfrm rot="5400000">
            <a:off x="10045701" y="4117447"/>
            <a:ext cx="3657600" cy="512233"/>
          </a:xfrm>
        </p:spPr>
        <p:txBody>
          <a:bodyPr/>
          <a:lstStyle>
            <a:lvl1pPr>
              <a:defRPr/>
            </a:lvl1pPr>
          </a:lstStyle>
          <a:p>
            <a:pPr>
              <a:defRPr/>
            </a:pPr>
            <a:endParaRPr lang="en-CA"/>
          </a:p>
        </p:txBody>
      </p:sp>
      <p:sp>
        <p:nvSpPr>
          <p:cNvPr id="24" name="Slide Number Placeholder 28">
            <a:extLst>
              <a:ext uri="{FF2B5EF4-FFF2-40B4-BE49-F238E27FC236}">
                <a16:creationId xmlns:a16="http://schemas.microsoft.com/office/drawing/2014/main" id="{077FC6BF-C7F0-4984-B333-A9CF002C1944}"/>
              </a:ext>
            </a:extLst>
          </p:cNvPr>
          <p:cNvSpPr>
            <a:spLocks noGrp="1"/>
          </p:cNvSpPr>
          <p:nvPr>
            <p:ph type="sldNum" sz="quarter" idx="12"/>
          </p:nvPr>
        </p:nvSpPr>
        <p:spPr bwMode="auto">
          <a:xfrm>
            <a:off x="1767417" y="4929189"/>
            <a:ext cx="812800" cy="517525"/>
          </a:xfrm>
        </p:spPr>
        <p:txBody>
          <a:bodyPr/>
          <a:lstStyle>
            <a:lvl1pPr>
              <a:defRPr/>
            </a:lvl1pPr>
          </a:lstStyle>
          <a:p>
            <a:pPr>
              <a:defRPr/>
            </a:pPr>
            <a:fld id="{729B7FB9-DA3F-43FB-8B8F-08CA928D6B12}" type="slidenum">
              <a:rPr lang="en-CA" altLang="en-US"/>
              <a:pPr>
                <a:defRPr/>
              </a:pPr>
              <a:t>‹#›</a:t>
            </a:fld>
            <a:endParaRPr lang="en-CA" altLang="en-US"/>
          </a:p>
        </p:txBody>
      </p:sp>
    </p:spTree>
    <p:extLst>
      <p:ext uri="{BB962C8B-B14F-4D97-AF65-F5344CB8AC3E}">
        <p14:creationId xmlns:p14="http://schemas.microsoft.com/office/powerpoint/2010/main" val="570305395"/>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a:extLst>
              <a:ext uri="{FF2B5EF4-FFF2-40B4-BE49-F238E27FC236}">
                <a16:creationId xmlns:a16="http://schemas.microsoft.com/office/drawing/2014/main" id="{06667EFB-806C-412E-82CF-3318EA52E2F7}"/>
              </a:ext>
            </a:extLst>
          </p:cNvPr>
          <p:cNvSpPr>
            <a:spLocks noGrp="1"/>
          </p:cNvSpPr>
          <p:nvPr>
            <p:ph type="dt" sz="half" idx="10"/>
          </p:nvPr>
        </p:nvSpPr>
        <p:spPr/>
        <p:txBody>
          <a:bodyPr/>
          <a:lstStyle>
            <a:lvl1pPr>
              <a:defRPr/>
            </a:lvl1pPr>
          </a:lstStyle>
          <a:p>
            <a:pPr>
              <a:defRPr/>
            </a:pPr>
            <a:fld id="{168370F2-6C6E-4ECE-A706-291FB6888046}" type="datetimeFigureOut">
              <a:rPr lang="en-US"/>
              <a:pPr>
                <a:defRPr/>
              </a:pPr>
              <a:t>1/20/2026</a:t>
            </a:fld>
            <a:endParaRPr lang="en-CA"/>
          </a:p>
        </p:txBody>
      </p:sp>
      <p:sp>
        <p:nvSpPr>
          <p:cNvPr id="5" name="Footer Placeholder 2">
            <a:extLst>
              <a:ext uri="{FF2B5EF4-FFF2-40B4-BE49-F238E27FC236}">
                <a16:creationId xmlns:a16="http://schemas.microsoft.com/office/drawing/2014/main" id="{BFBB3FCB-A2BF-4A22-AF14-EF29BDBAB959}"/>
              </a:ext>
            </a:extLst>
          </p:cNvPr>
          <p:cNvSpPr>
            <a:spLocks noGrp="1"/>
          </p:cNvSpPr>
          <p:nvPr>
            <p:ph type="ftr" sz="quarter" idx="11"/>
          </p:nvPr>
        </p:nvSpPr>
        <p:spPr/>
        <p:txBody>
          <a:bodyPr/>
          <a:lstStyle>
            <a:lvl1pPr>
              <a:defRPr/>
            </a:lvl1pPr>
          </a:lstStyle>
          <a:p>
            <a:pPr>
              <a:defRPr/>
            </a:pPr>
            <a:endParaRPr lang="en-CA"/>
          </a:p>
        </p:txBody>
      </p:sp>
      <p:sp>
        <p:nvSpPr>
          <p:cNvPr id="6" name="Slide Number Placeholder 22">
            <a:extLst>
              <a:ext uri="{FF2B5EF4-FFF2-40B4-BE49-F238E27FC236}">
                <a16:creationId xmlns:a16="http://schemas.microsoft.com/office/drawing/2014/main" id="{9FB707BB-940E-4CB1-B507-E1CE6F0FCD39}"/>
              </a:ext>
            </a:extLst>
          </p:cNvPr>
          <p:cNvSpPr>
            <a:spLocks noGrp="1"/>
          </p:cNvSpPr>
          <p:nvPr>
            <p:ph type="sldNum" sz="quarter" idx="12"/>
          </p:nvPr>
        </p:nvSpPr>
        <p:spPr/>
        <p:txBody>
          <a:bodyPr/>
          <a:lstStyle>
            <a:lvl1pPr>
              <a:defRPr/>
            </a:lvl1pPr>
          </a:lstStyle>
          <a:p>
            <a:pPr>
              <a:defRPr/>
            </a:pPr>
            <a:fld id="{34824027-F40A-42FE-89B3-375E78280D98}" type="slidenum">
              <a:rPr lang="en-CA" altLang="en-US"/>
              <a:pPr>
                <a:defRPr/>
              </a:pPr>
              <a:t>‹#›</a:t>
            </a:fld>
            <a:endParaRPr lang="en-CA" altLang="en-US"/>
          </a:p>
        </p:txBody>
      </p:sp>
    </p:spTree>
    <p:extLst>
      <p:ext uri="{BB962C8B-B14F-4D97-AF65-F5344CB8AC3E}">
        <p14:creationId xmlns:p14="http://schemas.microsoft.com/office/powerpoint/2010/main" val="10726569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0"/>
            <a:ext cx="2235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a:extLst>
              <a:ext uri="{FF2B5EF4-FFF2-40B4-BE49-F238E27FC236}">
                <a16:creationId xmlns:a16="http://schemas.microsoft.com/office/drawing/2014/main" id="{1C8F4E5E-EAC2-408C-A060-1FC094C04AF3}"/>
              </a:ext>
            </a:extLst>
          </p:cNvPr>
          <p:cNvSpPr>
            <a:spLocks noGrp="1"/>
          </p:cNvSpPr>
          <p:nvPr>
            <p:ph type="dt" sz="half" idx="10"/>
          </p:nvPr>
        </p:nvSpPr>
        <p:spPr/>
        <p:txBody>
          <a:bodyPr/>
          <a:lstStyle>
            <a:lvl1pPr>
              <a:defRPr/>
            </a:lvl1pPr>
          </a:lstStyle>
          <a:p>
            <a:pPr>
              <a:defRPr/>
            </a:pPr>
            <a:fld id="{8C929137-A015-4504-A0F1-EF47644E45FC}" type="datetimeFigureOut">
              <a:rPr lang="en-US"/>
              <a:pPr>
                <a:defRPr/>
              </a:pPr>
              <a:t>1/20/2026</a:t>
            </a:fld>
            <a:endParaRPr lang="en-CA"/>
          </a:p>
        </p:txBody>
      </p:sp>
      <p:sp>
        <p:nvSpPr>
          <p:cNvPr id="5" name="Footer Placeholder 2">
            <a:extLst>
              <a:ext uri="{FF2B5EF4-FFF2-40B4-BE49-F238E27FC236}">
                <a16:creationId xmlns:a16="http://schemas.microsoft.com/office/drawing/2014/main" id="{659F8613-C16A-4ECC-9F1D-620C8781B2F1}"/>
              </a:ext>
            </a:extLst>
          </p:cNvPr>
          <p:cNvSpPr>
            <a:spLocks noGrp="1"/>
          </p:cNvSpPr>
          <p:nvPr>
            <p:ph type="ftr" sz="quarter" idx="11"/>
          </p:nvPr>
        </p:nvSpPr>
        <p:spPr/>
        <p:txBody>
          <a:bodyPr/>
          <a:lstStyle>
            <a:lvl1pPr>
              <a:defRPr/>
            </a:lvl1pPr>
          </a:lstStyle>
          <a:p>
            <a:pPr>
              <a:defRPr/>
            </a:pPr>
            <a:endParaRPr lang="en-CA"/>
          </a:p>
        </p:txBody>
      </p:sp>
      <p:sp>
        <p:nvSpPr>
          <p:cNvPr id="6" name="Slide Number Placeholder 22">
            <a:extLst>
              <a:ext uri="{FF2B5EF4-FFF2-40B4-BE49-F238E27FC236}">
                <a16:creationId xmlns:a16="http://schemas.microsoft.com/office/drawing/2014/main" id="{AF90DF2A-4DAA-4152-B3BC-35BADB27ECF6}"/>
              </a:ext>
            </a:extLst>
          </p:cNvPr>
          <p:cNvSpPr>
            <a:spLocks noGrp="1"/>
          </p:cNvSpPr>
          <p:nvPr>
            <p:ph type="sldNum" sz="quarter" idx="12"/>
          </p:nvPr>
        </p:nvSpPr>
        <p:spPr/>
        <p:txBody>
          <a:bodyPr/>
          <a:lstStyle>
            <a:lvl1pPr>
              <a:defRPr/>
            </a:lvl1pPr>
          </a:lstStyle>
          <a:p>
            <a:pPr>
              <a:defRPr/>
            </a:pPr>
            <a:fld id="{EC0152A1-D3C4-4AD4-A7B7-390900C0F556}" type="slidenum">
              <a:rPr lang="en-CA" altLang="en-US"/>
              <a:pPr>
                <a:defRPr/>
              </a:pPr>
              <a:t>‹#›</a:t>
            </a:fld>
            <a:endParaRPr lang="en-CA" altLang="en-US"/>
          </a:p>
        </p:txBody>
      </p:sp>
    </p:spTree>
    <p:extLst>
      <p:ext uri="{BB962C8B-B14F-4D97-AF65-F5344CB8AC3E}">
        <p14:creationId xmlns:p14="http://schemas.microsoft.com/office/powerpoint/2010/main" val="9191523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609600" y="1600200"/>
            <a:ext cx="9956800" cy="487375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6">
            <a:extLst>
              <a:ext uri="{FF2B5EF4-FFF2-40B4-BE49-F238E27FC236}">
                <a16:creationId xmlns:a16="http://schemas.microsoft.com/office/drawing/2014/main" id="{F4B7184F-397B-447B-824F-4C15646B0000}"/>
              </a:ext>
            </a:extLst>
          </p:cNvPr>
          <p:cNvSpPr>
            <a:spLocks noGrp="1"/>
          </p:cNvSpPr>
          <p:nvPr>
            <p:ph type="dt" sz="half" idx="10"/>
          </p:nvPr>
        </p:nvSpPr>
        <p:spPr/>
        <p:txBody>
          <a:bodyPr rtlCol="0"/>
          <a:lstStyle>
            <a:lvl1pPr>
              <a:defRPr/>
            </a:lvl1pPr>
          </a:lstStyle>
          <a:p>
            <a:pPr>
              <a:defRPr/>
            </a:pPr>
            <a:fld id="{91C872BF-B5F1-4FB1-907C-3F741A261222}" type="datetimeFigureOut">
              <a:rPr lang="en-US"/>
              <a:pPr>
                <a:defRPr/>
              </a:pPr>
              <a:t>1/20/2026</a:t>
            </a:fld>
            <a:endParaRPr lang="en-CA"/>
          </a:p>
        </p:txBody>
      </p:sp>
      <p:sp>
        <p:nvSpPr>
          <p:cNvPr id="5" name="Slide Number Placeholder 8">
            <a:extLst>
              <a:ext uri="{FF2B5EF4-FFF2-40B4-BE49-F238E27FC236}">
                <a16:creationId xmlns:a16="http://schemas.microsoft.com/office/drawing/2014/main" id="{FB60E24F-8DB7-4729-AB86-534B20AE1B30}"/>
              </a:ext>
            </a:extLst>
          </p:cNvPr>
          <p:cNvSpPr>
            <a:spLocks noGrp="1"/>
          </p:cNvSpPr>
          <p:nvPr>
            <p:ph type="sldNum" sz="quarter" idx="11"/>
          </p:nvPr>
        </p:nvSpPr>
        <p:spPr/>
        <p:txBody>
          <a:bodyPr/>
          <a:lstStyle>
            <a:lvl1pPr>
              <a:defRPr/>
            </a:lvl1pPr>
          </a:lstStyle>
          <a:p>
            <a:pPr>
              <a:defRPr/>
            </a:pPr>
            <a:fld id="{A7E08A1F-6B62-4172-A888-E9B6CE7BF2EB}" type="slidenum">
              <a:rPr lang="en-CA" altLang="en-US"/>
              <a:pPr>
                <a:defRPr/>
              </a:pPr>
              <a:t>‹#›</a:t>
            </a:fld>
            <a:endParaRPr lang="en-CA" altLang="en-US"/>
          </a:p>
        </p:txBody>
      </p:sp>
      <p:sp>
        <p:nvSpPr>
          <p:cNvPr id="6" name="Footer Placeholder 9">
            <a:extLst>
              <a:ext uri="{FF2B5EF4-FFF2-40B4-BE49-F238E27FC236}">
                <a16:creationId xmlns:a16="http://schemas.microsoft.com/office/drawing/2014/main" id="{F54A6A77-3A02-4C38-8257-218F457CFAF0}"/>
              </a:ext>
            </a:extLst>
          </p:cNvPr>
          <p:cNvSpPr>
            <a:spLocks noGrp="1"/>
          </p:cNvSpPr>
          <p:nvPr>
            <p:ph type="ftr" sz="quarter" idx="12"/>
          </p:nvPr>
        </p:nvSpPr>
        <p:spPr/>
        <p:txBody>
          <a:bodyPr rtlCol="0"/>
          <a:lstStyle>
            <a:lvl1pPr>
              <a:defRPr/>
            </a:lvl1pPr>
          </a:lstStyle>
          <a:p>
            <a:pPr>
              <a:defRPr/>
            </a:pPr>
            <a:endParaRPr lang="en-CA"/>
          </a:p>
        </p:txBody>
      </p:sp>
    </p:spTree>
    <p:extLst>
      <p:ext uri="{BB962C8B-B14F-4D97-AF65-F5344CB8AC3E}">
        <p14:creationId xmlns:p14="http://schemas.microsoft.com/office/powerpoint/2010/main" val="7432286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2"/>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17A9D3EE-04BD-4FC5-AE8C-7916EFDE6407}"/>
              </a:ext>
            </a:extLst>
          </p:cNvPr>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Rectangle 4">
            <a:extLst>
              <a:ext uri="{FF2B5EF4-FFF2-40B4-BE49-F238E27FC236}">
                <a16:creationId xmlns:a16="http://schemas.microsoft.com/office/drawing/2014/main" id="{FC63A791-DC90-42B8-AA7A-BF5004ABC2D3}"/>
              </a:ext>
            </a:extLst>
          </p:cNvPr>
          <p:cNvSpPr/>
          <p:nvPr/>
        </p:nvSpPr>
        <p:spPr bwMode="auto">
          <a:xfrm>
            <a:off x="368301" y="0"/>
            <a:ext cx="139700"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 name="Rectangle 5">
            <a:extLst>
              <a:ext uri="{FF2B5EF4-FFF2-40B4-BE49-F238E27FC236}">
                <a16:creationId xmlns:a16="http://schemas.microsoft.com/office/drawing/2014/main" id="{EA71BF99-4BC4-487F-AA3C-B7A71C41E76C}"/>
              </a:ext>
            </a:extLst>
          </p:cNvPr>
          <p:cNvSpPr/>
          <p:nvPr/>
        </p:nvSpPr>
        <p:spPr bwMode="auto">
          <a:xfrm>
            <a:off x="1320801" y="0"/>
            <a:ext cx="243417"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7" name="Rectangle 6">
            <a:extLst>
              <a:ext uri="{FF2B5EF4-FFF2-40B4-BE49-F238E27FC236}">
                <a16:creationId xmlns:a16="http://schemas.microsoft.com/office/drawing/2014/main" id="{A84C4687-C3A5-4212-ADCA-6E005A73B21D}"/>
              </a:ext>
            </a:extLst>
          </p:cNvPr>
          <p:cNvSpPr/>
          <p:nvPr/>
        </p:nvSpPr>
        <p:spPr bwMode="auto">
          <a:xfrm>
            <a:off x="1521885" y="0"/>
            <a:ext cx="306916"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8" name="Straight Connector 7">
            <a:extLst>
              <a:ext uri="{FF2B5EF4-FFF2-40B4-BE49-F238E27FC236}">
                <a16:creationId xmlns:a16="http://schemas.microsoft.com/office/drawing/2014/main" id="{5EF857CC-A328-4EE1-98FC-97D25DA43779}"/>
              </a:ext>
            </a:extLst>
          </p:cNvPr>
          <p:cNvSpPr>
            <a:spLocks noChangeShapeType="1"/>
          </p:cNvSpPr>
          <p:nvPr/>
        </p:nvSpPr>
        <p:spPr bwMode="auto">
          <a:xfrm>
            <a:off x="141817"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9" name="Straight Connector 8">
            <a:extLst>
              <a:ext uri="{FF2B5EF4-FFF2-40B4-BE49-F238E27FC236}">
                <a16:creationId xmlns:a16="http://schemas.microsoft.com/office/drawing/2014/main" id="{0845AF4A-3CE4-4633-8363-EB1D41C01861}"/>
              </a:ext>
            </a:extLst>
          </p:cNvPr>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10" name="Straight Connector 9">
            <a:extLst>
              <a:ext uri="{FF2B5EF4-FFF2-40B4-BE49-F238E27FC236}">
                <a16:creationId xmlns:a16="http://schemas.microsoft.com/office/drawing/2014/main" id="{9289A59E-4F79-4FF4-85F6-BEC6C6C2D623}"/>
              </a:ext>
            </a:extLst>
          </p:cNvPr>
          <p:cNvSpPr>
            <a:spLocks noChangeShapeType="1"/>
          </p:cNvSpPr>
          <p:nvPr/>
        </p:nvSpPr>
        <p:spPr bwMode="auto">
          <a:xfrm>
            <a:off x="1138767"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11" name="Straight Connector 10">
            <a:extLst>
              <a:ext uri="{FF2B5EF4-FFF2-40B4-BE49-F238E27FC236}">
                <a16:creationId xmlns:a16="http://schemas.microsoft.com/office/drawing/2014/main" id="{1A5C4813-4C06-4CB6-9897-7752B4947E42}"/>
              </a:ext>
            </a:extLst>
          </p:cNvPr>
          <p:cNvSpPr>
            <a:spLocks noChangeShapeType="1"/>
          </p:cNvSpPr>
          <p:nvPr/>
        </p:nvSpPr>
        <p:spPr bwMode="auto">
          <a:xfrm>
            <a:off x="2302933"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12" name="Straight Connector 11">
            <a:extLst>
              <a:ext uri="{FF2B5EF4-FFF2-40B4-BE49-F238E27FC236}">
                <a16:creationId xmlns:a16="http://schemas.microsoft.com/office/drawing/2014/main" id="{7B5E0A16-04EA-4400-8B7D-DBD5CAD12374}"/>
              </a:ext>
            </a:extLst>
          </p:cNvPr>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13" name="Rectangle 12">
            <a:extLst>
              <a:ext uri="{FF2B5EF4-FFF2-40B4-BE49-F238E27FC236}">
                <a16:creationId xmlns:a16="http://schemas.microsoft.com/office/drawing/2014/main" id="{0512A459-A5B4-4671-A5F1-92D2D366D9AB}"/>
              </a:ext>
            </a:extLst>
          </p:cNvPr>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4" name="Oval 13">
            <a:extLst>
              <a:ext uri="{FF2B5EF4-FFF2-40B4-BE49-F238E27FC236}">
                <a16:creationId xmlns:a16="http://schemas.microsoft.com/office/drawing/2014/main" id="{406FE5BE-8805-48CC-94D0-BA62534577A3}"/>
              </a:ext>
            </a:extLst>
          </p:cNvPr>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5" name="Oval 14">
            <a:extLst>
              <a:ext uri="{FF2B5EF4-FFF2-40B4-BE49-F238E27FC236}">
                <a16:creationId xmlns:a16="http://schemas.microsoft.com/office/drawing/2014/main" id="{F5146F95-DCF3-4A41-92F4-E5E696D6A933}"/>
              </a:ext>
            </a:extLst>
          </p:cNvPr>
          <p:cNvSpPr/>
          <p:nvPr/>
        </p:nvSpPr>
        <p:spPr bwMode="auto">
          <a:xfrm>
            <a:off x="1765300" y="4867275"/>
            <a:ext cx="857251"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6" name="Oval 15">
            <a:extLst>
              <a:ext uri="{FF2B5EF4-FFF2-40B4-BE49-F238E27FC236}">
                <a16:creationId xmlns:a16="http://schemas.microsoft.com/office/drawing/2014/main" id="{E2916D32-DA24-4209-8FC7-F0B1F43034DC}"/>
              </a:ext>
            </a:extLst>
          </p:cNvPr>
          <p:cNvSpPr/>
          <p:nvPr/>
        </p:nvSpPr>
        <p:spPr bwMode="auto">
          <a:xfrm>
            <a:off x="1454151" y="5500689"/>
            <a:ext cx="184149"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7" name="Oval 16">
            <a:extLst>
              <a:ext uri="{FF2B5EF4-FFF2-40B4-BE49-F238E27FC236}">
                <a16:creationId xmlns:a16="http://schemas.microsoft.com/office/drawing/2014/main" id="{8A366528-ECF3-4C43-A421-DA15E67F47A9}"/>
              </a:ext>
            </a:extLst>
          </p:cNvPr>
          <p:cNvSpPr/>
          <p:nvPr/>
        </p:nvSpPr>
        <p:spPr bwMode="auto">
          <a:xfrm>
            <a:off x="2218267" y="5791200"/>
            <a:ext cx="366184"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8" name="Oval 17">
            <a:extLst>
              <a:ext uri="{FF2B5EF4-FFF2-40B4-BE49-F238E27FC236}">
                <a16:creationId xmlns:a16="http://schemas.microsoft.com/office/drawing/2014/main" id="{83F93F53-E62F-461F-8B45-6356015A7A9E}"/>
              </a:ext>
            </a:extLst>
          </p:cNvPr>
          <p:cNvSpPr/>
          <p:nvPr/>
        </p:nvSpPr>
        <p:spPr bwMode="auto">
          <a:xfrm>
            <a:off x="2506134" y="4479926"/>
            <a:ext cx="486833"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9" name="Straight Connector 18">
            <a:extLst>
              <a:ext uri="{FF2B5EF4-FFF2-40B4-BE49-F238E27FC236}">
                <a16:creationId xmlns:a16="http://schemas.microsoft.com/office/drawing/2014/main" id="{D549AA75-A2D8-4679-8800-D693D7A8694B}"/>
              </a:ext>
            </a:extLst>
          </p:cNvPr>
          <p:cNvSpPr>
            <a:spLocks noChangeShapeType="1"/>
          </p:cNvSpPr>
          <p:nvPr/>
        </p:nvSpPr>
        <p:spPr bwMode="auto">
          <a:xfrm>
            <a:off x="12130617"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2" name="Title 1"/>
          <p:cNvSpPr>
            <a:spLocks noGrp="1"/>
          </p:cNvSpPr>
          <p:nvPr>
            <p:ph type="title"/>
          </p:nvPr>
        </p:nvSpPr>
        <p:spPr>
          <a:xfrm>
            <a:off x="3048000" y="2895600"/>
            <a:ext cx="8229600" cy="2053590"/>
          </a:xfrm>
        </p:spPr>
        <p:txBody>
          <a:bodyPr/>
          <a:lstStyle>
            <a:lvl1pPr algn="l">
              <a:buNone/>
              <a:defRPr sz="3000" b="1" cap="small" baseline="0"/>
            </a:lvl1pPr>
          </a:lstStyle>
          <a:p>
            <a:r>
              <a:rPr lang="en-US"/>
              <a:t>Click to edit Master title style</a:t>
            </a:r>
          </a:p>
        </p:txBody>
      </p:sp>
      <p:sp>
        <p:nvSpPr>
          <p:cNvPr id="3" name="Text Placeholder 2"/>
          <p:cNvSpPr>
            <a:spLocks noGrp="1"/>
          </p:cNvSpPr>
          <p:nvPr>
            <p:ph type="body" idx="1"/>
          </p:nvPr>
        </p:nvSpPr>
        <p:spPr>
          <a:xfrm>
            <a:off x="3048000" y="5010150"/>
            <a:ext cx="8229600" cy="1371600"/>
          </a:xfrm>
        </p:spPr>
        <p:txBody>
          <a:bodyPr/>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20" name="Date Placeholder 3">
            <a:extLst>
              <a:ext uri="{FF2B5EF4-FFF2-40B4-BE49-F238E27FC236}">
                <a16:creationId xmlns:a16="http://schemas.microsoft.com/office/drawing/2014/main" id="{127E1EC7-76F5-4832-8189-943AB091AB42}"/>
              </a:ext>
            </a:extLst>
          </p:cNvPr>
          <p:cNvSpPr>
            <a:spLocks noGrp="1"/>
          </p:cNvSpPr>
          <p:nvPr>
            <p:ph type="dt" sz="half" idx="10"/>
          </p:nvPr>
        </p:nvSpPr>
        <p:spPr bwMode="auto">
          <a:xfrm rot="5400000">
            <a:off x="10731500" y="1106488"/>
            <a:ext cx="2286000" cy="508000"/>
          </a:xfrm>
        </p:spPr>
        <p:txBody>
          <a:bodyPr/>
          <a:lstStyle>
            <a:lvl1pPr>
              <a:defRPr/>
            </a:lvl1pPr>
          </a:lstStyle>
          <a:p>
            <a:pPr>
              <a:defRPr/>
            </a:pPr>
            <a:fld id="{18408CE4-6E3E-4772-91CD-46A34698ED98}" type="datetimeFigureOut">
              <a:rPr lang="en-US"/>
              <a:pPr>
                <a:defRPr/>
              </a:pPr>
              <a:t>1/20/2026</a:t>
            </a:fld>
            <a:endParaRPr lang="en-CA"/>
          </a:p>
        </p:txBody>
      </p:sp>
      <p:sp>
        <p:nvSpPr>
          <p:cNvPr id="21" name="Footer Placeholder 4">
            <a:extLst>
              <a:ext uri="{FF2B5EF4-FFF2-40B4-BE49-F238E27FC236}">
                <a16:creationId xmlns:a16="http://schemas.microsoft.com/office/drawing/2014/main" id="{1FAB5EDA-4A0B-4655-BA87-5023ED3B4D95}"/>
              </a:ext>
            </a:extLst>
          </p:cNvPr>
          <p:cNvSpPr>
            <a:spLocks noGrp="1"/>
          </p:cNvSpPr>
          <p:nvPr>
            <p:ph type="ftr" sz="quarter" idx="11"/>
          </p:nvPr>
        </p:nvSpPr>
        <p:spPr bwMode="auto">
          <a:xfrm rot="5400000">
            <a:off x="10045701" y="4114272"/>
            <a:ext cx="3657600" cy="512233"/>
          </a:xfrm>
        </p:spPr>
        <p:txBody>
          <a:bodyPr/>
          <a:lstStyle>
            <a:lvl1pPr>
              <a:defRPr/>
            </a:lvl1pPr>
          </a:lstStyle>
          <a:p>
            <a:pPr>
              <a:defRPr/>
            </a:pPr>
            <a:endParaRPr lang="en-CA"/>
          </a:p>
        </p:txBody>
      </p:sp>
      <p:sp>
        <p:nvSpPr>
          <p:cNvPr id="22" name="Slide Number Placeholder 5">
            <a:extLst>
              <a:ext uri="{FF2B5EF4-FFF2-40B4-BE49-F238E27FC236}">
                <a16:creationId xmlns:a16="http://schemas.microsoft.com/office/drawing/2014/main" id="{DEE8F9BA-7E41-425E-9AFA-79B6719F3579}"/>
              </a:ext>
            </a:extLst>
          </p:cNvPr>
          <p:cNvSpPr>
            <a:spLocks noGrp="1"/>
          </p:cNvSpPr>
          <p:nvPr>
            <p:ph type="sldNum" sz="quarter" idx="12"/>
          </p:nvPr>
        </p:nvSpPr>
        <p:spPr bwMode="auto">
          <a:xfrm>
            <a:off x="1786467" y="4929189"/>
            <a:ext cx="812800" cy="517525"/>
          </a:xfrm>
        </p:spPr>
        <p:txBody>
          <a:bodyPr/>
          <a:lstStyle>
            <a:lvl1pPr>
              <a:defRPr/>
            </a:lvl1pPr>
          </a:lstStyle>
          <a:p>
            <a:pPr>
              <a:defRPr/>
            </a:pPr>
            <a:fld id="{FBBABE31-8B46-4EA6-B519-25700C0A8D79}" type="slidenum">
              <a:rPr lang="en-CA" altLang="en-US"/>
              <a:pPr>
                <a:defRPr/>
              </a:pPr>
              <a:t>‹#›</a:t>
            </a:fld>
            <a:endParaRPr lang="en-CA" altLang="en-US"/>
          </a:p>
        </p:txBody>
      </p:sp>
    </p:spTree>
    <p:extLst>
      <p:ext uri="{BB962C8B-B14F-4D97-AF65-F5344CB8AC3E}">
        <p14:creationId xmlns:p14="http://schemas.microsoft.com/office/powerpoint/2010/main" val="3348588076"/>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
          </p:nvPr>
        </p:nvSpPr>
        <p:spPr>
          <a:xfrm>
            <a:off x="609600" y="1600200"/>
            <a:ext cx="48768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2"/>
          </p:nvPr>
        </p:nvSpPr>
        <p:spPr>
          <a:xfrm>
            <a:off x="5693664" y="1600200"/>
            <a:ext cx="48768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a:extLst>
              <a:ext uri="{FF2B5EF4-FFF2-40B4-BE49-F238E27FC236}">
                <a16:creationId xmlns:a16="http://schemas.microsoft.com/office/drawing/2014/main" id="{819F882E-8D84-45EE-87C5-89E4E7442D65}"/>
              </a:ext>
            </a:extLst>
          </p:cNvPr>
          <p:cNvSpPr>
            <a:spLocks noGrp="1"/>
          </p:cNvSpPr>
          <p:nvPr>
            <p:ph type="dt" sz="half" idx="10"/>
          </p:nvPr>
        </p:nvSpPr>
        <p:spPr/>
        <p:txBody>
          <a:bodyPr/>
          <a:lstStyle>
            <a:lvl1pPr>
              <a:defRPr/>
            </a:lvl1pPr>
          </a:lstStyle>
          <a:p>
            <a:pPr>
              <a:defRPr/>
            </a:pPr>
            <a:fld id="{37BDEDE4-CECC-4406-A2DF-7BFB18D3DD87}" type="datetimeFigureOut">
              <a:rPr lang="en-US"/>
              <a:pPr>
                <a:defRPr/>
              </a:pPr>
              <a:t>1/20/2026</a:t>
            </a:fld>
            <a:endParaRPr lang="en-CA"/>
          </a:p>
        </p:txBody>
      </p:sp>
      <p:sp>
        <p:nvSpPr>
          <p:cNvPr id="6" name="Footer Placeholder 2">
            <a:extLst>
              <a:ext uri="{FF2B5EF4-FFF2-40B4-BE49-F238E27FC236}">
                <a16:creationId xmlns:a16="http://schemas.microsoft.com/office/drawing/2014/main" id="{C20DC8DF-8412-4FF3-9177-0446AC212AC4}"/>
              </a:ext>
            </a:extLst>
          </p:cNvPr>
          <p:cNvSpPr>
            <a:spLocks noGrp="1"/>
          </p:cNvSpPr>
          <p:nvPr>
            <p:ph type="ftr" sz="quarter" idx="11"/>
          </p:nvPr>
        </p:nvSpPr>
        <p:spPr/>
        <p:txBody>
          <a:bodyPr/>
          <a:lstStyle>
            <a:lvl1pPr>
              <a:defRPr/>
            </a:lvl1pPr>
          </a:lstStyle>
          <a:p>
            <a:pPr>
              <a:defRPr/>
            </a:pPr>
            <a:endParaRPr lang="en-CA"/>
          </a:p>
        </p:txBody>
      </p:sp>
      <p:sp>
        <p:nvSpPr>
          <p:cNvPr id="7" name="Slide Number Placeholder 22">
            <a:extLst>
              <a:ext uri="{FF2B5EF4-FFF2-40B4-BE49-F238E27FC236}">
                <a16:creationId xmlns:a16="http://schemas.microsoft.com/office/drawing/2014/main" id="{52BC813B-8518-4EF6-9AA3-81E2CAF92B82}"/>
              </a:ext>
            </a:extLst>
          </p:cNvPr>
          <p:cNvSpPr>
            <a:spLocks noGrp="1"/>
          </p:cNvSpPr>
          <p:nvPr>
            <p:ph type="sldNum" sz="quarter" idx="12"/>
          </p:nvPr>
        </p:nvSpPr>
        <p:spPr/>
        <p:txBody>
          <a:bodyPr/>
          <a:lstStyle>
            <a:lvl1pPr>
              <a:defRPr/>
            </a:lvl1pPr>
          </a:lstStyle>
          <a:p>
            <a:pPr>
              <a:defRPr/>
            </a:pPr>
            <a:fld id="{80CC682D-75C6-4781-9BA9-BE7152384E35}" type="slidenum">
              <a:rPr lang="en-CA" altLang="en-US"/>
              <a:pPr>
                <a:defRPr/>
              </a:pPr>
              <a:t>‹#›</a:t>
            </a:fld>
            <a:endParaRPr lang="en-CA" altLang="en-US"/>
          </a:p>
        </p:txBody>
      </p:sp>
    </p:spTree>
    <p:extLst>
      <p:ext uri="{BB962C8B-B14F-4D97-AF65-F5344CB8AC3E}">
        <p14:creationId xmlns:p14="http://schemas.microsoft.com/office/powerpoint/2010/main" val="16526825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10058400" cy="1143000"/>
          </a:xfrm>
        </p:spPr>
        <p:txBody>
          <a:bodyPr/>
          <a:lstStyle>
            <a:lvl1pPr>
              <a:defRPr/>
            </a:lvl1pPr>
          </a:lstStyle>
          <a:p>
            <a:r>
              <a:rPr lang="en-US"/>
              <a:t>Click to edit Master title style</a:t>
            </a:r>
          </a:p>
        </p:txBody>
      </p:sp>
      <p:sp>
        <p:nvSpPr>
          <p:cNvPr id="11" name="Content Placeholder 10"/>
          <p:cNvSpPr>
            <a:spLocks noGrp="1"/>
          </p:cNvSpPr>
          <p:nvPr>
            <p:ph sz="quarter" idx="2"/>
          </p:nvPr>
        </p:nvSpPr>
        <p:spPr>
          <a:xfrm>
            <a:off x="609600" y="2362200"/>
            <a:ext cx="4876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quarter" idx="4"/>
          </p:nvPr>
        </p:nvSpPr>
        <p:spPr>
          <a:xfrm>
            <a:off x="5829300" y="2362200"/>
            <a:ext cx="4876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en-US"/>
              <a:t>Click to edit Master text styles</a:t>
            </a:r>
          </a:p>
        </p:txBody>
      </p:sp>
      <p:sp>
        <p:nvSpPr>
          <p:cNvPr id="14" name="Text Placeholder 13"/>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en-US"/>
              <a:t>Click to edit Master text styles</a:t>
            </a:r>
          </a:p>
        </p:txBody>
      </p:sp>
      <p:sp>
        <p:nvSpPr>
          <p:cNvPr id="7" name="Date Placeholder 13">
            <a:extLst>
              <a:ext uri="{FF2B5EF4-FFF2-40B4-BE49-F238E27FC236}">
                <a16:creationId xmlns:a16="http://schemas.microsoft.com/office/drawing/2014/main" id="{93675AD0-B92D-44DB-AAD6-69915FAA959A}"/>
              </a:ext>
            </a:extLst>
          </p:cNvPr>
          <p:cNvSpPr>
            <a:spLocks noGrp="1"/>
          </p:cNvSpPr>
          <p:nvPr>
            <p:ph type="dt" sz="half" idx="10"/>
          </p:nvPr>
        </p:nvSpPr>
        <p:spPr/>
        <p:txBody>
          <a:bodyPr/>
          <a:lstStyle>
            <a:lvl1pPr>
              <a:defRPr/>
            </a:lvl1pPr>
          </a:lstStyle>
          <a:p>
            <a:pPr>
              <a:defRPr/>
            </a:pPr>
            <a:fld id="{0E9D8BD1-640F-4A89-B342-11F643AFCFBF}" type="datetimeFigureOut">
              <a:rPr lang="en-US"/>
              <a:pPr>
                <a:defRPr/>
              </a:pPr>
              <a:t>1/20/2026</a:t>
            </a:fld>
            <a:endParaRPr lang="en-CA"/>
          </a:p>
        </p:txBody>
      </p:sp>
      <p:sp>
        <p:nvSpPr>
          <p:cNvPr id="8" name="Footer Placeholder 2">
            <a:extLst>
              <a:ext uri="{FF2B5EF4-FFF2-40B4-BE49-F238E27FC236}">
                <a16:creationId xmlns:a16="http://schemas.microsoft.com/office/drawing/2014/main" id="{E1CAD87B-AA63-4B3E-8435-3945F179A27D}"/>
              </a:ext>
            </a:extLst>
          </p:cNvPr>
          <p:cNvSpPr>
            <a:spLocks noGrp="1"/>
          </p:cNvSpPr>
          <p:nvPr>
            <p:ph type="ftr" sz="quarter" idx="11"/>
          </p:nvPr>
        </p:nvSpPr>
        <p:spPr/>
        <p:txBody>
          <a:bodyPr/>
          <a:lstStyle>
            <a:lvl1pPr>
              <a:defRPr/>
            </a:lvl1pPr>
          </a:lstStyle>
          <a:p>
            <a:pPr>
              <a:defRPr/>
            </a:pPr>
            <a:endParaRPr lang="en-CA"/>
          </a:p>
        </p:txBody>
      </p:sp>
      <p:sp>
        <p:nvSpPr>
          <p:cNvPr id="9" name="Slide Number Placeholder 22">
            <a:extLst>
              <a:ext uri="{FF2B5EF4-FFF2-40B4-BE49-F238E27FC236}">
                <a16:creationId xmlns:a16="http://schemas.microsoft.com/office/drawing/2014/main" id="{DB3FFB4B-C583-4DD0-BB1D-F7E2EF74962B}"/>
              </a:ext>
            </a:extLst>
          </p:cNvPr>
          <p:cNvSpPr>
            <a:spLocks noGrp="1"/>
          </p:cNvSpPr>
          <p:nvPr>
            <p:ph type="sldNum" sz="quarter" idx="12"/>
          </p:nvPr>
        </p:nvSpPr>
        <p:spPr/>
        <p:txBody>
          <a:bodyPr/>
          <a:lstStyle>
            <a:lvl1pPr>
              <a:defRPr/>
            </a:lvl1pPr>
          </a:lstStyle>
          <a:p>
            <a:pPr>
              <a:defRPr/>
            </a:pPr>
            <a:fld id="{2457B999-89D0-4434-B825-432326D71424}" type="slidenum">
              <a:rPr lang="en-CA" altLang="en-US"/>
              <a:pPr>
                <a:defRPr/>
              </a:pPr>
              <a:t>‹#›</a:t>
            </a:fld>
            <a:endParaRPr lang="en-CA" altLang="en-US"/>
          </a:p>
        </p:txBody>
      </p:sp>
    </p:spTree>
    <p:extLst>
      <p:ext uri="{BB962C8B-B14F-4D97-AF65-F5344CB8AC3E}">
        <p14:creationId xmlns:p14="http://schemas.microsoft.com/office/powerpoint/2010/main" val="19649422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5">
            <a:extLst>
              <a:ext uri="{FF2B5EF4-FFF2-40B4-BE49-F238E27FC236}">
                <a16:creationId xmlns:a16="http://schemas.microsoft.com/office/drawing/2014/main" id="{C36E0F3F-4B58-4714-A0B0-B79870D49259}"/>
              </a:ext>
            </a:extLst>
          </p:cNvPr>
          <p:cNvSpPr>
            <a:spLocks noGrp="1"/>
          </p:cNvSpPr>
          <p:nvPr>
            <p:ph type="dt" sz="half" idx="10"/>
          </p:nvPr>
        </p:nvSpPr>
        <p:spPr/>
        <p:txBody>
          <a:bodyPr rtlCol="0"/>
          <a:lstStyle>
            <a:lvl1pPr>
              <a:defRPr/>
            </a:lvl1pPr>
          </a:lstStyle>
          <a:p>
            <a:pPr>
              <a:defRPr/>
            </a:pPr>
            <a:fld id="{8CAEC358-0B44-4F49-AE60-B9DE3121FA91}" type="datetimeFigureOut">
              <a:rPr lang="en-US"/>
              <a:pPr>
                <a:defRPr/>
              </a:pPr>
              <a:t>1/20/2026</a:t>
            </a:fld>
            <a:endParaRPr lang="en-CA"/>
          </a:p>
        </p:txBody>
      </p:sp>
      <p:sp>
        <p:nvSpPr>
          <p:cNvPr id="4" name="Slide Number Placeholder 6">
            <a:extLst>
              <a:ext uri="{FF2B5EF4-FFF2-40B4-BE49-F238E27FC236}">
                <a16:creationId xmlns:a16="http://schemas.microsoft.com/office/drawing/2014/main" id="{A442E29D-574F-47C2-9ABF-76DCBD14987A}"/>
              </a:ext>
            </a:extLst>
          </p:cNvPr>
          <p:cNvSpPr>
            <a:spLocks noGrp="1"/>
          </p:cNvSpPr>
          <p:nvPr>
            <p:ph type="sldNum" sz="quarter" idx="11"/>
          </p:nvPr>
        </p:nvSpPr>
        <p:spPr/>
        <p:txBody>
          <a:bodyPr/>
          <a:lstStyle>
            <a:lvl1pPr>
              <a:defRPr/>
            </a:lvl1pPr>
          </a:lstStyle>
          <a:p>
            <a:pPr>
              <a:defRPr/>
            </a:pPr>
            <a:fld id="{5D6FD9C3-044E-4AAC-A4FF-5B1614B1DF46}" type="slidenum">
              <a:rPr lang="en-CA" altLang="en-US"/>
              <a:pPr>
                <a:defRPr/>
              </a:pPr>
              <a:t>‹#›</a:t>
            </a:fld>
            <a:endParaRPr lang="en-CA" altLang="en-US"/>
          </a:p>
        </p:txBody>
      </p:sp>
      <p:sp>
        <p:nvSpPr>
          <p:cNvPr id="5" name="Footer Placeholder 7">
            <a:extLst>
              <a:ext uri="{FF2B5EF4-FFF2-40B4-BE49-F238E27FC236}">
                <a16:creationId xmlns:a16="http://schemas.microsoft.com/office/drawing/2014/main" id="{7C79D4C8-A60F-4C1E-8B46-0CFBD3503FF0}"/>
              </a:ext>
            </a:extLst>
          </p:cNvPr>
          <p:cNvSpPr>
            <a:spLocks noGrp="1"/>
          </p:cNvSpPr>
          <p:nvPr>
            <p:ph type="ftr" sz="quarter" idx="12"/>
          </p:nvPr>
        </p:nvSpPr>
        <p:spPr/>
        <p:txBody>
          <a:bodyPr rtlCol="0"/>
          <a:lstStyle>
            <a:lvl1pPr>
              <a:defRPr/>
            </a:lvl1pPr>
          </a:lstStyle>
          <a:p>
            <a:pPr>
              <a:defRPr/>
            </a:pPr>
            <a:endParaRPr lang="en-CA"/>
          </a:p>
        </p:txBody>
      </p:sp>
    </p:spTree>
    <p:extLst>
      <p:ext uri="{BB962C8B-B14F-4D97-AF65-F5344CB8AC3E}">
        <p14:creationId xmlns:p14="http://schemas.microsoft.com/office/powerpoint/2010/main" val="37978921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a:extLst>
              <a:ext uri="{FF2B5EF4-FFF2-40B4-BE49-F238E27FC236}">
                <a16:creationId xmlns:a16="http://schemas.microsoft.com/office/drawing/2014/main" id="{876817CD-851C-49A7-AC1B-4C6AC6A68942}"/>
              </a:ext>
            </a:extLst>
          </p:cNvPr>
          <p:cNvSpPr>
            <a:spLocks noGrp="1"/>
          </p:cNvSpPr>
          <p:nvPr>
            <p:ph type="dt" sz="half" idx="10"/>
          </p:nvPr>
        </p:nvSpPr>
        <p:spPr/>
        <p:txBody>
          <a:bodyPr/>
          <a:lstStyle>
            <a:lvl1pPr>
              <a:defRPr/>
            </a:lvl1pPr>
          </a:lstStyle>
          <a:p>
            <a:pPr>
              <a:defRPr/>
            </a:pPr>
            <a:fld id="{479E324C-08BA-4B6A-B65E-6FCCEDB7EB00}" type="datetimeFigureOut">
              <a:rPr lang="en-US"/>
              <a:pPr>
                <a:defRPr/>
              </a:pPr>
              <a:t>1/20/2026</a:t>
            </a:fld>
            <a:endParaRPr lang="en-CA"/>
          </a:p>
        </p:txBody>
      </p:sp>
      <p:sp>
        <p:nvSpPr>
          <p:cNvPr id="3" name="Footer Placeholder 2">
            <a:extLst>
              <a:ext uri="{FF2B5EF4-FFF2-40B4-BE49-F238E27FC236}">
                <a16:creationId xmlns:a16="http://schemas.microsoft.com/office/drawing/2014/main" id="{6DE62D18-BFC4-424D-9D0A-ED116885E860}"/>
              </a:ext>
            </a:extLst>
          </p:cNvPr>
          <p:cNvSpPr>
            <a:spLocks noGrp="1"/>
          </p:cNvSpPr>
          <p:nvPr>
            <p:ph type="ftr" sz="quarter" idx="11"/>
          </p:nvPr>
        </p:nvSpPr>
        <p:spPr/>
        <p:txBody>
          <a:bodyPr/>
          <a:lstStyle>
            <a:lvl1pPr>
              <a:defRPr/>
            </a:lvl1pPr>
          </a:lstStyle>
          <a:p>
            <a:pPr>
              <a:defRPr/>
            </a:pPr>
            <a:endParaRPr lang="en-CA"/>
          </a:p>
        </p:txBody>
      </p:sp>
      <p:sp>
        <p:nvSpPr>
          <p:cNvPr id="4" name="Slide Number Placeholder 22">
            <a:extLst>
              <a:ext uri="{FF2B5EF4-FFF2-40B4-BE49-F238E27FC236}">
                <a16:creationId xmlns:a16="http://schemas.microsoft.com/office/drawing/2014/main" id="{27FA7981-DC36-4252-9753-FA2C6F3E27D1}"/>
              </a:ext>
            </a:extLst>
          </p:cNvPr>
          <p:cNvSpPr>
            <a:spLocks noGrp="1"/>
          </p:cNvSpPr>
          <p:nvPr>
            <p:ph type="sldNum" sz="quarter" idx="12"/>
          </p:nvPr>
        </p:nvSpPr>
        <p:spPr/>
        <p:txBody>
          <a:bodyPr/>
          <a:lstStyle>
            <a:lvl1pPr>
              <a:defRPr/>
            </a:lvl1pPr>
          </a:lstStyle>
          <a:p>
            <a:pPr>
              <a:defRPr/>
            </a:pPr>
            <a:fld id="{C34910D3-779D-4C1B-A71C-7A608CDB9F4D}" type="slidenum">
              <a:rPr lang="en-CA" altLang="en-US"/>
              <a:pPr>
                <a:defRPr/>
              </a:pPr>
              <a:t>‹#›</a:t>
            </a:fld>
            <a:endParaRPr lang="en-CA" altLang="en-US"/>
          </a:p>
        </p:txBody>
      </p:sp>
    </p:spTree>
    <p:extLst>
      <p:ext uri="{BB962C8B-B14F-4D97-AF65-F5344CB8AC3E}">
        <p14:creationId xmlns:p14="http://schemas.microsoft.com/office/powerpoint/2010/main" val="27439704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4">
            <a:extLst>
              <a:ext uri="{FF2B5EF4-FFF2-40B4-BE49-F238E27FC236}">
                <a16:creationId xmlns:a16="http://schemas.microsoft.com/office/drawing/2014/main" id="{DA6DA107-D78E-4A46-85C0-2F1FA6BB0CB2}"/>
              </a:ext>
            </a:extLst>
          </p:cNvPr>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cs typeface="+mn-cs"/>
            </a:endParaRPr>
          </a:p>
        </p:txBody>
      </p:sp>
      <p:sp>
        <p:nvSpPr>
          <p:cNvPr id="6" name="Straight Connector 5">
            <a:extLst>
              <a:ext uri="{FF2B5EF4-FFF2-40B4-BE49-F238E27FC236}">
                <a16:creationId xmlns:a16="http://schemas.microsoft.com/office/drawing/2014/main" id="{B921F9B2-FDAC-4DD3-BA71-AC403212AA45}"/>
              </a:ext>
            </a:extLst>
          </p:cNvPr>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cs typeface="+mn-cs"/>
            </a:endParaRPr>
          </a:p>
        </p:txBody>
      </p:sp>
      <p:sp>
        <p:nvSpPr>
          <p:cNvPr id="7" name="Straight Connector 16">
            <a:extLst>
              <a:ext uri="{FF2B5EF4-FFF2-40B4-BE49-F238E27FC236}">
                <a16:creationId xmlns:a16="http://schemas.microsoft.com/office/drawing/2014/main" id="{DD2D1700-657F-4727-953A-67C6895F6C32}"/>
              </a:ext>
            </a:extLst>
          </p:cNvPr>
          <p:cNvSpPr>
            <a:spLocks noChangeShapeType="1"/>
          </p:cNvSpPr>
          <p:nvPr/>
        </p:nvSpPr>
        <p:spPr bwMode="auto">
          <a:xfrm>
            <a:off x="8257117" y="0"/>
            <a:ext cx="0" cy="6858000"/>
          </a:xfrm>
          <a:prstGeom prst="line">
            <a:avLst/>
          </a:prstGeom>
          <a:noFill/>
          <a:ln w="1270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8" name="Straight Connector 17">
            <a:extLst>
              <a:ext uri="{FF2B5EF4-FFF2-40B4-BE49-F238E27FC236}">
                <a16:creationId xmlns:a16="http://schemas.microsoft.com/office/drawing/2014/main" id="{D16F600C-B0E5-4916-94C7-FCE757950FEF}"/>
              </a:ext>
            </a:extLst>
          </p:cNvPr>
          <p:cNvSpPr>
            <a:spLocks noChangeShapeType="1"/>
          </p:cNvSpPr>
          <p:nvPr/>
        </p:nvSpPr>
        <p:spPr bwMode="auto">
          <a:xfrm>
            <a:off x="11988800" y="0"/>
            <a:ext cx="0" cy="6858000"/>
          </a:xfrm>
          <a:prstGeom prst="line">
            <a:avLst/>
          </a:prstGeom>
          <a:noFill/>
          <a:ln w="1905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9" name="Rectangle 8">
            <a:extLst>
              <a:ext uri="{FF2B5EF4-FFF2-40B4-BE49-F238E27FC236}">
                <a16:creationId xmlns:a16="http://schemas.microsoft.com/office/drawing/2014/main" id="{B482993D-9EF6-40E0-A623-52F4337B932C}"/>
              </a:ext>
            </a:extLst>
          </p:cNvPr>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0" name="Straight Connector 19">
            <a:extLst>
              <a:ext uri="{FF2B5EF4-FFF2-40B4-BE49-F238E27FC236}">
                <a16:creationId xmlns:a16="http://schemas.microsoft.com/office/drawing/2014/main" id="{996A5D6A-49EA-4B45-9F7F-5CC7FF21AAD4}"/>
              </a:ext>
            </a:extLst>
          </p:cNvPr>
          <p:cNvSpPr>
            <a:spLocks noChangeShapeType="1"/>
          </p:cNvSpPr>
          <p:nvPr/>
        </p:nvSpPr>
        <p:spPr bwMode="auto">
          <a:xfrm>
            <a:off x="11887200" y="0"/>
            <a:ext cx="0" cy="6858000"/>
          </a:xfrm>
          <a:prstGeom prst="line">
            <a:avLst/>
          </a:prstGeom>
          <a:noFill/>
          <a:ln w="9525"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1" name="Oval 10">
            <a:extLst>
              <a:ext uri="{FF2B5EF4-FFF2-40B4-BE49-F238E27FC236}">
                <a16:creationId xmlns:a16="http://schemas.microsoft.com/office/drawing/2014/main" id="{96C684E8-38D6-40BA-B8ED-69D4D98BC6F8}"/>
              </a:ext>
            </a:extLst>
          </p:cNvPr>
          <p:cNvSpPr/>
          <p:nvPr/>
        </p:nvSpPr>
        <p:spPr>
          <a:xfrm>
            <a:off x="10875434" y="5715001"/>
            <a:ext cx="732367"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 name="Title 1"/>
          <p:cNvSpPr>
            <a:spLocks noGrp="1"/>
          </p:cNvSpPr>
          <p:nvPr>
            <p:ph type="title"/>
          </p:nvPr>
        </p:nvSpPr>
        <p:spPr>
          <a:xfrm rot="5400000">
            <a:off x="5547360" y="3124200"/>
            <a:ext cx="6309360" cy="609600"/>
          </a:xfrm>
        </p:spPr>
        <p:txBody>
          <a:bodyPr/>
          <a:lstStyle>
            <a:lvl1pPr algn="l">
              <a:buNone/>
              <a:defRPr sz="2000" b="1" cap="small" baseline="0"/>
            </a:lvl1pPr>
          </a:lstStyle>
          <a:p>
            <a:r>
              <a:rPr lang="en-US"/>
              <a:t>Click to edit Master title style</a:t>
            </a:r>
          </a:p>
        </p:txBody>
      </p:sp>
      <p:sp>
        <p:nvSpPr>
          <p:cNvPr id="3" name="Text Placeholder 2"/>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8" name="Content Placeholder 17"/>
          <p:cNvSpPr>
            <a:spLocks noGrp="1"/>
          </p:cNvSpPr>
          <p:nvPr>
            <p:ph sz="quarter" idx="1"/>
          </p:nvPr>
        </p:nvSpPr>
        <p:spPr>
          <a:xfrm>
            <a:off x="406400" y="274320"/>
            <a:ext cx="7518400" cy="632764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Date Placeholder 20">
            <a:extLst>
              <a:ext uri="{FF2B5EF4-FFF2-40B4-BE49-F238E27FC236}">
                <a16:creationId xmlns:a16="http://schemas.microsoft.com/office/drawing/2014/main" id="{ADA4DE81-10E6-460F-A472-E26C1BEB9B6B}"/>
              </a:ext>
            </a:extLst>
          </p:cNvPr>
          <p:cNvSpPr>
            <a:spLocks noGrp="1"/>
          </p:cNvSpPr>
          <p:nvPr>
            <p:ph type="dt" sz="half" idx="10"/>
          </p:nvPr>
        </p:nvSpPr>
        <p:spPr/>
        <p:txBody>
          <a:bodyPr rtlCol="0"/>
          <a:lstStyle>
            <a:lvl1pPr>
              <a:defRPr/>
            </a:lvl1pPr>
          </a:lstStyle>
          <a:p>
            <a:pPr>
              <a:defRPr/>
            </a:pPr>
            <a:fld id="{88370652-D562-40EF-84A9-F5D311ADCE8B}" type="datetimeFigureOut">
              <a:rPr lang="en-US"/>
              <a:pPr>
                <a:defRPr/>
              </a:pPr>
              <a:t>1/20/2026</a:t>
            </a:fld>
            <a:endParaRPr lang="en-CA"/>
          </a:p>
        </p:txBody>
      </p:sp>
      <p:sp>
        <p:nvSpPr>
          <p:cNvPr id="13" name="Slide Number Placeholder 21">
            <a:extLst>
              <a:ext uri="{FF2B5EF4-FFF2-40B4-BE49-F238E27FC236}">
                <a16:creationId xmlns:a16="http://schemas.microsoft.com/office/drawing/2014/main" id="{C41FFA41-A6DB-4F14-AF3E-96E9D7059B5F}"/>
              </a:ext>
            </a:extLst>
          </p:cNvPr>
          <p:cNvSpPr>
            <a:spLocks noGrp="1"/>
          </p:cNvSpPr>
          <p:nvPr>
            <p:ph type="sldNum" sz="quarter" idx="11"/>
          </p:nvPr>
        </p:nvSpPr>
        <p:spPr/>
        <p:txBody>
          <a:bodyPr/>
          <a:lstStyle>
            <a:lvl1pPr>
              <a:defRPr/>
            </a:lvl1pPr>
          </a:lstStyle>
          <a:p>
            <a:pPr>
              <a:defRPr/>
            </a:pPr>
            <a:fld id="{539B7864-67E5-4926-A00B-A7EA19D4443C}" type="slidenum">
              <a:rPr lang="en-CA" altLang="en-US"/>
              <a:pPr>
                <a:defRPr/>
              </a:pPr>
              <a:t>‹#›</a:t>
            </a:fld>
            <a:endParaRPr lang="en-CA" altLang="en-US"/>
          </a:p>
        </p:txBody>
      </p:sp>
      <p:sp>
        <p:nvSpPr>
          <p:cNvPr id="14" name="Footer Placeholder 22">
            <a:extLst>
              <a:ext uri="{FF2B5EF4-FFF2-40B4-BE49-F238E27FC236}">
                <a16:creationId xmlns:a16="http://schemas.microsoft.com/office/drawing/2014/main" id="{EF787CC7-96F8-4B9C-AE36-32D7F1704C26}"/>
              </a:ext>
            </a:extLst>
          </p:cNvPr>
          <p:cNvSpPr>
            <a:spLocks noGrp="1"/>
          </p:cNvSpPr>
          <p:nvPr>
            <p:ph type="ftr" sz="quarter" idx="12"/>
          </p:nvPr>
        </p:nvSpPr>
        <p:spPr/>
        <p:txBody>
          <a:bodyPr rtlCol="0"/>
          <a:lstStyle>
            <a:lvl1pPr>
              <a:defRPr/>
            </a:lvl1pPr>
          </a:lstStyle>
          <a:p>
            <a:pPr>
              <a:defRPr/>
            </a:pPr>
            <a:endParaRPr lang="en-CA"/>
          </a:p>
        </p:txBody>
      </p:sp>
    </p:spTree>
    <p:extLst>
      <p:ext uri="{BB962C8B-B14F-4D97-AF65-F5344CB8AC3E}">
        <p14:creationId xmlns:p14="http://schemas.microsoft.com/office/powerpoint/2010/main" val="4288321521"/>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traight Connector 4">
            <a:extLst>
              <a:ext uri="{FF2B5EF4-FFF2-40B4-BE49-F238E27FC236}">
                <a16:creationId xmlns:a16="http://schemas.microsoft.com/office/drawing/2014/main" id="{23A3F12D-8E8F-4B85-A73C-8830B1DD918A}"/>
              </a:ext>
            </a:extLst>
          </p:cNvPr>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6" name="Oval 5">
            <a:extLst>
              <a:ext uri="{FF2B5EF4-FFF2-40B4-BE49-F238E27FC236}">
                <a16:creationId xmlns:a16="http://schemas.microsoft.com/office/drawing/2014/main" id="{5C2E65A1-B80F-43DE-B4E6-3895486790F2}"/>
              </a:ext>
            </a:extLst>
          </p:cNvPr>
          <p:cNvSpPr/>
          <p:nvPr/>
        </p:nvSpPr>
        <p:spPr>
          <a:xfrm>
            <a:off x="10875434" y="5715001"/>
            <a:ext cx="732367"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7" name="Straight Connector 16">
            <a:extLst>
              <a:ext uri="{FF2B5EF4-FFF2-40B4-BE49-F238E27FC236}">
                <a16:creationId xmlns:a16="http://schemas.microsoft.com/office/drawing/2014/main" id="{42BAAE75-5962-4C10-AB87-E8231243D14D}"/>
              </a:ext>
            </a:extLst>
          </p:cNvPr>
          <p:cNvSpPr>
            <a:spLocks noChangeShapeType="1"/>
          </p:cNvSpPr>
          <p:nvPr/>
        </p:nvSpPr>
        <p:spPr bwMode="auto">
          <a:xfrm>
            <a:off x="11988800" y="0"/>
            <a:ext cx="0" cy="6858000"/>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8" name="Rectangle 7">
            <a:extLst>
              <a:ext uri="{FF2B5EF4-FFF2-40B4-BE49-F238E27FC236}">
                <a16:creationId xmlns:a16="http://schemas.microsoft.com/office/drawing/2014/main" id="{6D52FF33-6F95-4B14-9C5D-2AA68C4C6A89}"/>
              </a:ext>
            </a:extLst>
          </p:cNvPr>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9" name="Straight Connector 18">
            <a:extLst>
              <a:ext uri="{FF2B5EF4-FFF2-40B4-BE49-F238E27FC236}">
                <a16:creationId xmlns:a16="http://schemas.microsoft.com/office/drawing/2014/main" id="{0771A23C-E88A-40A5-8FD0-1DDE7B8143A9}"/>
              </a:ext>
            </a:extLst>
          </p:cNvPr>
          <p:cNvSpPr>
            <a:spLocks noChangeShapeType="1"/>
          </p:cNvSpPr>
          <p:nvPr/>
        </p:nvSpPr>
        <p:spPr bwMode="auto">
          <a:xfrm>
            <a:off x="11887200" y="0"/>
            <a:ext cx="0" cy="6858000"/>
          </a:xfrm>
          <a:prstGeom prst="line">
            <a:avLst/>
          </a:prstGeom>
          <a:noFill/>
          <a:ln w="9525"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0" name="Straight Connector 9">
            <a:extLst>
              <a:ext uri="{FF2B5EF4-FFF2-40B4-BE49-F238E27FC236}">
                <a16:creationId xmlns:a16="http://schemas.microsoft.com/office/drawing/2014/main" id="{203850AF-CD4E-4747-BDD2-2F90611D62CE}"/>
              </a:ext>
            </a:extLst>
          </p:cNvPr>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cs typeface="+mn-cs"/>
            </a:endParaRPr>
          </a:p>
        </p:txBody>
      </p:sp>
      <p:sp>
        <p:nvSpPr>
          <p:cNvPr id="11" name="Straight Connector 20">
            <a:extLst>
              <a:ext uri="{FF2B5EF4-FFF2-40B4-BE49-F238E27FC236}">
                <a16:creationId xmlns:a16="http://schemas.microsoft.com/office/drawing/2014/main" id="{101C83DD-B6BE-4C42-9839-A64B48E539EA}"/>
              </a:ext>
            </a:extLst>
          </p:cNvPr>
          <p:cNvSpPr>
            <a:spLocks noChangeShapeType="1"/>
          </p:cNvSpPr>
          <p:nvPr/>
        </p:nvSpPr>
        <p:spPr bwMode="auto">
          <a:xfrm>
            <a:off x="8257117" y="0"/>
            <a:ext cx="0" cy="6858000"/>
          </a:xfrm>
          <a:prstGeom prst="line">
            <a:avLst/>
          </a:prstGeom>
          <a:noFill/>
          <a:ln w="1270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2" name="Title 1"/>
          <p:cNvSpPr>
            <a:spLocks noGrp="1"/>
          </p:cNvSpPr>
          <p:nvPr>
            <p:ph type="title"/>
          </p:nvPr>
        </p:nvSpPr>
        <p:spPr>
          <a:xfrm rot="5400000">
            <a:off x="5518404" y="3124200"/>
            <a:ext cx="6309360" cy="609600"/>
          </a:xfrm>
        </p:spPr>
        <p:txBody>
          <a:bodyPr/>
          <a:lstStyle>
            <a:lvl1pPr algn="l">
              <a:buNone/>
              <a:defRPr sz="2000" b="1"/>
            </a:lvl1pPr>
          </a:lstStyle>
          <a:p>
            <a:r>
              <a:rPr lang="en-US"/>
              <a:t>Click to edit Master title style</a:t>
            </a:r>
          </a:p>
        </p:txBody>
      </p:sp>
      <p:sp>
        <p:nvSpPr>
          <p:cNvPr id="3" name="Picture Placeholder 2"/>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ormAutofit/>
          </a:bodyPr>
          <a:lstStyle>
            <a:lvl1pPr marL="0" indent="0">
              <a:buNone/>
              <a:defRPr sz="3200"/>
            </a:lvl1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9021064" y="264795"/>
            <a:ext cx="2032000" cy="4956048"/>
          </a:xfrm>
        </p:spPr>
        <p:txBody>
          <a:bodyPr rot="0" spcFirstLastPara="0" vertOverflow="overflow" horzOverflow="overflow" spcCol="274320" rtlCol="0" fromWordArt="0" forceAA="0">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a:r>
              <a:rPr lang="en-US"/>
              <a:t>Click to edit Master text styles</a:t>
            </a:r>
          </a:p>
        </p:txBody>
      </p:sp>
      <p:sp>
        <p:nvSpPr>
          <p:cNvPr id="12" name="Date Placeholder 16">
            <a:extLst>
              <a:ext uri="{FF2B5EF4-FFF2-40B4-BE49-F238E27FC236}">
                <a16:creationId xmlns:a16="http://schemas.microsoft.com/office/drawing/2014/main" id="{F7D964E9-1BDA-4142-9F54-6A0C5AEC379A}"/>
              </a:ext>
            </a:extLst>
          </p:cNvPr>
          <p:cNvSpPr>
            <a:spLocks noGrp="1"/>
          </p:cNvSpPr>
          <p:nvPr>
            <p:ph type="dt" sz="half" idx="10"/>
          </p:nvPr>
        </p:nvSpPr>
        <p:spPr/>
        <p:txBody>
          <a:bodyPr rtlCol="0"/>
          <a:lstStyle>
            <a:lvl1pPr>
              <a:defRPr/>
            </a:lvl1pPr>
          </a:lstStyle>
          <a:p>
            <a:pPr>
              <a:defRPr/>
            </a:pPr>
            <a:fld id="{108D19F9-2C17-4950-860E-59FA53451C07}" type="datetimeFigureOut">
              <a:rPr lang="en-US"/>
              <a:pPr>
                <a:defRPr/>
              </a:pPr>
              <a:t>1/20/2026</a:t>
            </a:fld>
            <a:endParaRPr lang="en-CA"/>
          </a:p>
        </p:txBody>
      </p:sp>
      <p:sp>
        <p:nvSpPr>
          <p:cNvPr id="13" name="Slide Number Placeholder 17">
            <a:extLst>
              <a:ext uri="{FF2B5EF4-FFF2-40B4-BE49-F238E27FC236}">
                <a16:creationId xmlns:a16="http://schemas.microsoft.com/office/drawing/2014/main" id="{065F0382-4F47-4E69-B45D-AFF4B6553468}"/>
              </a:ext>
            </a:extLst>
          </p:cNvPr>
          <p:cNvSpPr>
            <a:spLocks noGrp="1"/>
          </p:cNvSpPr>
          <p:nvPr>
            <p:ph type="sldNum" sz="quarter" idx="11"/>
          </p:nvPr>
        </p:nvSpPr>
        <p:spPr/>
        <p:txBody>
          <a:bodyPr/>
          <a:lstStyle>
            <a:lvl1pPr>
              <a:defRPr/>
            </a:lvl1pPr>
          </a:lstStyle>
          <a:p>
            <a:pPr>
              <a:defRPr/>
            </a:pPr>
            <a:fld id="{54C7C2B9-FB44-4348-8FF3-1BFE0FE72B47}" type="slidenum">
              <a:rPr lang="en-CA" altLang="en-US"/>
              <a:pPr>
                <a:defRPr/>
              </a:pPr>
              <a:t>‹#›</a:t>
            </a:fld>
            <a:endParaRPr lang="en-CA" altLang="en-US"/>
          </a:p>
        </p:txBody>
      </p:sp>
      <p:sp>
        <p:nvSpPr>
          <p:cNvPr id="14" name="Footer Placeholder 20">
            <a:extLst>
              <a:ext uri="{FF2B5EF4-FFF2-40B4-BE49-F238E27FC236}">
                <a16:creationId xmlns:a16="http://schemas.microsoft.com/office/drawing/2014/main" id="{C9C36A9B-38A2-40BD-9EAB-2061C9BD256A}"/>
              </a:ext>
            </a:extLst>
          </p:cNvPr>
          <p:cNvSpPr>
            <a:spLocks noGrp="1"/>
          </p:cNvSpPr>
          <p:nvPr>
            <p:ph type="ftr" sz="quarter" idx="12"/>
          </p:nvPr>
        </p:nvSpPr>
        <p:spPr/>
        <p:txBody>
          <a:bodyPr rtlCol="0"/>
          <a:lstStyle>
            <a:lvl1pPr>
              <a:defRPr/>
            </a:lvl1pPr>
          </a:lstStyle>
          <a:p>
            <a:pPr>
              <a:defRPr/>
            </a:pPr>
            <a:endParaRPr lang="en-CA"/>
          </a:p>
        </p:txBody>
      </p:sp>
    </p:spTree>
    <p:extLst>
      <p:ext uri="{BB962C8B-B14F-4D97-AF65-F5344CB8AC3E}">
        <p14:creationId xmlns:p14="http://schemas.microsoft.com/office/powerpoint/2010/main" val="42137916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Straight Connector 15">
            <a:extLst>
              <a:ext uri="{FF2B5EF4-FFF2-40B4-BE49-F238E27FC236}">
                <a16:creationId xmlns:a16="http://schemas.microsoft.com/office/drawing/2014/main" id="{03F36B5D-C867-4720-BE91-65DF7A7D2CC9}"/>
              </a:ext>
            </a:extLst>
          </p:cNvPr>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cs typeface="+mn-cs"/>
            </a:endParaRPr>
          </a:p>
        </p:txBody>
      </p:sp>
      <p:sp>
        <p:nvSpPr>
          <p:cNvPr id="22" name="Title Placeholder 21">
            <a:extLst>
              <a:ext uri="{FF2B5EF4-FFF2-40B4-BE49-F238E27FC236}">
                <a16:creationId xmlns:a16="http://schemas.microsoft.com/office/drawing/2014/main" id="{3B5A0E22-29B8-4D19-BF07-822F4E279E86}"/>
              </a:ext>
            </a:extLst>
          </p:cNvPr>
          <p:cNvSpPr>
            <a:spLocks noGrp="1"/>
          </p:cNvSpPr>
          <p:nvPr>
            <p:ph type="title"/>
          </p:nvPr>
        </p:nvSpPr>
        <p:spPr>
          <a:xfrm>
            <a:off x="609600" y="274638"/>
            <a:ext cx="9956800" cy="1143000"/>
          </a:xfrm>
          <a:prstGeom prst="rect">
            <a:avLst/>
          </a:prstGeom>
        </p:spPr>
        <p:txBody>
          <a:bodyPr vert="horz" anchor="b">
            <a:normAutofit/>
          </a:bodyPr>
          <a:lstStyle/>
          <a:p>
            <a:r>
              <a:rPr lang="en-US"/>
              <a:t>Click to edit Master title style</a:t>
            </a:r>
          </a:p>
        </p:txBody>
      </p:sp>
      <p:sp>
        <p:nvSpPr>
          <p:cNvPr id="1028" name="Text Placeholder 12">
            <a:extLst>
              <a:ext uri="{FF2B5EF4-FFF2-40B4-BE49-F238E27FC236}">
                <a16:creationId xmlns:a16="http://schemas.microsoft.com/office/drawing/2014/main" id="{E8BD8606-D0DB-4321-80F0-98EF800DDA78}"/>
              </a:ext>
            </a:extLst>
          </p:cNvPr>
          <p:cNvSpPr>
            <a:spLocks noGrp="1"/>
          </p:cNvSpPr>
          <p:nvPr>
            <p:ph type="body" idx="1"/>
          </p:nvPr>
        </p:nvSpPr>
        <p:spPr bwMode="auto">
          <a:xfrm>
            <a:off x="609600" y="1600201"/>
            <a:ext cx="9956800" cy="4873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4" name="Date Placeholder 13">
            <a:extLst>
              <a:ext uri="{FF2B5EF4-FFF2-40B4-BE49-F238E27FC236}">
                <a16:creationId xmlns:a16="http://schemas.microsoft.com/office/drawing/2014/main" id="{D71B7BEC-EEFB-497A-AB81-CF88655BCF71}"/>
              </a:ext>
            </a:extLst>
          </p:cNvPr>
          <p:cNvSpPr>
            <a:spLocks noGrp="1"/>
          </p:cNvSpPr>
          <p:nvPr>
            <p:ph type="dt" sz="half" idx="2"/>
          </p:nvPr>
        </p:nvSpPr>
        <p:spPr>
          <a:xfrm rot="5400000">
            <a:off x="10453954" y="1017853"/>
            <a:ext cx="2011362" cy="512233"/>
          </a:xfrm>
          <a:prstGeom prst="rect">
            <a:avLst/>
          </a:prstGeom>
        </p:spPr>
        <p:txBody>
          <a:bodyPr vert="horz" anchor="ctr" anchorCtr="0"/>
          <a:lstStyle>
            <a:lvl1pPr algn="r" eaLnBrk="1" fontAlgn="auto" latinLnBrk="0" hangingPunct="1">
              <a:spcBef>
                <a:spcPts val="0"/>
              </a:spcBef>
              <a:spcAft>
                <a:spcPts val="0"/>
              </a:spcAft>
              <a:defRPr kumimoji="0" sz="1200">
                <a:solidFill>
                  <a:schemeClr val="tx2"/>
                </a:solidFill>
                <a:latin typeface="+mn-lt"/>
                <a:cs typeface="+mn-cs"/>
              </a:defRPr>
            </a:lvl1pPr>
          </a:lstStyle>
          <a:p>
            <a:pPr>
              <a:defRPr/>
            </a:pPr>
            <a:fld id="{C981619A-3057-4DE9-9FDA-85B71C147BFD}" type="datetimeFigureOut">
              <a:rPr lang="en-US"/>
              <a:pPr>
                <a:defRPr/>
              </a:pPr>
              <a:t>1/20/2026</a:t>
            </a:fld>
            <a:endParaRPr lang="en-CA"/>
          </a:p>
        </p:txBody>
      </p:sp>
      <p:sp>
        <p:nvSpPr>
          <p:cNvPr id="3" name="Footer Placeholder 2">
            <a:extLst>
              <a:ext uri="{FF2B5EF4-FFF2-40B4-BE49-F238E27FC236}">
                <a16:creationId xmlns:a16="http://schemas.microsoft.com/office/drawing/2014/main" id="{774DEFC4-75ED-421C-BDCD-93B925D6E29F}"/>
              </a:ext>
            </a:extLst>
          </p:cNvPr>
          <p:cNvSpPr>
            <a:spLocks noGrp="1"/>
          </p:cNvSpPr>
          <p:nvPr>
            <p:ph type="ftr" sz="quarter" idx="3"/>
          </p:nvPr>
        </p:nvSpPr>
        <p:spPr>
          <a:xfrm rot="5400000">
            <a:off x="9853084" y="3676121"/>
            <a:ext cx="3200400" cy="486833"/>
          </a:xfrm>
          <a:prstGeom prst="rect">
            <a:avLst/>
          </a:prstGeom>
        </p:spPr>
        <p:txBody>
          <a:bodyPr vert="horz" anchor="ctr" anchorCtr="0"/>
          <a:lstStyle>
            <a:lvl1pPr algn="l" eaLnBrk="1" fontAlgn="auto" latinLnBrk="0" hangingPunct="1">
              <a:spcBef>
                <a:spcPts val="0"/>
              </a:spcBef>
              <a:spcAft>
                <a:spcPts val="0"/>
              </a:spcAft>
              <a:defRPr kumimoji="0" sz="1200">
                <a:solidFill>
                  <a:schemeClr val="tx2"/>
                </a:solidFill>
                <a:latin typeface="+mn-lt"/>
                <a:cs typeface="+mn-cs"/>
              </a:defRPr>
            </a:lvl1pPr>
          </a:lstStyle>
          <a:p>
            <a:pPr>
              <a:defRPr/>
            </a:pPr>
            <a:endParaRPr lang="en-CA"/>
          </a:p>
        </p:txBody>
      </p:sp>
      <p:sp>
        <p:nvSpPr>
          <p:cNvPr id="7" name="Straight Connector 6">
            <a:extLst>
              <a:ext uri="{FF2B5EF4-FFF2-40B4-BE49-F238E27FC236}">
                <a16:creationId xmlns:a16="http://schemas.microsoft.com/office/drawing/2014/main" id="{9339AD5C-01A7-4977-92F7-E6D278DC234E}"/>
              </a:ext>
            </a:extLst>
          </p:cNvPr>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1032" name="Straight Connector 8">
            <a:extLst>
              <a:ext uri="{FF2B5EF4-FFF2-40B4-BE49-F238E27FC236}">
                <a16:creationId xmlns:a16="http://schemas.microsoft.com/office/drawing/2014/main" id="{6B96D427-50C6-49E6-995A-98DF92C4F3C0}"/>
              </a:ext>
            </a:extLst>
          </p:cNvPr>
          <p:cNvSpPr>
            <a:spLocks noChangeShapeType="1"/>
          </p:cNvSpPr>
          <p:nvPr/>
        </p:nvSpPr>
        <p:spPr bwMode="auto">
          <a:xfrm>
            <a:off x="11988800" y="0"/>
            <a:ext cx="0" cy="6858000"/>
          </a:xfrm>
          <a:prstGeom prst="line">
            <a:avLst/>
          </a:prstGeom>
          <a:noFill/>
          <a:ln w="1905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0" name="Rectangle 9">
            <a:extLst>
              <a:ext uri="{FF2B5EF4-FFF2-40B4-BE49-F238E27FC236}">
                <a16:creationId xmlns:a16="http://schemas.microsoft.com/office/drawing/2014/main" id="{9442EDE4-4A9F-4721-85CD-73702F1F173D}"/>
              </a:ext>
            </a:extLst>
          </p:cNvPr>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034" name="Straight Connector 10">
            <a:extLst>
              <a:ext uri="{FF2B5EF4-FFF2-40B4-BE49-F238E27FC236}">
                <a16:creationId xmlns:a16="http://schemas.microsoft.com/office/drawing/2014/main" id="{E1C774FD-F8E8-449B-A93C-ABC288566119}"/>
              </a:ext>
            </a:extLst>
          </p:cNvPr>
          <p:cNvSpPr>
            <a:spLocks noChangeShapeType="1"/>
          </p:cNvSpPr>
          <p:nvPr/>
        </p:nvSpPr>
        <p:spPr bwMode="auto">
          <a:xfrm>
            <a:off x="11887200" y="0"/>
            <a:ext cx="0" cy="6858000"/>
          </a:xfrm>
          <a:prstGeom prst="line">
            <a:avLst/>
          </a:prstGeom>
          <a:noFill/>
          <a:ln w="9525"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2" name="Oval 11">
            <a:extLst>
              <a:ext uri="{FF2B5EF4-FFF2-40B4-BE49-F238E27FC236}">
                <a16:creationId xmlns:a16="http://schemas.microsoft.com/office/drawing/2014/main" id="{0DE271CE-B529-480F-A7F6-4F60FC30E906}"/>
              </a:ext>
            </a:extLst>
          </p:cNvPr>
          <p:cNvSpPr/>
          <p:nvPr/>
        </p:nvSpPr>
        <p:spPr>
          <a:xfrm>
            <a:off x="10875434" y="5715001"/>
            <a:ext cx="732367"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3" name="Slide Number Placeholder 22">
            <a:extLst>
              <a:ext uri="{FF2B5EF4-FFF2-40B4-BE49-F238E27FC236}">
                <a16:creationId xmlns:a16="http://schemas.microsoft.com/office/drawing/2014/main" id="{EFD4422C-7B00-4022-82BD-F9DD5E3BF572}"/>
              </a:ext>
            </a:extLst>
          </p:cNvPr>
          <p:cNvSpPr>
            <a:spLocks noGrp="1"/>
          </p:cNvSpPr>
          <p:nvPr>
            <p:ph type="sldNum" sz="quarter" idx="4"/>
          </p:nvPr>
        </p:nvSpPr>
        <p:spPr>
          <a:xfrm>
            <a:off x="10839451" y="5734050"/>
            <a:ext cx="812800" cy="520700"/>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1400" b="1">
                <a:solidFill>
                  <a:srgbClr val="FFFFFF"/>
                </a:solidFill>
                <a:latin typeface="Century Schoolbook" panose="02040604050505020304" pitchFamily="18" charset="0"/>
              </a:defRPr>
            </a:lvl1pPr>
          </a:lstStyle>
          <a:p>
            <a:pPr>
              <a:defRPr/>
            </a:pPr>
            <a:fld id="{1264CDEA-3F36-4D04-9DDB-94C5AED8692D}" type="slidenum">
              <a:rPr lang="en-CA" altLang="en-US"/>
              <a:pPr>
                <a:defRPr/>
              </a:pPr>
              <a:t>‹#›</a:t>
            </a:fld>
            <a:endParaRPr lang="en-CA" altLang="en-US"/>
          </a:p>
        </p:txBody>
      </p:sp>
    </p:spTree>
  </p:cSld>
  <p:clrMap bg1="lt1" tx1="dk1" bg2="lt2" tx2="dk2" accent1="accent1" accent2="accent2" accent3="accent3" accent4="accent4" accent5="accent5" accent6="accent6" hlink="hlink" folHlink="folHlink"/>
  <p:sldLayoutIdLst>
    <p:sldLayoutId id="2147483921" r:id="rId1"/>
    <p:sldLayoutId id="2147483922" r:id="rId2"/>
    <p:sldLayoutId id="2147483923" r:id="rId3"/>
    <p:sldLayoutId id="2147483916" r:id="rId4"/>
    <p:sldLayoutId id="2147483917" r:id="rId5"/>
    <p:sldLayoutId id="2147483924" r:id="rId6"/>
    <p:sldLayoutId id="2147483918" r:id="rId7"/>
    <p:sldLayoutId id="2147483925" r:id="rId8"/>
    <p:sldLayoutId id="2147483926" r:id="rId9"/>
    <p:sldLayoutId id="2147483919" r:id="rId10"/>
    <p:sldLayoutId id="2147483920" r:id="rId11"/>
  </p:sldLayoutIdLst>
  <p:txStyles>
    <p:titleStyle>
      <a:lvl1pPr algn="l" rtl="0" eaLnBrk="0" fontAlgn="base" hangingPunct="0">
        <a:spcBef>
          <a:spcPct val="0"/>
        </a:spcBef>
        <a:spcAft>
          <a:spcPct val="0"/>
        </a:spcAft>
        <a:defRPr sz="3000" kern="1200" cap="small">
          <a:solidFill>
            <a:schemeClr val="tx2"/>
          </a:solidFill>
          <a:latin typeface="+mj-lt"/>
          <a:ea typeface="+mj-ea"/>
          <a:cs typeface="+mj-cs"/>
        </a:defRPr>
      </a:lvl1pPr>
      <a:lvl2pPr algn="l" rtl="0" eaLnBrk="0" fontAlgn="base" hangingPunct="0">
        <a:spcBef>
          <a:spcPct val="0"/>
        </a:spcBef>
        <a:spcAft>
          <a:spcPct val="0"/>
        </a:spcAft>
        <a:defRPr sz="3000">
          <a:solidFill>
            <a:schemeClr val="tx2"/>
          </a:solidFill>
          <a:latin typeface="Century Schoolbook" pitchFamily="18" charset="0"/>
        </a:defRPr>
      </a:lvl2pPr>
      <a:lvl3pPr algn="l" rtl="0" eaLnBrk="0" fontAlgn="base" hangingPunct="0">
        <a:spcBef>
          <a:spcPct val="0"/>
        </a:spcBef>
        <a:spcAft>
          <a:spcPct val="0"/>
        </a:spcAft>
        <a:defRPr sz="3000">
          <a:solidFill>
            <a:schemeClr val="tx2"/>
          </a:solidFill>
          <a:latin typeface="Century Schoolbook" pitchFamily="18" charset="0"/>
        </a:defRPr>
      </a:lvl3pPr>
      <a:lvl4pPr algn="l" rtl="0" eaLnBrk="0" fontAlgn="base" hangingPunct="0">
        <a:spcBef>
          <a:spcPct val="0"/>
        </a:spcBef>
        <a:spcAft>
          <a:spcPct val="0"/>
        </a:spcAft>
        <a:defRPr sz="3000">
          <a:solidFill>
            <a:schemeClr val="tx2"/>
          </a:solidFill>
          <a:latin typeface="Century Schoolbook" pitchFamily="18" charset="0"/>
        </a:defRPr>
      </a:lvl4pPr>
      <a:lvl5pPr algn="l" rtl="0" eaLnBrk="0" fontAlgn="base" hangingPunct="0">
        <a:spcBef>
          <a:spcPct val="0"/>
        </a:spcBef>
        <a:spcAft>
          <a:spcPct val="0"/>
        </a:spcAft>
        <a:defRPr sz="3000">
          <a:solidFill>
            <a:schemeClr val="tx2"/>
          </a:solidFill>
          <a:latin typeface="Century Schoolbook" pitchFamily="18" charset="0"/>
        </a:defRPr>
      </a:lvl5pPr>
      <a:lvl6pPr marL="457200" algn="l" rtl="0" fontAlgn="base">
        <a:spcBef>
          <a:spcPct val="0"/>
        </a:spcBef>
        <a:spcAft>
          <a:spcPct val="0"/>
        </a:spcAft>
        <a:defRPr sz="3000">
          <a:solidFill>
            <a:schemeClr val="tx2"/>
          </a:solidFill>
          <a:latin typeface="Century Schoolbook" pitchFamily="18" charset="0"/>
        </a:defRPr>
      </a:lvl6pPr>
      <a:lvl7pPr marL="914400" algn="l" rtl="0" fontAlgn="base">
        <a:spcBef>
          <a:spcPct val="0"/>
        </a:spcBef>
        <a:spcAft>
          <a:spcPct val="0"/>
        </a:spcAft>
        <a:defRPr sz="3000">
          <a:solidFill>
            <a:schemeClr val="tx2"/>
          </a:solidFill>
          <a:latin typeface="Century Schoolbook" pitchFamily="18" charset="0"/>
        </a:defRPr>
      </a:lvl7pPr>
      <a:lvl8pPr marL="1371600" algn="l" rtl="0" fontAlgn="base">
        <a:spcBef>
          <a:spcPct val="0"/>
        </a:spcBef>
        <a:spcAft>
          <a:spcPct val="0"/>
        </a:spcAft>
        <a:defRPr sz="3000">
          <a:solidFill>
            <a:schemeClr val="tx2"/>
          </a:solidFill>
          <a:latin typeface="Century Schoolbook" pitchFamily="18" charset="0"/>
        </a:defRPr>
      </a:lvl8pPr>
      <a:lvl9pPr marL="1828800" algn="l" rtl="0" fontAlgn="base">
        <a:spcBef>
          <a:spcPct val="0"/>
        </a:spcBef>
        <a:spcAft>
          <a:spcPct val="0"/>
        </a:spcAft>
        <a:defRPr sz="3000">
          <a:solidFill>
            <a:schemeClr val="tx2"/>
          </a:solidFill>
          <a:latin typeface="Century Schoolbook" pitchFamily="18" charset="0"/>
        </a:defRPr>
      </a:lvl9pPr>
    </p:titleStyle>
    <p:bodyStyle>
      <a:lvl1pPr marL="273050" indent="-273050" algn="l" rtl="0" eaLnBrk="0" fontAlgn="base" hangingPunct="0">
        <a:spcBef>
          <a:spcPts val="600"/>
        </a:spcBef>
        <a:spcAft>
          <a:spcPct val="0"/>
        </a:spcAft>
        <a:buClr>
          <a:schemeClr val="accent1"/>
        </a:buClr>
        <a:buSzPct val="70000"/>
        <a:buFont typeface="Wingdings" panose="05000000000000000000" pitchFamily="2" charset="2"/>
        <a:buChar char=""/>
        <a:defRPr sz="2400" kern="1200">
          <a:solidFill>
            <a:schemeClr val="tx1"/>
          </a:solidFill>
          <a:latin typeface="+mn-lt"/>
          <a:ea typeface="+mn-ea"/>
          <a:cs typeface="+mn-cs"/>
        </a:defRPr>
      </a:lvl1pPr>
      <a:lvl2pPr marL="639763" indent="-273050" algn="l" rtl="0" eaLnBrk="0" fontAlgn="base" hangingPunct="0">
        <a:spcBef>
          <a:spcPct val="20000"/>
        </a:spcBef>
        <a:spcAft>
          <a:spcPct val="0"/>
        </a:spcAft>
        <a:buClr>
          <a:schemeClr val="accent1"/>
        </a:buClr>
        <a:buSzPct val="80000"/>
        <a:buFont typeface="Wingdings 2" panose="05020102010507070707" pitchFamily="18" charset="2"/>
        <a:buChar char=""/>
        <a:defRPr sz="2100" kern="1200">
          <a:solidFill>
            <a:schemeClr val="tx1"/>
          </a:solidFill>
          <a:latin typeface="+mn-lt"/>
          <a:ea typeface="+mn-ea"/>
          <a:cs typeface="+mn-cs"/>
        </a:defRPr>
      </a:lvl2pPr>
      <a:lvl3pPr marL="914400" indent="-182563" algn="l" rtl="0" eaLnBrk="0" fontAlgn="base" hangingPunct="0">
        <a:spcBef>
          <a:spcPct val="20000"/>
        </a:spcBef>
        <a:spcAft>
          <a:spcPct val="0"/>
        </a:spcAft>
        <a:buClr>
          <a:srgbClr val="E0752F"/>
        </a:buClr>
        <a:buSzPct val="60000"/>
        <a:buFont typeface="Wingdings" panose="05000000000000000000" pitchFamily="2" charset="2"/>
        <a:buChar char=""/>
        <a:defRPr kern="1200">
          <a:solidFill>
            <a:schemeClr val="tx1"/>
          </a:solidFill>
          <a:latin typeface="+mn-lt"/>
          <a:ea typeface="+mn-ea"/>
          <a:cs typeface="+mn-cs"/>
        </a:defRPr>
      </a:lvl3pPr>
      <a:lvl4pPr marL="1187450" indent="-182563" algn="l" rtl="0" eaLnBrk="0" fontAlgn="base" hangingPunct="0">
        <a:spcBef>
          <a:spcPct val="20000"/>
        </a:spcBef>
        <a:spcAft>
          <a:spcPct val="0"/>
        </a:spcAft>
        <a:buClr>
          <a:srgbClr val="FEC3AE"/>
        </a:buClr>
        <a:buSzPct val="60000"/>
        <a:buFont typeface="Wingdings" panose="05000000000000000000" pitchFamily="2" charset="2"/>
        <a:buChar char=""/>
        <a:defRPr kern="1200">
          <a:solidFill>
            <a:schemeClr val="tx1"/>
          </a:solidFill>
          <a:latin typeface="+mn-lt"/>
          <a:ea typeface="+mn-ea"/>
          <a:cs typeface="+mn-cs"/>
        </a:defRPr>
      </a:lvl4pPr>
      <a:lvl5pPr marL="1462088" indent="-182563" algn="l" rtl="0" eaLnBrk="0" fontAlgn="base" hangingPunct="0">
        <a:spcBef>
          <a:spcPct val="20000"/>
        </a:spcBef>
        <a:spcAft>
          <a:spcPct val="0"/>
        </a:spcAft>
        <a:buClr>
          <a:srgbClr val="BDCAE9"/>
        </a:buClr>
        <a:buSzPct val="68000"/>
        <a:buFont typeface="Wingdings 2" panose="05020102010507070707"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4.bin"/><Relationship Id="rId13" Type="http://schemas.openxmlformats.org/officeDocument/2006/relationships/image" Target="../media/image15.png"/><Relationship Id="rId3" Type="http://schemas.openxmlformats.org/officeDocument/2006/relationships/notesSlide" Target="../notesSlides/notesSlide10.xml"/><Relationship Id="rId7" Type="http://schemas.openxmlformats.org/officeDocument/2006/relationships/image" Target="../media/image10.wmf"/><Relationship Id="rId12" Type="http://schemas.openxmlformats.org/officeDocument/2006/relationships/image" Target="../media/image14.png"/><Relationship Id="rId2" Type="http://schemas.openxmlformats.org/officeDocument/2006/relationships/slideLayout" Target="../slideLayouts/slideLayout2.xml"/><Relationship Id="rId1" Type="http://schemas.openxmlformats.org/officeDocument/2006/relationships/tags" Target="../tags/tag11.xml"/><Relationship Id="rId6" Type="http://schemas.openxmlformats.org/officeDocument/2006/relationships/oleObject" Target="../embeddings/oleObject3.bin"/><Relationship Id="rId11" Type="http://schemas.openxmlformats.org/officeDocument/2006/relationships/image" Target="../media/image13.png"/><Relationship Id="rId5" Type="http://schemas.openxmlformats.org/officeDocument/2006/relationships/image" Target="../media/image9.wmf"/><Relationship Id="rId15" Type="http://schemas.openxmlformats.org/officeDocument/2006/relationships/image" Target="../media/image17.png"/><Relationship Id="rId10" Type="http://schemas.openxmlformats.org/officeDocument/2006/relationships/image" Target="../media/image12.png"/><Relationship Id="rId4" Type="http://schemas.openxmlformats.org/officeDocument/2006/relationships/oleObject" Target="../embeddings/oleObject2.bin"/><Relationship Id="rId9" Type="http://schemas.openxmlformats.org/officeDocument/2006/relationships/image" Target="../media/image11.wmf"/><Relationship Id="rId14" Type="http://schemas.openxmlformats.org/officeDocument/2006/relationships/image" Target="../media/image16.pn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12.xml.rels><?xml version="1.0" encoding="UTF-8" standalone="yes"?>
<Relationships xmlns="http://schemas.openxmlformats.org/package/2006/relationships"><Relationship Id="rId8" Type="http://schemas.openxmlformats.org/officeDocument/2006/relationships/image" Target="../media/image21.wmf"/><Relationship Id="rId13" Type="http://schemas.openxmlformats.org/officeDocument/2006/relationships/oleObject" Target="../embeddings/oleObject8.bin"/><Relationship Id="rId18" Type="http://schemas.openxmlformats.org/officeDocument/2006/relationships/image" Target="../media/image26.wmf"/><Relationship Id="rId26" Type="http://schemas.openxmlformats.org/officeDocument/2006/relationships/image" Target="../media/image32.wmf"/><Relationship Id="rId3" Type="http://schemas.openxmlformats.org/officeDocument/2006/relationships/notesSlide" Target="../notesSlides/notesSlide12.xml"/><Relationship Id="rId21" Type="http://schemas.openxmlformats.org/officeDocument/2006/relationships/image" Target="../media/image29.png"/><Relationship Id="rId7" Type="http://schemas.openxmlformats.org/officeDocument/2006/relationships/oleObject" Target="../embeddings/oleObject5.bin"/><Relationship Id="rId12" Type="http://schemas.openxmlformats.org/officeDocument/2006/relationships/image" Target="../media/image23.wmf"/><Relationship Id="rId17" Type="http://schemas.openxmlformats.org/officeDocument/2006/relationships/oleObject" Target="../embeddings/oleObject10.bin"/><Relationship Id="rId25" Type="http://schemas.openxmlformats.org/officeDocument/2006/relationships/oleObject" Target="../embeddings/oleObject12.bin"/><Relationship Id="rId2" Type="http://schemas.openxmlformats.org/officeDocument/2006/relationships/slideLayout" Target="../slideLayouts/slideLayout2.xml"/><Relationship Id="rId16" Type="http://schemas.openxmlformats.org/officeDocument/2006/relationships/image" Target="../media/image25.wmf"/><Relationship Id="rId20" Type="http://schemas.openxmlformats.org/officeDocument/2006/relationships/image" Target="../media/image28.png"/><Relationship Id="rId1" Type="http://schemas.openxmlformats.org/officeDocument/2006/relationships/tags" Target="../tags/tag13.xml"/><Relationship Id="rId6" Type="http://schemas.openxmlformats.org/officeDocument/2006/relationships/image" Target="../media/image20.png"/><Relationship Id="rId11" Type="http://schemas.openxmlformats.org/officeDocument/2006/relationships/oleObject" Target="../embeddings/oleObject7.bin"/><Relationship Id="rId24" Type="http://schemas.openxmlformats.org/officeDocument/2006/relationships/image" Target="../media/image31.wmf"/><Relationship Id="rId5" Type="http://schemas.openxmlformats.org/officeDocument/2006/relationships/image" Target="../media/image19.png"/><Relationship Id="rId15" Type="http://schemas.openxmlformats.org/officeDocument/2006/relationships/oleObject" Target="../embeddings/oleObject9.bin"/><Relationship Id="rId23" Type="http://schemas.openxmlformats.org/officeDocument/2006/relationships/oleObject" Target="../embeddings/oleObject11.bin"/><Relationship Id="rId10" Type="http://schemas.openxmlformats.org/officeDocument/2006/relationships/image" Target="../media/image22.wmf"/><Relationship Id="rId19" Type="http://schemas.openxmlformats.org/officeDocument/2006/relationships/image" Target="../media/image27.png"/><Relationship Id="rId4" Type="http://schemas.openxmlformats.org/officeDocument/2006/relationships/image" Target="../media/image18.png"/><Relationship Id="rId9" Type="http://schemas.openxmlformats.org/officeDocument/2006/relationships/oleObject" Target="../embeddings/oleObject6.bin"/><Relationship Id="rId14" Type="http://schemas.openxmlformats.org/officeDocument/2006/relationships/image" Target="../media/image24.wmf"/><Relationship Id="rId22" Type="http://schemas.openxmlformats.org/officeDocument/2006/relationships/image" Target="../media/image30.png"/></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tags" Target="../tags/tag14.xml"/><Relationship Id="rId6" Type="http://schemas.openxmlformats.org/officeDocument/2006/relationships/slide" Target="slide14.xml"/><Relationship Id="rId5" Type="http://schemas.openxmlformats.org/officeDocument/2006/relationships/image" Target="../media/image34.png"/><Relationship Id="rId4" Type="http://schemas.openxmlformats.org/officeDocument/2006/relationships/image" Target="../media/image33.png"/></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tags" Target="../tags/tag15.xml"/><Relationship Id="rId6" Type="http://schemas.openxmlformats.org/officeDocument/2006/relationships/slide" Target="slide13.xml"/><Relationship Id="rId5" Type="http://schemas.openxmlformats.org/officeDocument/2006/relationships/image" Target="../media/image35.png"/><Relationship Id="rId4" Type="http://schemas.openxmlformats.org/officeDocument/2006/relationships/image" Target="../media/image34.png"/></Relationships>
</file>

<file path=ppt/slides/_rels/slide15.xml.rels><?xml version="1.0" encoding="UTF-8" standalone="yes"?>
<Relationships xmlns="http://schemas.openxmlformats.org/package/2006/relationships"><Relationship Id="rId8" Type="http://schemas.openxmlformats.org/officeDocument/2006/relationships/image" Target="../media/image37.wmf"/><Relationship Id="rId13" Type="http://schemas.openxmlformats.org/officeDocument/2006/relationships/oleObject" Target="../embeddings/oleObject17.bin"/><Relationship Id="rId3" Type="http://schemas.openxmlformats.org/officeDocument/2006/relationships/notesSlide" Target="../notesSlides/notesSlide15.xml"/><Relationship Id="rId7" Type="http://schemas.openxmlformats.org/officeDocument/2006/relationships/oleObject" Target="../embeddings/oleObject14.bin"/><Relationship Id="rId12" Type="http://schemas.openxmlformats.org/officeDocument/2006/relationships/image" Target="../media/image39.wmf"/><Relationship Id="rId2" Type="http://schemas.openxmlformats.org/officeDocument/2006/relationships/slideLayout" Target="../slideLayouts/slideLayout2.xml"/><Relationship Id="rId1" Type="http://schemas.openxmlformats.org/officeDocument/2006/relationships/tags" Target="../tags/tag16.xml"/><Relationship Id="rId6" Type="http://schemas.openxmlformats.org/officeDocument/2006/relationships/image" Target="../media/image36.wmf"/><Relationship Id="rId11" Type="http://schemas.openxmlformats.org/officeDocument/2006/relationships/oleObject" Target="../embeddings/oleObject16.bin"/><Relationship Id="rId5" Type="http://schemas.openxmlformats.org/officeDocument/2006/relationships/oleObject" Target="../embeddings/oleObject13.bin"/><Relationship Id="rId10" Type="http://schemas.openxmlformats.org/officeDocument/2006/relationships/image" Target="../media/image38.wmf"/><Relationship Id="rId4" Type="http://schemas.openxmlformats.org/officeDocument/2006/relationships/image" Target="../media/image350.png"/><Relationship Id="rId9" Type="http://schemas.openxmlformats.org/officeDocument/2006/relationships/oleObject" Target="../embeddings/oleObject15.bin"/><Relationship Id="rId14" Type="http://schemas.openxmlformats.org/officeDocument/2006/relationships/image" Target="../media/image40.wmf"/></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xml"/><Relationship Id="rId1" Type="http://schemas.openxmlformats.org/officeDocument/2006/relationships/tags" Target="../tags/tag17.xml"/><Relationship Id="rId4" Type="http://schemas.openxmlformats.org/officeDocument/2006/relationships/image" Target="../media/image40.png"/></Relationships>
</file>

<file path=ppt/slides/_rels/slide17.xml.rels><?xml version="1.0" encoding="UTF-8" standalone="yes"?>
<Relationships xmlns="http://schemas.openxmlformats.org/package/2006/relationships"><Relationship Id="rId8" Type="http://schemas.openxmlformats.org/officeDocument/2006/relationships/image" Target="../media/image42.wmf"/><Relationship Id="rId13" Type="http://schemas.openxmlformats.org/officeDocument/2006/relationships/oleObject" Target="../embeddings/oleObject21.bin"/><Relationship Id="rId3" Type="http://schemas.openxmlformats.org/officeDocument/2006/relationships/notesSlide" Target="../notesSlides/notesSlide17.xml"/><Relationship Id="rId7" Type="http://schemas.openxmlformats.org/officeDocument/2006/relationships/oleObject" Target="../embeddings/oleObject19.bin"/><Relationship Id="rId12" Type="http://schemas.openxmlformats.org/officeDocument/2006/relationships/image" Target="../media/image43.wmf"/><Relationship Id="rId2" Type="http://schemas.openxmlformats.org/officeDocument/2006/relationships/slideLayout" Target="../slideLayouts/slideLayout2.xml"/><Relationship Id="rId16" Type="http://schemas.openxmlformats.org/officeDocument/2006/relationships/image" Target="../media/image49.png"/><Relationship Id="rId1" Type="http://schemas.openxmlformats.org/officeDocument/2006/relationships/tags" Target="../tags/tag18.xml"/><Relationship Id="rId6" Type="http://schemas.openxmlformats.org/officeDocument/2006/relationships/image" Target="../media/image41.wmf"/><Relationship Id="rId11" Type="http://schemas.openxmlformats.org/officeDocument/2006/relationships/oleObject" Target="../embeddings/oleObject20.bin"/><Relationship Id="rId5" Type="http://schemas.openxmlformats.org/officeDocument/2006/relationships/oleObject" Target="../embeddings/oleObject18.bin"/><Relationship Id="rId15" Type="http://schemas.openxmlformats.org/officeDocument/2006/relationships/image" Target="../media/image19.png"/><Relationship Id="rId10" Type="http://schemas.openxmlformats.org/officeDocument/2006/relationships/image" Target="../media/image46.png"/><Relationship Id="rId4" Type="http://schemas.openxmlformats.org/officeDocument/2006/relationships/image" Target="../media/image42.png"/><Relationship Id="rId9" Type="http://schemas.openxmlformats.org/officeDocument/2006/relationships/image" Target="../media/image45.png"/><Relationship Id="rId14" Type="http://schemas.openxmlformats.org/officeDocument/2006/relationships/image" Target="../media/image44.wmf"/></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2.xml"/><Relationship Id="rId1" Type="http://schemas.openxmlformats.org/officeDocument/2006/relationships/tags" Target="../tags/tag19.xml"/></Relationships>
</file>

<file path=ppt/slides/_rels/slide19.xml.rels><?xml version="1.0" encoding="UTF-8" standalone="yes"?>
<Relationships xmlns="http://schemas.openxmlformats.org/package/2006/relationships"><Relationship Id="rId8" Type="http://schemas.openxmlformats.org/officeDocument/2006/relationships/oleObject" Target="../embeddings/oleObject24.bin"/><Relationship Id="rId13" Type="http://schemas.openxmlformats.org/officeDocument/2006/relationships/image" Target="../media/image49.wmf"/><Relationship Id="rId3" Type="http://schemas.openxmlformats.org/officeDocument/2006/relationships/notesSlide" Target="../notesSlides/notesSlide19.xml"/><Relationship Id="rId7" Type="http://schemas.openxmlformats.org/officeDocument/2006/relationships/image" Target="../media/image46.wmf"/><Relationship Id="rId12" Type="http://schemas.openxmlformats.org/officeDocument/2006/relationships/oleObject" Target="../embeddings/oleObject26.bin"/><Relationship Id="rId2" Type="http://schemas.openxmlformats.org/officeDocument/2006/relationships/slideLayout" Target="../slideLayouts/slideLayout2.xml"/><Relationship Id="rId1" Type="http://schemas.openxmlformats.org/officeDocument/2006/relationships/tags" Target="../tags/tag20.xml"/><Relationship Id="rId6" Type="http://schemas.openxmlformats.org/officeDocument/2006/relationships/oleObject" Target="../embeddings/oleObject23.bin"/><Relationship Id="rId11" Type="http://schemas.openxmlformats.org/officeDocument/2006/relationships/image" Target="../media/image48.wmf"/><Relationship Id="rId5" Type="http://schemas.openxmlformats.org/officeDocument/2006/relationships/image" Target="../media/image45.wmf"/><Relationship Id="rId15" Type="http://schemas.openxmlformats.org/officeDocument/2006/relationships/image" Target="../media/image50.wmf"/><Relationship Id="rId10" Type="http://schemas.openxmlformats.org/officeDocument/2006/relationships/oleObject" Target="../embeddings/oleObject25.bin"/><Relationship Id="rId4" Type="http://schemas.openxmlformats.org/officeDocument/2006/relationships/oleObject" Target="../embeddings/oleObject22.bin"/><Relationship Id="rId9" Type="http://schemas.openxmlformats.org/officeDocument/2006/relationships/image" Target="../media/image47.wmf"/><Relationship Id="rId14" Type="http://schemas.openxmlformats.org/officeDocument/2006/relationships/oleObject" Target="../embeddings/oleObject27.bin"/></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7"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ags" Target="../tags/tag3.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8" Type="http://schemas.openxmlformats.org/officeDocument/2006/relationships/image" Target="../media/image54.png"/><Relationship Id="rId3" Type="http://schemas.openxmlformats.org/officeDocument/2006/relationships/notesSlide" Target="../notesSlides/notesSlide20.xml"/><Relationship Id="rId7" Type="http://schemas.openxmlformats.org/officeDocument/2006/relationships/image" Target="../media/image53.png"/><Relationship Id="rId2" Type="http://schemas.openxmlformats.org/officeDocument/2006/relationships/slideLayout" Target="../slideLayouts/slideLayout2.xml"/><Relationship Id="rId1" Type="http://schemas.openxmlformats.org/officeDocument/2006/relationships/tags" Target="../tags/tag21.xml"/><Relationship Id="rId6" Type="http://schemas.openxmlformats.org/officeDocument/2006/relationships/image" Target="../media/image52.png"/><Relationship Id="rId5" Type="http://schemas.openxmlformats.org/officeDocument/2006/relationships/image" Target="../media/image51.wmf"/><Relationship Id="rId4" Type="http://schemas.openxmlformats.org/officeDocument/2006/relationships/oleObject" Target="../embeddings/oleObject28.bin"/><Relationship Id="rId9" Type="http://schemas.openxmlformats.org/officeDocument/2006/relationships/image" Target="../media/image55.png"/></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2.xml"/><Relationship Id="rId1" Type="http://schemas.openxmlformats.org/officeDocument/2006/relationships/tags" Target="../tags/tag22.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2.xml"/><Relationship Id="rId1" Type="http://schemas.openxmlformats.org/officeDocument/2006/relationships/tags" Target="../tags/tag23.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2.xml"/><Relationship Id="rId1" Type="http://schemas.openxmlformats.org/officeDocument/2006/relationships/tags" Target="../tags/tag24.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4.xml"/><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7" Type="http://schemas.openxmlformats.org/officeDocument/2006/relationships/image" Target="../media/image8.wmf"/><Relationship Id="rId2" Type="http://schemas.openxmlformats.org/officeDocument/2006/relationships/slideLayout" Target="../slideLayouts/slideLayout2.xml"/><Relationship Id="rId1" Type="http://schemas.openxmlformats.org/officeDocument/2006/relationships/tags" Target="../tags/tag5.xml"/><Relationship Id="rId6" Type="http://schemas.openxmlformats.org/officeDocument/2006/relationships/oleObject" Target="../embeddings/oleObject1.bin"/><Relationship Id="rId5" Type="http://schemas.openxmlformats.org/officeDocument/2006/relationships/image" Target="../media/image8.png"/><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6.xm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7" Type="http://schemas.openxmlformats.org/officeDocument/2006/relationships/image" Target="../media/image10.png"/><Relationship Id="rId2" Type="http://schemas.openxmlformats.org/officeDocument/2006/relationships/slideLayout" Target="../slideLayouts/slideLayout2.xml"/><Relationship Id="rId1" Type="http://schemas.openxmlformats.org/officeDocument/2006/relationships/tags" Target="../tags/tag7.xml"/><Relationship Id="rId6" Type="http://schemas.openxmlformats.org/officeDocument/2006/relationships/customXml" Target="../ink/ink2.xml"/><Relationship Id="rId5" Type="http://schemas.openxmlformats.org/officeDocument/2006/relationships/image" Target="../media/image9.png"/><Relationship Id="rId4" Type="http://schemas.openxmlformats.org/officeDocument/2006/relationships/customXml" Target="../ink/ink1.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9.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833C8B-0E3A-4C76-BD4A-5F8051CB6D47}"/>
              </a:ext>
            </a:extLst>
          </p:cNvPr>
          <p:cNvSpPr>
            <a:spLocks noGrp="1"/>
          </p:cNvSpPr>
          <p:nvPr>
            <p:ph type="ctrTitle"/>
          </p:nvPr>
        </p:nvSpPr>
        <p:spPr>
          <a:xfrm>
            <a:off x="3810000" y="3124200"/>
            <a:ext cx="6172200" cy="1893888"/>
          </a:xfrm>
        </p:spPr>
        <p:txBody>
          <a:bodyPr>
            <a:normAutofit/>
          </a:bodyPr>
          <a:lstStyle/>
          <a:p>
            <a:pPr eaLnBrk="1" fontAlgn="auto" hangingPunct="1">
              <a:spcAft>
                <a:spcPts val="0"/>
              </a:spcAft>
              <a:defRPr/>
            </a:pPr>
            <a:r>
              <a:rPr lang="en-CA" dirty="0"/>
              <a:t>1.2 Normal Distribution and </a:t>
            </a:r>
            <a:r>
              <a:rPr lang="en-CA"/>
              <a:t>Relative Standing</a:t>
            </a:r>
            <a:endParaRPr lang="en-CA" dirty="0"/>
          </a:p>
        </p:txBody>
      </p:sp>
      <p:sp>
        <p:nvSpPr>
          <p:cNvPr id="9219" name="Subtitle 2">
            <a:extLst>
              <a:ext uri="{FF2B5EF4-FFF2-40B4-BE49-F238E27FC236}">
                <a16:creationId xmlns:a16="http://schemas.microsoft.com/office/drawing/2014/main" id="{40E626FF-77CA-46B1-A90F-9106401C88DD}"/>
              </a:ext>
            </a:extLst>
          </p:cNvPr>
          <p:cNvSpPr>
            <a:spLocks noGrp="1"/>
          </p:cNvSpPr>
          <p:nvPr>
            <p:ph type="subTitle" idx="1"/>
          </p:nvPr>
        </p:nvSpPr>
        <p:spPr>
          <a:xfrm>
            <a:off x="3810000" y="5003800"/>
            <a:ext cx="6172200" cy="1371600"/>
          </a:xfrm>
        </p:spPr>
        <p:txBody>
          <a:bodyPr/>
          <a:lstStyle/>
          <a:p>
            <a:pPr eaLnBrk="1" hangingPunct="1"/>
            <a:endParaRPr lang="en-CA" altLang="en-US"/>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BF42EC-16EF-4B55-8001-027AA592BA28}"/>
              </a:ext>
            </a:extLst>
          </p:cNvPr>
          <p:cNvSpPr>
            <a:spLocks noGrp="1"/>
          </p:cNvSpPr>
          <p:nvPr>
            <p:ph type="title"/>
          </p:nvPr>
        </p:nvSpPr>
        <p:spPr>
          <a:xfrm>
            <a:off x="1981200" y="274638"/>
            <a:ext cx="7467600" cy="582612"/>
          </a:xfrm>
        </p:spPr>
        <p:txBody>
          <a:bodyPr/>
          <a:lstStyle/>
          <a:p>
            <a:pPr eaLnBrk="1" fontAlgn="auto" hangingPunct="1">
              <a:spcAft>
                <a:spcPts val="0"/>
              </a:spcAft>
              <a:defRPr/>
            </a:pPr>
            <a:r>
              <a:rPr lang="en-CA" dirty="0"/>
              <a:t>V) Measures of Central Tendencies</a:t>
            </a:r>
          </a:p>
        </p:txBody>
      </p:sp>
      <p:sp>
        <p:nvSpPr>
          <p:cNvPr id="11267" name="Content Placeholder 2">
            <a:extLst>
              <a:ext uri="{FF2B5EF4-FFF2-40B4-BE49-F238E27FC236}">
                <a16:creationId xmlns:a16="http://schemas.microsoft.com/office/drawing/2014/main" id="{AB778860-F5CF-42C2-B7BF-03C3D4B49E1A}"/>
              </a:ext>
            </a:extLst>
          </p:cNvPr>
          <p:cNvSpPr>
            <a:spLocks noGrp="1"/>
          </p:cNvSpPr>
          <p:nvPr>
            <p:ph sz="quarter" idx="1"/>
          </p:nvPr>
        </p:nvSpPr>
        <p:spPr>
          <a:xfrm>
            <a:off x="1609726" y="890588"/>
            <a:ext cx="8569325" cy="387350"/>
          </a:xfrm>
        </p:spPr>
        <p:txBody>
          <a:bodyPr/>
          <a:lstStyle/>
          <a:p>
            <a:pPr eaLnBrk="1" hangingPunct="1">
              <a:buFont typeface="Wingdings" panose="05000000000000000000" pitchFamily="2" charset="2"/>
              <a:buNone/>
            </a:pPr>
            <a:r>
              <a:rPr lang="en-CA" altLang="en-US" sz="2200"/>
              <a:t>Mean - </a:t>
            </a:r>
            <a:r>
              <a:rPr lang="en-CA" altLang="en-US" sz="2100"/>
              <a:t>The sum of all the values divided by the number of values</a:t>
            </a:r>
          </a:p>
        </p:txBody>
      </p:sp>
      <p:sp>
        <p:nvSpPr>
          <p:cNvPr id="6" name="Content Placeholder 2">
            <a:extLst>
              <a:ext uri="{FF2B5EF4-FFF2-40B4-BE49-F238E27FC236}">
                <a16:creationId xmlns:a16="http://schemas.microsoft.com/office/drawing/2014/main" id="{C114C41F-56B4-44D9-9A65-31AD8A4C5F05}"/>
              </a:ext>
            </a:extLst>
          </p:cNvPr>
          <p:cNvSpPr txBox="1">
            <a:spLocks/>
          </p:cNvSpPr>
          <p:nvPr/>
        </p:nvSpPr>
        <p:spPr bwMode="auto">
          <a:xfrm>
            <a:off x="1582739" y="1983274"/>
            <a:ext cx="8569325" cy="1077913"/>
          </a:xfrm>
          <a:prstGeom prst="rect">
            <a:avLst/>
          </a:prstGeom>
          <a:noFill/>
          <a:ln w="9525">
            <a:noFill/>
            <a:miter lim="800000"/>
            <a:headEnd/>
            <a:tailEnd/>
          </a:ln>
        </p:spPr>
        <p:txBody>
          <a:bodyPr/>
          <a:lstStyle/>
          <a:p>
            <a:pPr marL="273050" indent="-273050" eaLnBrk="1" hangingPunct="1">
              <a:spcBef>
                <a:spcPts val="600"/>
              </a:spcBef>
              <a:buClr>
                <a:schemeClr val="accent1"/>
              </a:buClr>
              <a:buSzPct val="70000"/>
              <a:defRPr/>
            </a:pPr>
            <a:r>
              <a:rPr lang="en-CA" sz="2200" dirty="0">
                <a:latin typeface="+mn-lt"/>
                <a:cs typeface="+mn-cs"/>
              </a:rPr>
              <a:t>Median - </a:t>
            </a:r>
            <a:r>
              <a:rPr lang="en-CA" sz="2000" dirty="0">
                <a:latin typeface="+mn-lt"/>
                <a:cs typeface="+mn-cs"/>
              </a:rPr>
              <a:t>Arrange all the values in order.  Odd number of values, take the number in the middle.  Even number of values, take the average of the two middle numbers</a:t>
            </a:r>
            <a:r>
              <a:rPr lang="en-CA" sz="2100" dirty="0">
                <a:latin typeface="+mn-lt"/>
                <a:cs typeface="+mn-cs"/>
              </a:rPr>
              <a:t>.</a:t>
            </a:r>
          </a:p>
        </p:txBody>
      </p:sp>
      <p:sp>
        <p:nvSpPr>
          <p:cNvPr id="7" name="Content Placeholder 2">
            <a:extLst>
              <a:ext uri="{FF2B5EF4-FFF2-40B4-BE49-F238E27FC236}">
                <a16:creationId xmlns:a16="http://schemas.microsoft.com/office/drawing/2014/main" id="{4CE12B29-D721-4E45-9AD4-950C81839D7C}"/>
              </a:ext>
            </a:extLst>
          </p:cNvPr>
          <p:cNvSpPr txBox="1">
            <a:spLocks/>
          </p:cNvSpPr>
          <p:nvPr/>
        </p:nvSpPr>
        <p:spPr bwMode="auto">
          <a:xfrm>
            <a:off x="1598269" y="3019432"/>
            <a:ext cx="8569325" cy="1539875"/>
          </a:xfrm>
          <a:prstGeom prst="rect">
            <a:avLst/>
          </a:prstGeom>
          <a:noFill/>
          <a:ln w="9525">
            <a:noFill/>
            <a:miter lim="800000"/>
            <a:headEnd/>
            <a:tailEnd/>
          </a:ln>
        </p:spPr>
        <p:txBody>
          <a:bodyPr/>
          <a:lstStyle/>
          <a:p>
            <a:pPr marL="273050" indent="-273050" eaLnBrk="1" hangingPunct="1">
              <a:spcBef>
                <a:spcPts val="600"/>
              </a:spcBef>
              <a:buClr>
                <a:schemeClr val="accent1"/>
              </a:buClr>
              <a:buSzPct val="70000"/>
              <a:defRPr/>
            </a:pPr>
            <a:r>
              <a:rPr lang="en-CA" sz="2100" dirty="0">
                <a:latin typeface="+mn-lt"/>
                <a:cs typeface="+mn-cs"/>
              </a:rPr>
              <a:t>Mode - </a:t>
            </a:r>
            <a:r>
              <a:rPr lang="en-CA" sz="2000" dirty="0">
                <a:latin typeface="+mn-lt"/>
                <a:cs typeface="+mn-cs"/>
              </a:rPr>
              <a:t>	The term that appears the most frequently</a:t>
            </a:r>
          </a:p>
          <a:p>
            <a:pPr marL="273050" indent="-273050" eaLnBrk="1" hangingPunct="1">
              <a:spcBef>
                <a:spcPts val="600"/>
              </a:spcBef>
              <a:buClr>
                <a:schemeClr val="accent1"/>
              </a:buClr>
              <a:buSzPct val="70000"/>
              <a:defRPr/>
            </a:pPr>
            <a:r>
              <a:rPr lang="en-CA" sz="2000" dirty="0">
                <a:latin typeface="+mn-lt"/>
                <a:cs typeface="+mn-cs"/>
              </a:rPr>
              <a:t>	</a:t>
            </a:r>
            <a:r>
              <a:rPr lang="en-CA" sz="2000" i="1" dirty="0">
                <a:latin typeface="+mn-lt"/>
                <a:cs typeface="+mn-cs"/>
              </a:rPr>
              <a:t>Bimodal</a:t>
            </a:r>
            <a:r>
              <a:rPr lang="en-CA" sz="2000" dirty="0">
                <a:latin typeface="+mn-lt"/>
                <a:cs typeface="+mn-cs"/>
              </a:rPr>
              <a:t> – two values that have the same greatest frequency</a:t>
            </a:r>
          </a:p>
          <a:p>
            <a:pPr marL="273050" indent="-273050" eaLnBrk="1" hangingPunct="1">
              <a:spcBef>
                <a:spcPts val="600"/>
              </a:spcBef>
              <a:buClr>
                <a:schemeClr val="accent1"/>
              </a:buClr>
              <a:buSzPct val="70000"/>
              <a:defRPr/>
            </a:pPr>
            <a:r>
              <a:rPr lang="en-CA" sz="2000" dirty="0">
                <a:latin typeface="+mn-lt"/>
                <a:cs typeface="+mn-cs"/>
              </a:rPr>
              <a:t>	</a:t>
            </a:r>
            <a:r>
              <a:rPr lang="en-CA" sz="2000" i="1" dirty="0">
                <a:latin typeface="+mn-lt"/>
                <a:cs typeface="+mn-cs"/>
              </a:rPr>
              <a:t>Multimodal</a:t>
            </a:r>
            <a:r>
              <a:rPr lang="en-CA" sz="2000" dirty="0">
                <a:latin typeface="+mn-lt"/>
                <a:cs typeface="+mn-cs"/>
              </a:rPr>
              <a:t> – more than two values with same greatest frequency</a:t>
            </a:r>
          </a:p>
        </p:txBody>
      </p:sp>
      <p:graphicFrame>
        <p:nvGraphicFramePr>
          <p:cNvPr id="9" name="Object 7">
            <a:extLst>
              <a:ext uri="{FF2B5EF4-FFF2-40B4-BE49-F238E27FC236}">
                <a16:creationId xmlns:a16="http://schemas.microsoft.com/office/drawing/2014/main" id="{45FB3408-8265-44E4-8308-8E22117650BE}"/>
              </a:ext>
            </a:extLst>
          </p:cNvPr>
          <p:cNvGraphicFramePr>
            <a:graphicFrameLocks noChangeAspect="1"/>
          </p:cNvGraphicFramePr>
          <p:nvPr>
            <p:extLst>
              <p:ext uri="{D42A27DB-BD31-4B8C-83A1-F6EECF244321}">
                <p14:modId xmlns:p14="http://schemas.microsoft.com/office/powerpoint/2010/main" val="3556542479"/>
              </p:ext>
            </p:extLst>
          </p:nvPr>
        </p:nvGraphicFramePr>
        <p:xfrm>
          <a:off x="4116388" y="1208643"/>
          <a:ext cx="1212850" cy="854075"/>
        </p:xfrm>
        <a:graphic>
          <a:graphicData uri="http://schemas.openxmlformats.org/presentationml/2006/ole">
            <mc:AlternateContent xmlns:mc="http://schemas.openxmlformats.org/markup-compatibility/2006">
              <mc:Choice xmlns:v="urn:schemas-microsoft-com:vml" Requires="v">
                <p:oleObj name="Equation" r:id="rId4" imgW="558558" imgH="393529" progId="Equation.DSMT4">
                  <p:embed/>
                </p:oleObj>
              </mc:Choice>
              <mc:Fallback>
                <p:oleObj name="Equation" r:id="rId4" imgW="558558" imgH="393529" progId="Equation.DSMT4">
                  <p:embed/>
                  <p:pic>
                    <p:nvPicPr>
                      <p:cNvPr id="9" name="Object 7">
                        <a:extLst>
                          <a:ext uri="{FF2B5EF4-FFF2-40B4-BE49-F238E27FC236}">
                            <a16:creationId xmlns:a16="http://schemas.microsoft.com/office/drawing/2014/main" id="{45FB3408-8265-44E4-8308-8E22117650B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16388" y="1208643"/>
                        <a:ext cx="1212850" cy="8540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1" name="Object 3">
            <a:extLst>
              <a:ext uri="{FF2B5EF4-FFF2-40B4-BE49-F238E27FC236}">
                <a16:creationId xmlns:a16="http://schemas.microsoft.com/office/drawing/2014/main" id="{AAE55B5A-B075-472D-9E81-44D513F2780C}"/>
              </a:ext>
            </a:extLst>
          </p:cNvPr>
          <p:cNvGraphicFramePr>
            <a:graphicFrameLocks noChangeAspect="1"/>
          </p:cNvGraphicFramePr>
          <p:nvPr>
            <p:extLst>
              <p:ext uri="{D42A27DB-BD31-4B8C-83A1-F6EECF244321}">
                <p14:modId xmlns:p14="http://schemas.microsoft.com/office/powerpoint/2010/main" val="76410909"/>
              </p:ext>
            </p:extLst>
          </p:nvPr>
        </p:nvGraphicFramePr>
        <p:xfrm>
          <a:off x="7015163" y="1186418"/>
          <a:ext cx="1155700" cy="852487"/>
        </p:xfrm>
        <a:graphic>
          <a:graphicData uri="http://schemas.openxmlformats.org/presentationml/2006/ole">
            <mc:AlternateContent xmlns:mc="http://schemas.openxmlformats.org/markup-compatibility/2006">
              <mc:Choice xmlns:v="urn:schemas-microsoft-com:vml" Requires="v">
                <p:oleObj name="Equation" r:id="rId6" imgW="533169" imgH="393529" progId="Equation.DSMT4">
                  <p:embed/>
                </p:oleObj>
              </mc:Choice>
              <mc:Fallback>
                <p:oleObj name="Equation" r:id="rId6" imgW="533169" imgH="393529" progId="Equation.DSMT4">
                  <p:embed/>
                  <p:pic>
                    <p:nvPicPr>
                      <p:cNvPr id="11" name="Object 3">
                        <a:extLst>
                          <a:ext uri="{FF2B5EF4-FFF2-40B4-BE49-F238E27FC236}">
                            <a16:creationId xmlns:a16="http://schemas.microsoft.com/office/drawing/2014/main" id="{AAE55B5A-B075-472D-9E81-44D513F2780C}"/>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015163" y="1186418"/>
                        <a:ext cx="1155700" cy="8524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2" name="TextBox 11">
            <a:extLst>
              <a:ext uri="{FF2B5EF4-FFF2-40B4-BE49-F238E27FC236}">
                <a16:creationId xmlns:a16="http://schemas.microsoft.com/office/drawing/2014/main" id="{B49A9E1D-843B-4556-81E5-88DE177BB75F}"/>
              </a:ext>
            </a:extLst>
          </p:cNvPr>
          <p:cNvSpPr txBox="1"/>
          <p:nvPr/>
        </p:nvSpPr>
        <p:spPr>
          <a:xfrm>
            <a:off x="3136900" y="1434068"/>
            <a:ext cx="985838" cy="369887"/>
          </a:xfrm>
          <a:prstGeom prst="rect">
            <a:avLst/>
          </a:prstGeom>
          <a:noFill/>
        </p:spPr>
        <p:txBody>
          <a:bodyPr wrap="none">
            <a:spAutoFit/>
          </a:bodyPr>
          <a:lstStyle/>
          <a:p>
            <a:pPr eaLnBrk="1" hangingPunct="1">
              <a:defRPr/>
            </a:pPr>
            <a:r>
              <a:rPr lang="en-CA" dirty="0">
                <a:solidFill>
                  <a:srgbClr val="FF0000"/>
                </a:solidFill>
                <a:latin typeface="+mj-lt"/>
                <a:cs typeface="Arial" charset="0"/>
              </a:rPr>
              <a:t>Sample</a:t>
            </a:r>
          </a:p>
        </p:txBody>
      </p:sp>
      <p:sp>
        <p:nvSpPr>
          <p:cNvPr id="13" name="TextBox 12">
            <a:extLst>
              <a:ext uri="{FF2B5EF4-FFF2-40B4-BE49-F238E27FC236}">
                <a16:creationId xmlns:a16="http://schemas.microsoft.com/office/drawing/2014/main" id="{9FC8872C-DBDF-4F94-AA8D-32DA33160C5A}"/>
              </a:ext>
            </a:extLst>
          </p:cNvPr>
          <p:cNvSpPr txBox="1"/>
          <p:nvPr/>
        </p:nvSpPr>
        <p:spPr>
          <a:xfrm>
            <a:off x="5764213" y="1438829"/>
            <a:ext cx="1346200" cy="369888"/>
          </a:xfrm>
          <a:prstGeom prst="rect">
            <a:avLst/>
          </a:prstGeom>
          <a:noFill/>
        </p:spPr>
        <p:txBody>
          <a:bodyPr wrap="none">
            <a:spAutoFit/>
          </a:bodyPr>
          <a:lstStyle/>
          <a:p>
            <a:pPr eaLnBrk="1" hangingPunct="1">
              <a:defRPr/>
            </a:pPr>
            <a:r>
              <a:rPr lang="en-CA" dirty="0">
                <a:solidFill>
                  <a:srgbClr val="FF0000"/>
                </a:solidFill>
                <a:latin typeface="+mj-lt"/>
                <a:cs typeface="Arial" charset="0"/>
              </a:rPr>
              <a:t>Population</a:t>
            </a:r>
          </a:p>
        </p:txBody>
      </p:sp>
      <p:sp>
        <p:nvSpPr>
          <p:cNvPr id="14" name="Content Placeholder 2">
            <a:extLst>
              <a:ext uri="{FF2B5EF4-FFF2-40B4-BE49-F238E27FC236}">
                <a16:creationId xmlns:a16="http://schemas.microsoft.com/office/drawing/2014/main" id="{1E8EF836-2800-4854-A236-2F271CCBE474}"/>
              </a:ext>
            </a:extLst>
          </p:cNvPr>
          <p:cNvSpPr txBox="1">
            <a:spLocks/>
          </p:cNvSpPr>
          <p:nvPr/>
        </p:nvSpPr>
        <p:spPr bwMode="auto">
          <a:xfrm>
            <a:off x="1644650" y="4224890"/>
            <a:ext cx="7558088" cy="404812"/>
          </a:xfrm>
          <a:prstGeom prst="rect">
            <a:avLst/>
          </a:prstGeom>
          <a:noFill/>
          <a:ln w="9525">
            <a:noFill/>
            <a:miter lim="800000"/>
            <a:headEnd/>
            <a:tailEnd/>
          </a:ln>
        </p:spPr>
        <p:txBody>
          <a:bodyPr/>
          <a:lstStyle/>
          <a:p>
            <a:pPr marL="273050" indent="-273050" eaLnBrk="1" hangingPunct="1">
              <a:spcBef>
                <a:spcPts val="600"/>
              </a:spcBef>
              <a:buClr>
                <a:schemeClr val="accent1"/>
              </a:buClr>
              <a:buSzPct val="70000"/>
              <a:defRPr/>
            </a:pPr>
            <a:r>
              <a:rPr lang="en-CA" sz="2200" dirty="0">
                <a:latin typeface="+mn-lt"/>
                <a:cs typeface="+mn-cs"/>
              </a:rPr>
              <a:t>Midrange – </a:t>
            </a:r>
            <a:r>
              <a:rPr lang="en-CA" sz="2100" dirty="0">
                <a:latin typeface="+mn-lt"/>
                <a:cs typeface="+mn-cs"/>
              </a:rPr>
              <a:t>Halfway between the lowest &amp; highest value</a:t>
            </a:r>
          </a:p>
        </p:txBody>
      </p:sp>
      <p:graphicFrame>
        <p:nvGraphicFramePr>
          <p:cNvPr id="15" name="Object 4">
            <a:extLst>
              <a:ext uri="{FF2B5EF4-FFF2-40B4-BE49-F238E27FC236}">
                <a16:creationId xmlns:a16="http://schemas.microsoft.com/office/drawing/2014/main" id="{58CF0373-099C-472F-915B-E7C314643133}"/>
              </a:ext>
            </a:extLst>
          </p:cNvPr>
          <p:cNvGraphicFramePr>
            <a:graphicFrameLocks noChangeAspect="1"/>
          </p:cNvGraphicFramePr>
          <p:nvPr>
            <p:extLst>
              <p:ext uri="{D42A27DB-BD31-4B8C-83A1-F6EECF244321}">
                <p14:modId xmlns:p14="http://schemas.microsoft.com/office/powerpoint/2010/main" val="1308870626"/>
              </p:ext>
            </p:extLst>
          </p:nvPr>
        </p:nvGraphicFramePr>
        <p:xfrm>
          <a:off x="3879850" y="4609066"/>
          <a:ext cx="3308350" cy="854075"/>
        </p:xfrm>
        <a:graphic>
          <a:graphicData uri="http://schemas.openxmlformats.org/presentationml/2006/ole">
            <mc:AlternateContent xmlns:mc="http://schemas.openxmlformats.org/markup-compatibility/2006">
              <mc:Choice xmlns:v="urn:schemas-microsoft-com:vml" Requires="v">
                <p:oleObj name="Equation" r:id="rId8" imgW="1524000" imgH="393700" progId="Equation.DSMT4">
                  <p:embed/>
                </p:oleObj>
              </mc:Choice>
              <mc:Fallback>
                <p:oleObj name="Equation" r:id="rId8" imgW="1524000" imgH="393700" progId="Equation.DSMT4">
                  <p:embed/>
                  <p:pic>
                    <p:nvPicPr>
                      <p:cNvPr id="15" name="Object 4">
                        <a:extLst>
                          <a:ext uri="{FF2B5EF4-FFF2-40B4-BE49-F238E27FC236}">
                            <a16:creationId xmlns:a16="http://schemas.microsoft.com/office/drawing/2014/main" id="{58CF0373-099C-472F-915B-E7C314643133}"/>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879850" y="4609066"/>
                        <a:ext cx="3308350" cy="8540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6" name="TextBox 15">
            <a:extLst>
              <a:ext uri="{FF2B5EF4-FFF2-40B4-BE49-F238E27FC236}">
                <a16:creationId xmlns:a16="http://schemas.microsoft.com/office/drawing/2014/main" id="{19C3F6E2-993C-4E81-BE17-1220B2B75CCD}"/>
              </a:ext>
            </a:extLst>
          </p:cNvPr>
          <p:cNvSpPr txBox="1"/>
          <p:nvPr/>
        </p:nvSpPr>
        <p:spPr>
          <a:xfrm>
            <a:off x="1609725" y="5410521"/>
            <a:ext cx="8767144" cy="646331"/>
          </a:xfrm>
          <a:prstGeom prst="rect">
            <a:avLst/>
          </a:prstGeom>
          <a:noFill/>
        </p:spPr>
        <p:txBody>
          <a:bodyPr wrap="none">
            <a:spAutoFit/>
          </a:bodyPr>
          <a:lstStyle/>
          <a:p>
            <a:pPr eaLnBrk="1" hangingPunct="1">
              <a:defRPr/>
            </a:pPr>
            <a:r>
              <a:rPr lang="en-CA" dirty="0">
                <a:solidFill>
                  <a:srgbClr val="FF0000"/>
                </a:solidFill>
                <a:latin typeface="+mj-lt"/>
                <a:cs typeface="Arial" charset="0"/>
              </a:rPr>
              <a:t>When asked to find “</a:t>
            </a:r>
            <a:r>
              <a:rPr lang="en-CA" dirty="0" err="1">
                <a:solidFill>
                  <a:srgbClr val="FF0000"/>
                </a:solidFill>
                <a:latin typeface="+mj-lt"/>
                <a:cs typeface="Arial" charset="0"/>
              </a:rPr>
              <a:t>mean,median,or</a:t>
            </a:r>
            <a:r>
              <a:rPr lang="en-CA" dirty="0">
                <a:solidFill>
                  <a:srgbClr val="FF0000"/>
                </a:solidFill>
                <a:latin typeface="+mj-lt"/>
                <a:cs typeface="Arial" charset="0"/>
              </a:rPr>
              <a:t> mode, use Ti83.  Don’t waste time doing by</a:t>
            </a:r>
          </a:p>
          <a:p>
            <a:pPr eaLnBrk="1" hangingPunct="1">
              <a:defRPr/>
            </a:pPr>
            <a:r>
              <a:rPr lang="en-CA" dirty="0">
                <a:solidFill>
                  <a:srgbClr val="FF0000"/>
                </a:solidFill>
                <a:latin typeface="+mj-lt"/>
                <a:cs typeface="Arial" charset="0"/>
              </a:rPr>
              <a:t>hand.  Type all data into L1 and do a 1 variable stats test.  </a:t>
            </a:r>
          </a:p>
        </p:txBody>
      </p:sp>
      <p:sp>
        <p:nvSpPr>
          <p:cNvPr id="3" name="Rectangle 2">
            <a:extLst>
              <a:ext uri="{FF2B5EF4-FFF2-40B4-BE49-F238E27FC236}">
                <a16:creationId xmlns:a16="http://schemas.microsoft.com/office/drawing/2014/main" id="{E1E66018-25E5-4CDC-8024-679C2905EBDF}"/>
              </a:ext>
            </a:extLst>
          </p:cNvPr>
          <p:cNvSpPr/>
          <p:nvPr/>
        </p:nvSpPr>
        <p:spPr>
          <a:xfrm>
            <a:off x="1644650" y="890588"/>
            <a:ext cx="8902700" cy="4572552"/>
          </a:xfrm>
          <a:prstGeom prst="rect">
            <a:avLst/>
          </a:prstGeom>
          <a:solidFill>
            <a:schemeClr val="bg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pic>
        <p:nvPicPr>
          <p:cNvPr id="4" name="Picture 3">
            <a:extLst>
              <a:ext uri="{FF2B5EF4-FFF2-40B4-BE49-F238E27FC236}">
                <a16:creationId xmlns:a16="http://schemas.microsoft.com/office/drawing/2014/main" id="{092031E7-756B-44A3-A1B0-D88FCEC59DFD}"/>
              </a:ext>
            </a:extLst>
          </p:cNvPr>
          <p:cNvPicPr>
            <a:picLocks noChangeAspect="1"/>
          </p:cNvPicPr>
          <p:nvPr/>
        </p:nvPicPr>
        <p:blipFill>
          <a:blip r:embed="rId10"/>
          <a:stretch>
            <a:fillRect/>
          </a:stretch>
        </p:blipFill>
        <p:spPr>
          <a:xfrm>
            <a:off x="1739901" y="980818"/>
            <a:ext cx="2084526" cy="1444903"/>
          </a:xfrm>
          <a:prstGeom prst="rect">
            <a:avLst/>
          </a:prstGeom>
        </p:spPr>
      </p:pic>
      <p:pic>
        <p:nvPicPr>
          <p:cNvPr id="5" name="Picture 4">
            <a:extLst>
              <a:ext uri="{FF2B5EF4-FFF2-40B4-BE49-F238E27FC236}">
                <a16:creationId xmlns:a16="http://schemas.microsoft.com/office/drawing/2014/main" id="{DA4C8811-657C-48F9-BF5A-7270C82E6B02}"/>
              </a:ext>
            </a:extLst>
          </p:cNvPr>
          <p:cNvPicPr>
            <a:picLocks noChangeAspect="1"/>
          </p:cNvPicPr>
          <p:nvPr/>
        </p:nvPicPr>
        <p:blipFill>
          <a:blip r:embed="rId11"/>
          <a:stretch>
            <a:fillRect/>
          </a:stretch>
        </p:blipFill>
        <p:spPr>
          <a:xfrm>
            <a:off x="3963988" y="994336"/>
            <a:ext cx="2072720" cy="1431385"/>
          </a:xfrm>
          <a:prstGeom prst="rect">
            <a:avLst/>
          </a:prstGeom>
        </p:spPr>
      </p:pic>
      <p:pic>
        <p:nvPicPr>
          <p:cNvPr id="8" name="Picture 7">
            <a:extLst>
              <a:ext uri="{FF2B5EF4-FFF2-40B4-BE49-F238E27FC236}">
                <a16:creationId xmlns:a16="http://schemas.microsoft.com/office/drawing/2014/main" id="{67F7B3F8-08C6-4940-ADCA-924ECE53F2B0}"/>
              </a:ext>
            </a:extLst>
          </p:cNvPr>
          <p:cNvPicPr>
            <a:picLocks noChangeAspect="1"/>
          </p:cNvPicPr>
          <p:nvPr/>
        </p:nvPicPr>
        <p:blipFill>
          <a:blip r:embed="rId12"/>
          <a:stretch>
            <a:fillRect/>
          </a:stretch>
        </p:blipFill>
        <p:spPr>
          <a:xfrm>
            <a:off x="6155295" y="994336"/>
            <a:ext cx="2102784" cy="1431385"/>
          </a:xfrm>
          <a:prstGeom prst="rect">
            <a:avLst/>
          </a:prstGeom>
        </p:spPr>
      </p:pic>
      <p:pic>
        <p:nvPicPr>
          <p:cNvPr id="10" name="Picture 9">
            <a:extLst>
              <a:ext uri="{FF2B5EF4-FFF2-40B4-BE49-F238E27FC236}">
                <a16:creationId xmlns:a16="http://schemas.microsoft.com/office/drawing/2014/main" id="{12E89A64-B32F-4B71-8F69-079D4268687C}"/>
              </a:ext>
            </a:extLst>
          </p:cNvPr>
          <p:cNvPicPr>
            <a:picLocks noChangeAspect="1"/>
          </p:cNvPicPr>
          <p:nvPr/>
        </p:nvPicPr>
        <p:blipFill>
          <a:blip r:embed="rId13"/>
          <a:stretch>
            <a:fillRect/>
          </a:stretch>
        </p:blipFill>
        <p:spPr>
          <a:xfrm>
            <a:off x="8447826" y="1021291"/>
            <a:ext cx="2057973" cy="1416289"/>
          </a:xfrm>
          <a:prstGeom prst="rect">
            <a:avLst/>
          </a:prstGeom>
        </p:spPr>
      </p:pic>
      <p:pic>
        <p:nvPicPr>
          <p:cNvPr id="17" name="Picture 16">
            <a:extLst>
              <a:ext uri="{FF2B5EF4-FFF2-40B4-BE49-F238E27FC236}">
                <a16:creationId xmlns:a16="http://schemas.microsoft.com/office/drawing/2014/main" id="{25B4F131-FE8E-48B5-883A-359244CBA85B}"/>
              </a:ext>
            </a:extLst>
          </p:cNvPr>
          <p:cNvPicPr>
            <a:picLocks noChangeAspect="1"/>
          </p:cNvPicPr>
          <p:nvPr/>
        </p:nvPicPr>
        <p:blipFill>
          <a:blip r:embed="rId14"/>
          <a:stretch>
            <a:fillRect/>
          </a:stretch>
        </p:blipFill>
        <p:spPr>
          <a:xfrm>
            <a:off x="1739902" y="2533970"/>
            <a:ext cx="3057386" cy="2093720"/>
          </a:xfrm>
          <a:prstGeom prst="rect">
            <a:avLst/>
          </a:prstGeom>
        </p:spPr>
      </p:pic>
      <p:pic>
        <p:nvPicPr>
          <p:cNvPr id="18" name="Picture 17">
            <a:extLst>
              <a:ext uri="{FF2B5EF4-FFF2-40B4-BE49-F238E27FC236}">
                <a16:creationId xmlns:a16="http://schemas.microsoft.com/office/drawing/2014/main" id="{962F163F-3B9A-41F2-9D3B-4FCFC4AA8A5D}"/>
              </a:ext>
            </a:extLst>
          </p:cNvPr>
          <p:cNvPicPr>
            <a:picLocks noChangeAspect="1"/>
          </p:cNvPicPr>
          <p:nvPr/>
        </p:nvPicPr>
        <p:blipFill>
          <a:blip r:embed="rId15"/>
          <a:stretch>
            <a:fillRect/>
          </a:stretch>
        </p:blipFill>
        <p:spPr>
          <a:xfrm>
            <a:off x="6128719" y="2568281"/>
            <a:ext cx="3321860" cy="2040784"/>
          </a:xfrm>
          <a:prstGeom prst="rect">
            <a:avLst/>
          </a:prstGeom>
        </p:spPr>
      </p:pic>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animEffect transition="in" filter="blinds(horizontal)">
                                      <p:cBhvr>
                                        <p:cTn id="7" dur="500"/>
                                        <p:tgtEl>
                                          <p:spTgt spid="1126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blinds(horizontal)">
                                      <p:cBhvr>
                                        <p:cTn id="12" dur="500"/>
                                        <p:tgtEl>
                                          <p:spTgt spid="12"/>
                                        </p:tgtEl>
                                      </p:cBhvr>
                                    </p:animEffect>
                                  </p:childTnLst>
                                </p:cTn>
                              </p:par>
                              <p:par>
                                <p:cTn id="13" presetID="3" presetClass="entr" presetSubtype="10" fill="hold" nodeType="with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blinds(horizontal)">
                                      <p:cBhvr>
                                        <p:cTn id="15" dur="500"/>
                                        <p:tgtEl>
                                          <p:spTgt spid="9"/>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3" presetClass="entr" presetSubtype="10" fill="hold" grpId="0" nodeType="clickEffect">
                                  <p:stCondLst>
                                    <p:cond delay="0"/>
                                  </p:stCondLst>
                                  <p:childTnLst>
                                    <p:set>
                                      <p:cBhvr>
                                        <p:cTn id="19" dur="1" fill="hold">
                                          <p:stCondLst>
                                            <p:cond delay="0"/>
                                          </p:stCondLst>
                                        </p:cTn>
                                        <p:tgtEl>
                                          <p:spTgt spid="13"/>
                                        </p:tgtEl>
                                        <p:attrNameLst>
                                          <p:attrName>style.visibility</p:attrName>
                                        </p:attrNameLst>
                                      </p:cBhvr>
                                      <p:to>
                                        <p:strVal val="visible"/>
                                      </p:to>
                                    </p:set>
                                    <p:animEffect transition="in" filter="blinds(horizontal)">
                                      <p:cBhvr>
                                        <p:cTn id="20" dur="500"/>
                                        <p:tgtEl>
                                          <p:spTgt spid="13"/>
                                        </p:tgtEl>
                                      </p:cBhvr>
                                    </p:animEffect>
                                  </p:childTnLst>
                                </p:cTn>
                              </p:par>
                              <p:par>
                                <p:cTn id="21" presetID="3" presetClass="entr" presetSubtype="10" fill="hold" nodeType="withEffect">
                                  <p:stCondLst>
                                    <p:cond delay="0"/>
                                  </p:stCondLst>
                                  <p:childTnLst>
                                    <p:set>
                                      <p:cBhvr>
                                        <p:cTn id="22" dur="1" fill="hold">
                                          <p:stCondLst>
                                            <p:cond delay="0"/>
                                          </p:stCondLst>
                                        </p:cTn>
                                        <p:tgtEl>
                                          <p:spTgt spid="11"/>
                                        </p:tgtEl>
                                        <p:attrNameLst>
                                          <p:attrName>style.visibility</p:attrName>
                                        </p:attrNameLst>
                                      </p:cBhvr>
                                      <p:to>
                                        <p:strVal val="visible"/>
                                      </p:to>
                                    </p:set>
                                    <p:animEffect transition="in" filter="blinds(horizontal)">
                                      <p:cBhvr>
                                        <p:cTn id="23" dur="500"/>
                                        <p:tgtEl>
                                          <p:spTgt spid="11"/>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3" presetClass="entr" presetSubtype="10" fill="hold" nodeType="clickEffect">
                                  <p:stCondLst>
                                    <p:cond delay="0"/>
                                  </p:stCondLst>
                                  <p:childTnLst>
                                    <p:set>
                                      <p:cBhvr>
                                        <p:cTn id="27" dur="1" fill="hold">
                                          <p:stCondLst>
                                            <p:cond delay="0"/>
                                          </p:stCondLst>
                                        </p:cTn>
                                        <p:tgtEl>
                                          <p:spTgt spid="6">
                                            <p:txEl>
                                              <p:pRg st="0" end="0"/>
                                            </p:txEl>
                                          </p:spTgt>
                                        </p:tgtEl>
                                        <p:attrNameLst>
                                          <p:attrName>style.visibility</p:attrName>
                                        </p:attrNameLst>
                                      </p:cBhvr>
                                      <p:to>
                                        <p:strVal val="visible"/>
                                      </p:to>
                                    </p:set>
                                    <p:animEffect transition="in" filter="blinds(horizontal)">
                                      <p:cBhvr>
                                        <p:cTn id="28" dur="500"/>
                                        <p:tgtEl>
                                          <p:spTgt spid="6">
                                            <p:txEl>
                                              <p:pRg st="0" end="0"/>
                                            </p:txEl>
                                          </p:spTgt>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3" presetClass="entr" presetSubtype="10" fill="hold" nodeType="clickEffect">
                                  <p:stCondLst>
                                    <p:cond delay="0"/>
                                  </p:stCondLst>
                                  <p:childTnLst>
                                    <p:set>
                                      <p:cBhvr>
                                        <p:cTn id="32" dur="1" fill="hold">
                                          <p:stCondLst>
                                            <p:cond delay="0"/>
                                          </p:stCondLst>
                                        </p:cTn>
                                        <p:tgtEl>
                                          <p:spTgt spid="7">
                                            <p:txEl>
                                              <p:pRg st="0" end="0"/>
                                            </p:txEl>
                                          </p:spTgt>
                                        </p:tgtEl>
                                        <p:attrNameLst>
                                          <p:attrName>style.visibility</p:attrName>
                                        </p:attrNameLst>
                                      </p:cBhvr>
                                      <p:to>
                                        <p:strVal val="visible"/>
                                      </p:to>
                                    </p:set>
                                    <p:animEffect transition="in" filter="blinds(horizontal)">
                                      <p:cBhvr>
                                        <p:cTn id="33" dur="500"/>
                                        <p:tgtEl>
                                          <p:spTgt spid="7">
                                            <p:txEl>
                                              <p:pRg st="0" end="0"/>
                                            </p:txEl>
                                          </p:spTgt>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3" presetClass="entr" presetSubtype="10" fill="hold" nodeType="clickEffect">
                                  <p:stCondLst>
                                    <p:cond delay="0"/>
                                  </p:stCondLst>
                                  <p:childTnLst>
                                    <p:set>
                                      <p:cBhvr>
                                        <p:cTn id="37" dur="1" fill="hold">
                                          <p:stCondLst>
                                            <p:cond delay="0"/>
                                          </p:stCondLst>
                                        </p:cTn>
                                        <p:tgtEl>
                                          <p:spTgt spid="7">
                                            <p:txEl>
                                              <p:pRg st="1" end="1"/>
                                            </p:txEl>
                                          </p:spTgt>
                                        </p:tgtEl>
                                        <p:attrNameLst>
                                          <p:attrName>style.visibility</p:attrName>
                                        </p:attrNameLst>
                                      </p:cBhvr>
                                      <p:to>
                                        <p:strVal val="visible"/>
                                      </p:to>
                                    </p:set>
                                    <p:animEffect transition="in" filter="blinds(horizontal)">
                                      <p:cBhvr>
                                        <p:cTn id="38" dur="500"/>
                                        <p:tgtEl>
                                          <p:spTgt spid="7">
                                            <p:txEl>
                                              <p:pRg st="1" end="1"/>
                                            </p:txEl>
                                          </p:spTgt>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3" presetClass="entr" presetSubtype="10" fill="hold" nodeType="clickEffect">
                                  <p:stCondLst>
                                    <p:cond delay="0"/>
                                  </p:stCondLst>
                                  <p:childTnLst>
                                    <p:set>
                                      <p:cBhvr>
                                        <p:cTn id="42" dur="1" fill="hold">
                                          <p:stCondLst>
                                            <p:cond delay="0"/>
                                          </p:stCondLst>
                                        </p:cTn>
                                        <p:tgtEl>
                                          <p:spTgt spid="7">
                                            <p:txEl>
                                              <p:pRg st="2" end="2"/>
                                            </p:txEl>
                                          </p:spTgt>
                                        </p:tgtEl>
                                        <p:attrNameLst>
                                          <p:attrName>style.visibility</p:attrName>
                                        </p:attrNameLst>
                                      </p:cBhvr>
                                      <p:to>
                                        <p:strVal val="visible"/>
                                      </p:to>
                                    </p:set>
                                    <p:animEffect transition="in" filter="blinds(horizontal)">
                                      <p:cBhvr>
                                        <p:cTn id="43" dur="500"/>
                                        <p:tgtEl>
                                          <p:spTgt spid="7">
                                            <p:txEl>
                                              <p:pRg st="2" end="2"/>
                                            </p:txEl>
                                          </p:spTgt>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3" presetClass="entr" presetSubtype="10" fill="hold" nodeType="clickEffect">
                                  <p:stCondLst>
                                    <p:cond delay="0"/>
                                  </p:stCondLst>
                                  <p:childTnLst>
                                    <p:set>
                                      <p:cBhvr>
                                        <p:cTn id="47" dur="1" fill="hold">
                                          <p:stCondLst>
                                            <p:cond delay="0"/>
                                          </p:stCondLst>
                                        </p:cTn>
                                        <p:tgtEl>
                                          <p:spTgt spid="14">
                                            <p:txEl>
                                              <p:pRg st="0" end="0"/>
                                            </p:txEl>
                                          </p:spTgt>
                                        </p:tgtEl>
                                        <p:attrNameLst>
                                          <p:attrName>style.visibility</p:attrName>
                                        </p:attrNameLst>
                                      </p:cBhvr>
                                      <p:to>
                                        <p:strVal val="visible"/>
                                      </p:to>
                                    </p:set>
                                    <p:animEffect transition="in" filter="blinds(horizontal)">
                                      <p:cBhvr>
                                        <p:cTn id="48" dur="500"/>
                                        <p:tgtEl>
                                          <p:spTgt spid="14">
                                            <p:txEl>
                                              <p:pRg st="0" end="0"/>
                                            </p:txEl>
                                          </p:spTgt>
                                        </p:tgtEl>
                                      </p:cBhvr>
                                    </p:animEffect>
                                  </p:childTnLst>
                                </p:cTn>
                              </p:par>
                              <p:par>
                                <p:cTn id="49" presetID="3" presetClass="entr" presetSubtype="10" fill="hold" nodeType="withEffect">
                                  <p:stCondLst>
                                    <p:cond delay="0"/>
                                  </p:stCondLst>
                                  <p:childTnLst>
                                    <p:set>
                                      <p:cBhvr>
                                        <p:cTn id="50" dur="1" fill="hold">
                                          <p:stCondLst>
                                            <p:cond delay="0"/>
                                          </p:stCondLst>
                                        </p:cTn>
                                        <p:tgtEl>
                                          <p:spTgt spid="15"/>
                                        </p:tgtEl>
                                        <p:attrNameLst>
                                          <p:attrName>style.visibility</p:attrName>
                                        </p:attrNameLst>
                                      </p:cBhvr>
                                      <p:to>
                                        <p:strVal val="visible"/>
                                      </p:to>
                                    </p:set>
                                    <p:animEffect transition="in" filter="blinds(horizontal)">
                                      <p:cBhvr>
                                        <p:cTn id="51" dur="500"/>
                                        <p:tgtEl>
                                          <p:spTgt spid="15"/>
                                        </p:tgtEl>
                                      </p:cBhvr>
                                    </p:animEffect>
                                  </p:childTnLst>
                                </p:cTn>
                              </p:par>
                            </p:childTnLst>
                          </p:cTn>
                        </p:par>
                      </p:childTnLst>
                    </p:cTn>
                  </p:par>
                  <p:par>
                    <p:cTn id="52" fill="hold">
                      <p:stCondLst>
                        <p:cond delay="indefinite"/>
                      </p:stCondLst>
                      <p:childTnLst>
                        <p:par>
                          <p:cTn id="53" fill="hold">
                            <p:stCondLst>
                              <p:cond delay="0"/>
                            </p:stCondLst>
                            <p:childTnLst>
                              <p:par>
                                <p:cTn id="54" presetID="3" presetClass="entr" presetSubtype="10" fill="hold" grpId="0" nodeType="clickEffect">
                                  <p:stCondLst>
                                    <p:cond delay="0"/>
                                  </p:stCondLst>
                                  <p:childTnLst>
                                    <p:set>
                                      <p:cBhvr>
                                        <p:cTn id="55" dur="1" fill="hold">
                                          <p:stCondLst>
                                            <p:cond delay="0"/>
                                          </p:stCondLst>
                                        </p:cTn>
                                        <p:tgtEl>
                                          <p:spTgt spid="16"/>
                                        </p:tgtEl>
                                        <p:attrNameLst>
                                          <p:attrName>style.visibility</p:attrName>
                                        </p:attrNameLst>
                                      </p:cBhvr>
                                      <p:to>
                                        <p:strVal val="visible"/>
                                      </p:to>
                                    </p:set>
                                    <p:animEffect transition="in" filter="blinds(horizontal)">
                                      <p:cBhvr>
                                        <p:cTn id="56" dur="500"/>
                                        <p:tgtEl>
                                          <p:spTgt spid="16"/>
                                        </p:tgtEl>
                                      </p:cBhvr>
                                    </p:animEffect>
                                  </p:childTnLst>
                                </p:cTn>
                              </p:par>
                            </p:childTnLst>
                          </p:cTn>
                        </p:par>
                      </p:childTnLst>
                    </p:cTn>
                  </p:par>
                  <p:par>
                    <p:cTn id="57" fill="hold">
                      <p:stCondLst>
                        <p:cond delay="indefinite"/>
                      </p:stCondLst>
                      <p:childTnLst>
                        <p:par>
                          <p:cTn id="58" fill="hold">
                            <p:stCondLst>
                              <p:cond delay="0"/>
                            </p:stCondLst>
                            <p:childTnLst>
                              <p:par>
                                <p:cTn id="59" presetID="10" presetClass="entr" presetSubtype="0" fill="hold" grpId="0" nodeType="clickEffect">
                                  <p:stCondLst>
                                    <p:cond delay="0"/>
                                  </p:stCondLst>
                                  <p:childTnLst>
                                    <p:set>
                                      <p:cBhvr>
                                        <p:cTn id="60" dur="1" fill="hold">
                                          <p:stCondLst>
                                            <p:cond delay="0"/>
                                          </p:stCondLst>
                                        </p:cTn>
                                        <p:tgtEl>
                                          <p:spTgt spid="3"/>
                                        </p:tgtEl>
                                        <p:attrNameLst>
                                          <p:attrName>style.visibility</p:attrName>
                                        </p:attrNameLst>
                                      </p:cBhvr>
                                      <p:to>
                                        <p:strVal val="visible"/>
                                      </p:to>
                                    </p:set>
                                    <p:animEffect transition="in" filter="fade">
                                      <p:cBhvr>
                                        <p:cTn id="61" dur="500"/>
                                        <p:tgtEl>
                                          <p:spTgt spid="3"/>
                                        </p:tgtEl>
                                      </p:cBhvr>
                                    </p:animEffect>
                                  </p:childTnLst>
                                </p:cTn>
                              </p:par>
                            </p:childTnLst>
                          </p:cTn>
                        </p:par>
                      </p:childTnLst>
                    </p:cTn>
                  </p:par>
                  <p:par>
                    <p:cTn id="62" fill="hold">
                      <p:stCondLst>
                        <p:cond delay="indefinite"/>
                      </p:stCondLst>
                      <p:childTnLst>
                        <p:par>
                          <p:cTn id="63" fill="hold">
                            <p:stCondLst>
                              <p:cond delay="0"/>
                            </p:stCondLst>
                            <p:childTnLst>
                              <p:par>
                                <p:cTn id="64" presetID="10" presetClass="entr" presetSubtype="0" fill="hold" nodeType="clickEffect">
                                  <p:stCondLst>
                                    <p:cond delay="0"/>
                                  </p:stCondLst>
                                  <p:childTnLst>
                                    <p:set>
                                      <p:cBhvr>
                                        <p:cTn id="65" dur="1" fill="hold">
                                          <p:stCondLst>
                                            <p:cond delay="0"/>
                                          </p:stCondLst>
                                        </p:cTn>
                                        <p:tgtEl>
                                          <p:spTgt spid="4"/>
                                        </p:tgtEl>
                                        <p:attrNameLst>
                                          <p:attrName>style.visibility</p:attrName>
                                        </p:attrNameLst>
                                      </p:cBhvr>
                                      <p:to>
                                        <p:strVal val="visible"/>
                                      </p:to>
                                    </p:set>
                                    <p:animEffect transition="in" filter="fade">
                                      <p:cBhvr>
                                        <p:cTn id="66" dur="500"/>
                                        <p:tgtEl>
                                          <p:spTgt spid="4"/>
                                        </p:tgtEl>
                                      </p:cBhvr>
                                    </p:animEffect>
                                  </p:childTnLst>
                                </p:cTn>
                              </p:par>
                            </p:childTnLst>
                          </p:cTn>
                        </p:par>
                      </p:childTnLst>
                    </p:cTn>
                  </p:par>
                  <p:par>
                    <p:cTn id="67" fill="hold">
                      <p:stCondLst>
                        <p:cond delay="indefinite"/>
                      </p:stCondLst>
                      <p:childTnLst>
                        <p:par>
                          <p:cTn id="68" fill="hold">
                            <p:stCondLst>
                              <p:cond delay="0"/>
                            </p:stCondLst>
                            <p:childTnLst>
                              <p:par>
                                <p:cTn id="69" presetID="10" presetClass="entr" presetSubtype="0" fill="hold" nodeType="clickEffect">
                                  <p:stCondLst>
                                    <p:cond delay="0"/>
                                  </p:stCondLst>
                                  <p:childTnLst>
                                    <p:set>
                                      <p:cBhvr>
                                        <p:cTn id="70" dur="1" fill="hold">
                                          <p:stCondLst>
                                            <p:cond delay="0"/>
                                          </p:stCondLst>
                                        </p:cTn>
                                        <p:tgtEl>
                                          <p:spTgt spid="5"/>
                                        </p:tgtEl>
                                        <p:attrNameLst>
                                          <p:attrName>style.visibility</p:attrName>
                                        </p:attrNameLst>
                                      </p:cBhvr>
                                      <p:to>
                                        <p:strVal val="visible"/>
                                      </p:to>
                                    </p:set>
                                    <p:animEffect transition="in" filter="fade">
                                      <p:cBhvr>
                                        <p:cTn id="71" dur="500"/>
                                        <p:tgtEl>
                                          <p:spTgt spid="5"/>
                                        </p:tgtEl>
                                      </p:cBhvr>
                                    </p:animEffect>
                                  </p:childTnLst>
                                </p:cTn>
                              </p:par>
                            </p:childTnLst>
                          </p:cTn>
                        </p:par>
                      </p:childTnLst>
                    </p:cTn>
                  </p:par>
                  <p:par>
                    <p:cTn id="72" fill="hold">
                      <p:stCondLst>
                        <p:cond delay="indefinite"/>
                      </p:stCondLst>
                      <p:childTnLst>
                        <p:par>
                          <p:cTn id="73" fill="hold">
                            <p:stCondLst>
                              <p:cond delay="0"/>
                            </p:stCondLst>
                            <p:childTnLst>
                              <p:par>
                                <p:cTn id="74" presetID="10" presetClass="entr" presetSubtype="0" fill="hold" nodeType="clickEffect">
                                  <p:stCondLst>
                                    <p:cond delay="0"/>
                                  </p:stCondLst>
                                  <p:childTnLst>
                                    <p:set>
                                      <p:cBhvr>
                                        <p:cTn id="75" dur="1" fill="hold">
                                          <p:stCondLst>
                                            <p:cond delay="0"/>
                                          </p:stCondLst>
                                        </p:cTn>
                                        <p:tgtEl>
                                          <p:spTgt spid="8"/>
                                        </p:tgtEl>
                                        <p:attrNameLst>
                                          <p:attrName>style.visibility</p:attrName>
                                        </p:attrNameLst>
                                      </p:cBhvr>
                                      <p:to>
                                        <p:strVal val="visible"/>
                                      </p:to>
                                    </p:set>
                                    <p:animEffect transition="in" filter="fade">
                                      <p:cBhvr>
                                        <p:cTn id="76" dur="500"/>
                                        <p:tgtEl>
                                          <p:spTgt spid="8"/>
                                        </p:tgtEl>
                                      </p:cBhvr>
                                    </p:animEffect>
                                  </p:childTnLst>
                                </p:cTn>
                              </p:par>
                            </p:childTnLst>
                          </p:cTn>
                        </p:par>
                      </p:childTnLst>
                    </p:cTn>
                  </p:par>
                  <p:par>
                    <p:cTn id="77" fill="hold">
                      <p:stCondLst>
                        <p:cond delay="indefinite"/>
                      </p:stCondLst>
                      <p:childTnLst>
                        <p:par>
                          <p:cTn id="78" fill="hold">
                            <p:stCondLst>
                              <p:cond delay="0"/>
                            </p:stCondLst>
                            <p:childTnLst>
                              <p:par>
                                <p:cTn id="79" presetID="10" presetClass="entr" presetSubtype="0" fill="hold" nodeType="clickEffect">
                                  <p:stCondLst>
                                    <p:cond delay="0"/>
                                  </p:stCondLst>
                                  <p:childTnLst>
                                    <p:set>
                                      <p:cBhvr>
                                        <p:cTn id="80" dur="1" fill="hold">
                                          <p:stCondLst>
                                            <p:cond delay="0"/>
                                          </p:stCondLst>
                                        </p:cTn>
                                        <p:tgtEl>
                                          <p:spTgt spid="10"/>
                                        </p:tgtEl>
                                        <p:attrNameLst>
                                          <p:attrName>style.visibility</p:attrName>
                                        </p:attrNameLst>
                                      </p:cBhvr>
                                      <p:to>
                                        <p:strVal val="visible"/>
                                      </p:to>
                                    </p:set>
                                    <p:animEffect transition="in" filter="fade">
                                      <p:cBhvr>
                                        <p:cTn id="81" dur="500"/>
                                        <p:tgtEl>
                                          <p:spTgt spid="10"/>
                                        </p:tgtEl>
                                      </p:cBhvr>
                                    </p:animEffect>
                                  </p:childTnLst>
                                </p:cTn>
                              </p:par>
                            </p:childTnLst>
                          </p:cTn>
                        </p:par>
                      </p:childTnLst>
                    </p:cTn>
                  </p:par>
                  <p:par>
                    <p:cTn id="82" fill="hold">
                      <p:stCondLst>
                        <p:cond delay="indefinite"/>
                      </p:stCondLst>
                      <p:childTnLst>
                        <p:par>
                          <p:cTn id="83" fill="hold">
                            <p:stCondLst>
                              <p:cond delay="0"/>
                            </p:stCondLst>
                            <p:childTnLst>
                              <p:par>
                                <p:cTn id="84" presetID="10" presetClass="entr" presetSubtype="0" fill="hold" nodeType="clickEffect">
                                  <p:stCondLst>
                                    <p:cond delay="0"/>
                                  </p:stCondLst>
                                  <p:childTnLst>
                                    <p:set>
                                      <p:cBhvr>
                                        <p:cTn id="85" dur="1" fill="hold">
                                          <p:stCondLst>
                                            <p:cond delay="0"/>
                                          </p:stCondLst>
                                        </p:cTn>
                                        <p:tgtEl>
                                          <p:spTgt spid="17"/>
                                        </p:tgtEl>
                                        <p:attrNameLst>
                                          <p:attrName>style.visibility</p:attrName>
                                        </p:attrNameLst>
                                      </p:cBhvr>
                                      <p:to>
                                        <p:strVal val="visible"/>
                                      </p:to>
                                    </p:set>
                                    <p:animEffect transition="in" filter="fade">
                                      <p:cBhvr>
                                        <p:cTn id="86" dur="500"/>
                                        <p:tgtEl>
                                          <p:spTgt spid="17"/>
                                        </p:tgtEl>
                                      </p:cBhvr>
                                    </p:animEffect>
                                  </p:childTnLst>
                                </p:cTn>
                              </p:par>
                            </p:childTnLst>
                          </p:cTn>
                        </p:par>
                      </p:childTnLst>
                    </p:cTn>
                  </p:par>
                  <p:par>
                    <p:cTn id="87" fill="hold">
                      <p:stCondLst>
                        <p:cond delay="indefinite"/>
                      </p:stCondLst>
                      <p:childTnLst>
                        <p:par>
                          <p:cTn id="88" fill="hold">
                            <p:stCondLst>
                              <p:cond delay="0"/>
                            </p:stCondLst>
                            <p:childTnLst>
                              <p:par>
                                <p:cTn id="89" presetID="10" presetClass="entr" presetSubtype="0" fill="hold" nodeType="clickEffect">
                                  <p:stCondLst>
                                    <p:cond delay="0"/>
                                  </p:stCondLst>
                                  <p:childTnLst>
                                    <p:set>
                                      <p:cBhvr>
                                        <p:cTn id="90" dur="1" fill="hold">
                                          <p:stCondLst>
                                            <p:cond delay="0"/>
                                          </p:stCondLst>
                                        </p:cTn>
                                        <p:tgtEl>
                                          <p:spTgt spid="18"/>
                                        </p:tgtEl>
                                        <p:attrNameLst>
                                          <p:attrName>style.visibility</p:attrName>
                                        </p:attrNameLst>
                                      </p:cBhvr>
                                      <p:to>
                                        <p:strVal val="visible"/>
                                      </p:to>
                                    </p:set>
                                    <p:animEffect transition="in" filter="fade">
                                      <p:cBhvr>
                                        <p:cTn id="91"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16" grpId="0"/>
      <p:bldP spid="3"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EE7DB3D-C3D2-4CFF-A688-481B25E530DF}"/>
              </a:ext>
            </a:extLst>
          </p:cNvPr>
          <p:cNvSpPr>
            <a:spLocks noGrp="1"/>
          </p:cNvSpPr>
          <p:nvPr>
            <p:ph sz="quarter" idx="1"/>
          </p:nvPr>
        </p:nvSpPr>
        <p:spPr>
          <a:xfrm>
            <a:off x="1624519" y="82686"/>
            <a:ext cx="8213387" cy="539885"/>
          </a:xfrm>
        </p:spPr>
        <p:txBody>
          <a:bodyPr/>
          <a:lstStyle/>
          <a:p>
            <a:pPr marL="0" indent="0">
              <a:buNone/>
            </a:pPr>
            <a:r>
              <a:rPr lang="en-CA" dirty="0"/>
              <a:t>In your groups, discuss the questions below: </a:t>
            </a:r>
          </a:p>
        </p:txBody>
      </p:sp>
      <p:sp>
        <p:nvSpPr>
          <p:cNvPr id="4" name="Title 1">
            <a:extLst>
              <a:ext uri="{FF2B5EF4-FFF2-40B4-BE49-F238E27FC236}">
                <a16:creationId xmlns:a16="http://schemas.microsoft.com/office/drawing/2014/main" id="{787ED759-90EC-4AED-AB93-E020A873897D}"/>
              </a:ext>
            </a:extLst>
          </p:cNvPr>
          <p:cNvSpPr>
            <a:spLocks noGrp="1"/>
          </p:cNvSpPr>
          <p:nvPr>
            <p:ph type="title"/>
          </p:nvPr>
        </p:nvSpPr>
        <p:spPr>
          <a:xfrm>
            <a:off x="1595439" y="510068"/>
            <a:ext cx="8569325" cy="863600"/>
          </a:xfrm>
        </p:spPr>
        <p:txBody>
          <a:bodyPr/>
          <a:lstStyle/>
          <a:p>
            <a:pPr>
              <a:defRPr/>
            </a:pPr>
            <a:r>
              <a:rPr lang="en-CA" sz="2300" dirty="0"/>
              <a:t>Ex: The test scores of a math 12 exam are listed below.  Use the information to find the mean, median and mode:</a:t>
            </a:r>
          </a:p>
        </p:txBody>
      </p:sp>
      <p:sp>
        <p:nvSpPr>
          <p:cNvPr id="5" name="Content Placeholder 2">
            <a:extLst>
              <a:ext uri="{FF2B5EF4-FFF2-40B4-BE49-F238E27FC236}">
                <a16:creationId xmlns:a16="http://schemas.microsoft.com/office/drawing/2014/main" id="{E7C2C7EE-80AA-4C17-ACAD-5428377A3DDF}"/>
              </a:ext>
            </a:extLst>
          </p:cNvPr>
          <p:cNvSpPr txBox="1">
            <a:spLocks/>
          </p:cNvSpPr>
          <p:nvPr/>
        </p:nvSpPr>
        <p:spPr bwMode="auto">
          <a:xfrm>
            <a:off x="1524001" y="1339229"/>
            <a:ext cx="8785225" cy="531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73050" indent="-273050" algn="l" rtl="0" eaLnBrk="0" fontAlgn="base" hangingPunct="0">
              <a:spcBef>
                <a:spcPts val="600"/>
              </a:spcBef>
              <a:spcAft>
                <a:spcPct val="0"/>
              </a:spcAft>
              <a:buClr>
                <a:schemeClr val="accent1"/>
              </a:buClr>
              <a:buSzPct val="70000"/>
              <a:buFont typeface="Wingdings" panose="05000000000000000000" pitchFamily="2" charset="2"/>
              <a:buChar char=""/>
              <a:defRPr sz="2400" kern="1200">
                <a:solidFill>
                  <a:schemeClr val="tx1"/>
                </a:solidFill>
                <a:latin typeface="+mn-lt"/>
                <a:ea typeface="+mn-ea"/>
                <a:cs typeface="+mn-cs"/>
              </a:defRPr>
            </a:lvl1pPr>
            <a:lvl2pPr marL="639763" indent="-273050" algn="l" rtl="0" eaLnBrk="0" fontAlgn="base" hangingPunct="0">
              <a:spcBef>
                <a:spcPct val="20000"/>
              </a:spcBef>
              <a:spcAft>
                <a:spcPct val="0"/>
              </a:spcAft>
              <a:buClr>
                <a:schemeClr val="accent1"/>
              </a:buClr>
              <a:buSzPct val="80000"/>
              <a:buFont typeface="Wingdings 2" panose="05020102010507070707" pitchFamily="18" charset="2"/>
              <a:buChar char=""/>
              <a:defRPr sz="2100" kern="1200">
                <a:solidFill>
                  <a:schemeClr val="tx1"/>
                </a:solidFill>
                <a:latin typeface="+mn-lt"/>
                <a:ea typeface="+mn-ea"/>
                <a:cs typeface="+mn-cs"/>
              </a:defRPr>
            </a:lvl2pPr>
            <a:lvl3pPr marL="914400" indent="-182563" algn="l" rtl="0" eaLnBrk="0" fontAlgn="base" hangingPunct="0">
              <a:spcBef>
                <a:spcPct val="20000"/>
              </a:spcBef>
              <a:spcAft>
                <a:spcPct val="0"/>
              </a:spcAft>
              <a:buClr>
                <a:srgbClr val="E0752F"/>
              </a:buClr>
              <a:buSzPct val="60000"/>
              <a:buFont typeface="Wingdings" panose="05000000000000000000" pitchFamily="2" charset="2"/>
              <a:buChar char=""/>
              <a:defRPr kern="1200">
                <a:solidFill>
                  <a:schemeClr val="tx1"/>
                </a:solidFill>
                <a:latin typeface="+mn-lt"/>
                <a:ea typeface="+mn-ea"/>
                <a:cs typeface="+mn-cs"/>
              </a:defRPr>
            </a:lvl3pPr>
            <a:lvl4pPr marL="1187450" indent="-182563" algn="l" rtl="0" eaLnBrk="0" fontAlgn="base" hangingPunct="0">
              <a:spcBef>
                <a:spcPct val="20000"/>
              </a:spcBef>
              <a:spcAft>
                <a:spcPct val="0"/>
              </a:spcAft>
              <a:buClr>
                <a:srgbClr val="FEC3AE"/>
              </a:buClr>
              <a:buSzPct val="60000"/>
              <a:buFont typeface="Wingdings" panose="05000000000000000000" pitchFamily="2" charset="2"/>
              <a:buChar char=""/>
              <a:defRPr kern="1200">
                <a:solidFill>
                  <a:schemeClr val="tx1"/>
                </a:solidFill>
                <a:latin typeface="+mn-lt"/>
                <a:ea typeface="+mn-ea"/>
                <a:cs typeface="+mn-cs"/>
              </a:defRPr>
            </a:lvl4pPr>
            <a:lvl5pPr marL="1462088" indent="-182563" algn="l" rtl="0" eaLnBrk="0" fontAlgn="base" hangingPunct="0">
              <a:spcBef>
                <a:spcPct val="20000"/>
              </a:spcBef>
              <a:spcAft>
                <a:spcPct val="0"/>
              </a:spcAft>
              <a:buClr>
                <a:srgbClr val="BDCAE9"/>
              </a:buClr>
              <a:buSzPct val="68000"/>
              <a:buFont typeface="Wingdings 2" panose="05020102010507070707"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a:buFont typeface="Wingdings" panose="05000000000000000000" pitchFamily="2" charset="2"/>
              <a:buNone/>
            </a:pPr>
            <a:r>
              <a:rPr lang="en-CA" altLang="en-US"/>
              <a:t>68,  75,  70,  85,  88,  74,  75,  77,  15,  92,  80,  75, 80,  69,  81</a:t>
            </a:r>
            <a:endParaRPr lang="en-CA" altLang="en-US" dirty="0"/>
          </a:p>
        </p:txBody>
      </p:sp>
      <p:sp>
        <p:nvSpPr>
          <p:cNvPr id="6" name="TextBox 5">
            <a:extLst>
              <a:ext uri="{FF2B5EF4-FFF2-40B4-BE49-F238E27FC236}">
                <a16:creationId xmlns:a16="http://schemas.microsoft.com/office/drawing/2014/main" id="{34430375-E73C-4E43-8862-5E405654136E}"/>
              </a:ext>
            </a:extLst>
          </p:cNvPr>
          <p:cNvSpPr txBox="1"/>
          <p:nvPr/>
        </p:nvSpPr>
        <p:spPr>
          <a:xfrm>
            <a:off x="1739901" y="1793323"/>
            <a:ext cx="6677025" cy="400050"/>
          </a:xfrm>
          <a:prstGeom prst="rect">
            <a:avLst/>
          </a:prstGeom>
          <a:noFill/>
        </p:spPr>
        <p:txBody>
          <a:bodyPr wrap="none">
            <a:spAutoFit/>
          </a:bodyPr>
          <a:lstStyle/>
          <a:p>
            <a:pPr eaLnBrk="1" hangingPunct="1">
              <a:defRPr/>
            </a:pPr>
            <a:r>
              <a:rPr lang="en-CA" sz="2000" dirty="0">
                <a:latin typeface="+mj-lt"/>
                <a:cs typeface="Arial" charset="0"/>
              </a:rPr>
              <a:t>Q: Find the mean, median, and mode from the data set</a:t>
            </a:r>
          </a:p>
        </p:txBody>
      </p:sp>
      <p:sp>
        <p:nvSpPr>
          <p:cNvPr id="7" name="TextBox 6">
            <a:extLst>
              <a:ext uri="{FF2B5EF4-FFF2-40B4-BE49-F238E27FC236}">
                <a16:creationId xmlns:a16="http://schemas.microsoft.com/office/drawing/2014/main" id="{745DC110-4E1B-402A-9B4F-429233C6003F}"/>
              </a:ext>
            </a:extLst>
          </p:cNvPr>
          <p:cNvSpPr txBox="1"/>
          <p:nvPr/>
        </p:nvSpPr>
        <p:spPr>
          <a:xfrm>
            <a:off x="1739901" y="2212978"/>
            <a:ext cx="8549135" cy="400110"/>
          </a:xfrm>
          <a:prstGeom prst="rect">
            <a:avLst/>
          </a:prstGeom>
          <a:noFill/>
        </p:spPr>
        <p:txBody>
          <a:bodyPr wrap="none">
            <a:spAutoFit/>
          </a:bodyPr>
          <a:lstStyle/>
          <a:p>
            <a:pPr eaLnBrk="1" hangingPunct="1">
              <a:defRPr/>
            </a:pPr>
            <a:r>
              <a:rPr lang="en-CA" sz="2000" dirty="0">
                <a:latin typeface="+mj-lt"/>
                <a:cs typeface="Arial" charset="0"/>
              </a:rPr>
              <a:t>Q: Are there any outliers or values that lie outside the overall pattern? </a:t>
            </a:r>
          </a:p>
        </p:txBody>
      </p:sp>
      <p:sp>
        <p:nvSpPr>
          <p:cNvPr id="8" name="TextBox 7">
            <a:extLst>
              <a:ext uri="{FF2B5EF4-FFF2-40B4-BE49-F238E27FC236}">
                <a16:creationId xmlns:a16="http://schemas.microsoft.com/office/drawing/2014/main" id="{6AF1AA4C-F5A8-4B1C-881A-129300AA8824}"/>
              </a:ext>
            </a:extLst>
          </p:cNvPr>
          <p:cNvSpPr txBox="1"/>
          <p:nvPr/>
        </p:nvSpPr>
        <p:spPr>
          <a:xfrm>
            <a:off x="1739901" y="2632634"/>
            <a:ext cx="7445375" cy="708025"/>
          </a:xfrm>
          <a:prstGeom prst="rect">
            <a:avLst/>
          </a:prstGeom>
          <a:noFill/>
        </p:spPr>
        <p:txBody>
          <a:bodyPr wrap="none">
            <a:spAutoFit/>
          </a:bodyPr>
          <a:lstStyle/>
          <a:p>
            <a:pPr eaLnBrk="1" hangingPunct="1">
              <a:defRPr/>
            </a:pPr>
            <a:r>
              <a:rPr lang="en-CA" sz="2000" dirty="0">
                <a:latin typeface="+mj-lt"/>
                <a:cs typeface="Arial" charset="0"/>
              </a:rPr>
              <a:t>Q: How would the mean, median, and mode be affected if the </a:t>
            </a:r>
            <a:br>
              <a:rPr lang="en-CA" sz="2000" dirty="0">
                <a:latin typeface="+mj-lt"/>
                <a:cs typeface="Arial" charset="0"/>
              </a:rPr>
            </a:br>
            <a:r>
              <a:rPr lang="en-CA" sz="2000" dirty="0">
                <a:latin typeface="+mj-lt"/>
                <a:cs typeface="Arial" charset="0"/>
              </a:rPr>
              <a:t>     lowest score was gone?</a:t>
            </a:r>
          </a:p>
        </p:txBody>
      </p:sp>
      <p:sp>
        <p:nvSpPr>
          <p:cNvPr id="9" name="Content Placeholder 2">
            <a:extLst>
              <a:ext uri="{FF2B5EF4-FFF2-40B4-BE49-F238E27FC236}">
                <a16:creationId xmlns:a16="http://schemas.microsoft.com/office/drawing/2014/main" id="{F370516A-FC9B-42E9-AE9D-CB7461438DFD}"/>
              </a:ext>
            </a:extLst>
          </p:cNvPr>
          <p:cNvSpPr txBox="1">
            <a:spLocks/>
          </p:cNvSpPr>
          <p:nvPr/>
        </p:nvSpPr>
        <p:spPr bwMode="auto">
          <a:xfrm>
            <a:off x="1678485" y="3547551"/>
            <a:ext cx="8424863"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73050" indent="-273050" algn="l" rtl="0" eaLnBrk="0" fontAlgn="base" hangingPunct="0">
              <a:spcBef>
                <a:spcPts val="600"/>
              </a:spcBef>
              <a:spcAft>
                <a:spcPct val="0"/>
              </a:spcAft>
              <a:buClr>
                <a:schemeClr val="accent1"/>
              </a:buClr>
              <a:buSzPct val="70000"/>
              <a:buFont typeface="Wingdings" panose="05000000000000000000" pitchFamily="2" charset="2"/>
              <a:buChar char=""/>
              <a:defRPr sz="2400" kern="1200">
                <a:solidFill>
                  <a:schemeClr val="tx1"/>
                </a:solidFill>
                <a:latin typeface="+mn-lt"/>
                <a:ea typeface="+mn-ea"/>
                <a:cs typeface="+mn-cs"/>
              </a:defRPr>
            </a:lvl1pPr>
            <a:lvl2pPr marL="639763" indent="-273050" algn="l" rtl="0" eaLnBrk="0" fontAlgn="base" hangingPunct="0">
              <a:spcBef>
                <a:spcPct val="20000"/>
              </a:spcBef>
              <a:spcAft>
                <a:spcPct val="0"/>
              </a:spcAft>
              <a:buClr>
                <a:schemeClr val="accent1"/>
              </a:buClr>
              <a:buSzPct val="80000"/>
              <a:buFont typeface="Wingdings 2" panose="05020102010507070707" pitchFamily="18" charset="2"/>
              <a:buChar char=""/>
              <a:defRPr sz="2100" kern="1200">
                <a:solidFill>
                  <a:schemeClr val="tx1"/>
                </a:solidFill>
                <a:latin typeface="+mn-lt"/>
                <a:ea typeface="+mn-ea"/>
                <a:cs typeface="+mn-cs"/>
              </a:defRPr>
            </a:lvl2pPr>
            <a:lvl3pPr marL="914400" indent="-182563" algn="l" rtl="0" eaLnBrk="0" fontAlgn="base" hangingPunct="0">
              <a:spcBef>
                <a:spcPct val="20000"/>
              </a:spcBef>
              <a:spcAft>
                <a:spcPct val="0"/>
              </a:spcAft>
              <a:buClr>
                <a:srgbClr val="E0752F"/>
              </a:buClr>
              <a:buSzPct val="60000"/>
              <a:buFont typeface="Wingdings" panose="05000000000000000000" pitchFamily="2" charset="2"/>
              <a:buChar char=""/>
              <a:defRPr kern="1200">
                <a:solidFill>
                  <a:schemeClr val="tx1"/>
                </a:solidFill>
                <a:latin typeface="+mn-lt"/>
                <a:ea typeface="+mn-ea"/>
                <a:cs typeface="+mn-cs"/>
              </a:defRPr>
            </a:lvl3pPr>
            <a:lvl4pPr marL="1187450" indent="-182563" algn="l" rtl="0" eaLnBrk="0" fontAlgn="base" hangingPunct="0">
              <a:spcBef>
                <a:spcPct val="20000"/>
              </a:spcBef>
              <a:spcAft>
                <a:spcPct val="0"/>
              </a:spcAft>
              <a:buClr>
                <a:srgbClr val="FEC3AE"/>
              </a:buClr>
              <a:buSzPct val="60000"/>
              <a:buFont typeface="Wingdings" panose="05000000000000000000" pitchFamily="2" charset="2"/>
              <a:buChar char=""/>
              <a:defRPr kern="1200">
                <a:solidFill>
                  <a:schemeClr val="tx1"/>
                </a:solidFill>
                <a:latin typeface="+mn-lt"/>
                <a:ea typeface="+mn-ea"/>
                <a:cs typeface="+mn-cs"/>
              </a:defRPr>
            </a:lvl4pPr>
            <a:lvl5pPr marL="1462088" indent="-182563" algn="l" rtl="0" eaLnBrk="0" fontAlgn="base" hangingPunct="0">
              <a:spcBef>
                <a:spcPct val="20000"/>
              </a:spcBef>
              <a:spcAft>
                <a:spcPct val="0"/>
              </a:spcAft>
              <a:buClr>
                <a:srgbClr val="BDCAE9"/>
              </a:buClr>
              <a:buSzPct val="68000"/>
              <a:buFont typeface="Wingdings 2" panose="05020102010507070707"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a:buFont typeface="Wingdings" panose="05000000000000000000" pitchFamily="2" charset="2"/>
              <a:buNone/>
            </a:pPr>
            <a:r>
              <a:rPr lang="en-CA" altLang="en-US" sz="2100" dirty="0"/>
              <a:t>Q: Which measures of central tendency was most affected and least affected by the unusual score?</a:t>
            </a:r>
          </a:p>
        </p:txBody>
      </p:sp>
      <p:sp>
        <p:nvSpPr>
          <p:cNvPr id="11" name="Content Placeholder 2">
            <a:extLst>
              <a:ext uri="{FF2B5EF4-FFF2-40B4-BE49-F238E27FC236}">
                <a16:creationId xmlns:a16="http://schemas.microsoft.com/office/drawing/2014/main" id="{D389AD45-70F1-4C42-A520-4EC0EB307129}"/>
              </a:ext>
            </a:extLst>
          </p:cNvPr>
          <p:cNvSpPr txBox="1">
            <a:spLocks/>
          </p:cNvSpPr>
          <p:nvPr/>
        </p:nvSpPr>
        <p:spPr bwMode="auto">
          <a:xfrm>
            <a:off x="1624519" y="4681099"/>
            <a:ext cx="8424863" cy="936625"/>
          </a:xfrm>
          <a:prstGeom prst="rect">
            <a:avLst/>
          </a:prstGeom>
          <a:noFill/>
          <a:ln w="9525">
            <a:noFill/>
            <a:miter lim="800000"/>
            <a:headEnd/>
            <a:tailEnd/>
          </a:ln>
        </p:spPr>
        <p:txBody>
          <a:bodyPr/>
          <a:lstStyle/>
          <a:p>
            <a:pPr marL="273050" indent="-273050">
              <a:spcBef>
                <a:spcPts val="600"/>
              </a:spcBef>
              <a:buClr>
                <a:schemeClr val="accent1"/>
              </a:buClr>
              <a:buSzPct val="70000"/>
              <a:defRPr/>
            </a:pPr>
            <a:r>
              <a:rPr lang="en-CA" sz="2100" dirty="0">
                <a:latin typeface="+mn-lt"/>
                <a:cs typeface="+mn-cs"/>
              </a:rPr>
              <a:t>Q: Construct a histogram for the original data with a Ti-83 and describe the shape of the distribution</a:t>
            </a:r>
          </a:p>
        </p:txBody>
      </p:sp>
      <p:sp>
        <p:nvSpPr>
          <p:cNvPr id="12" name="Content Placeholder 2">
            <a:extLst>
              <a:ext uri="{FF2B5EF4-FFF2-40B4-BE49-F238E27FC236}">
                <a16:creationId xmlns:a16="http://schemas.microsoft.com/office/drawing/2014/main" id="{EEF3EDA6-323A-4001-9367-AD2DE8832A2A}"/>
              </a:ext>
            </a:extLst>
          </p:cNvPr>
          <p:cNvSpPr txBox="1">
            <a:spLocks/>
          </p:cNvSpPr>
          <p:nvPr/>
        </p:nvSpPr>
        <p:spPr bwMode="auto">
          <a:xfrm>
            <a:off x="1678485" y="5804646"/>
            <a:ext cx="8424863" cy="936625"/>
          </a:xfrm>
          <a:prstGeom prst="rect">
            <a:avLst/>
          </a:prstGeom>
          <a:noFill/>
          <a:ln w="9525">
            <a:noFill/>
            <a:miter lim="800000"/>
            <a:headEnd/>
            <a:tailEnd/>
          </a:ln>
        </p:spPr>
        <p:txBody>
          <a:bodyPr/>
          <a:lstStyle/>
          <a:p>
            <a:pPr marL="273050" indent="-273050">
              <a:spcBef>
                <a:spcPts val="600"/>
              </a:spcBef>
              <a:buClr>
                <a:schemeClr val="accent1"/>
              </a:buClr>
              <a:buSzPct val="70000"/>
              <a:defRPr/>
            </a:pPr>
            <a:r>
              <a:rPr lang="en-CA" sz="2100" dirty="0">
                <a:latin typeface="+mn-lt"/>
                <a:cs typeface="+mn-cs"/>
              </a:rPr>
              <a:t>Q: Which measure of central tendency would best represent the average of the class?</a:t>
            </a:r>
          </a:p>
        </p:txBody>
      </p:sp>
    </p:spTree>
    <p:custDataLst>
      <p:tags r:id="rId1"/>
    </p:custDataLst>
    <p:extLst>
      <p:ext uri="{BB962C8B-B14F-4D97-AF65-F5344CB8AC3E}">
        <p14:creationId xmlns:p14="http://schemas.microsoft.com/office/powerpoint/2010/main" val="22076951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6AB3EC-736F-415C-BB93-B3BE1F3D3D93}"/>
              </a:ext>
            </a:extLst>
          </p:cNvPr>
          <p:cNvSpPr>
            <a:spLocks noGrp="1"/>
          </p:cNvSpPr>
          <p:nvPr>
            <p:ph type="title"/>
          </p:nvPr>
        </p:nvSpPr>
        <p:spPr>
          <a:xfrm>
            <a:off x="278297" y="0"/>
            <a:ext cx="10726308" cy="863600"/>
          </a:xfrm>
        </p:spPr>
        <p:txBody>
          <a:bodyPr/>
          <a:lstStyle/>
          <a:p>
            <a:pPr>
              <a:defRPr/>
            </a:pPr>
            <a:r>
              <a:rPr lang="en-CA" sz="2300" dirty="0"/>
              <a:t>Ex: The test scores of a math 12 exam are listed below.  Use the information to find the mean, median and mode:</a:t>
            </a:r>
          </a:p>
        </p:txBody>
      </p:sp>
      <p:sp>
        <p:nvSpPr>
          <p:cNvPr id="11267" name="Content Placeholder 2">
            <a:extLst>
              <a:ext uri="{FF2B5EF4-FFF2-40B4-BE49-F238E27FC236}">
                <a16:creationId xmlns:a16="http://schemas.microsoft.com/office/drawing/2014/main" id="{943F59C7-1290-4A5A-BA70-7A604D8EF08D}"/>
              </a:ext>
            </a:extLst>
          </p:cNvPr>
          <p:cNvSpPr>
            <a:spLocks noGrp="1"/>
          </p:cNvSpPr>
          <p:nvPr>
            <p:ph sz="quarter" idx="1"/>
          </p:nvPr>
        </p:nvSpPr>
        <p:spPr>
          <a:xfrm>
            <a:off x="590330" y="888204"/>
            <a:ext cx="8785225" cy="531813"/>
          </a:xfrm>
        </p:spPr>
        <p:txBody>
          <a:bodyPr/>
          <a:lstStyle/>
          <a:p>
            <a:pPr>
              <a:buFont typeface="Wingdings" panose="05000000000000000000" pitchFamily="2" charset="2"/>
              <a:buNone/>
            </a:pPr>
            <a:r>
              <a:rPr lang="en-CA" altLang="en-US" dirty="0"/>
              <a:t>68,  75,  70,  85,  88,  74,  75,  77,  15,  92,  80,  75, 80,  69,  81</a:t>
            </a:r>
          </a:p>
        </p:txBody>
      </p:sp>
      <p:sp>
        <p:nvSpPr>
          <p:cNvPr id="4" name="TextBox 3">
            <a:extLst>
              <a:ext uri="{FF2B5EF4-FFF2-40B4-BE49-F238E27FC236}">
                <a16:creationId xmlns:a16="http://schemas.microsoft.com/office/drawing/2014/main" id="{98C275C6-91F7-4E16-877F-A09DAD5A289F}"/>
              </a:ext>
            </a:extLst>
          </p:cNvPr>
          <p:cNvSpPr txBox="1"/>
          <p:nvPr/>
        </p:nvSpPr>
        <p:spPr>
          <a:xfrm>
            <a:off x="715617" y="1326395"/>
            <a:ext cx="7809259" cy="400050"/>
          </a:xfrm>
          <a:prstGeom prst="rect">
            <a:avLst/>
          </a:prstGeom>
          <a:noFill/>
        </p:spPr>
        <p:txBody>
          <a:bodyPr wrap="square">
            <a:spAutoFit/>
          </a:bodyPr>
          <a:lstStyle/>
          <a:p>
            <a:pPr eaLnBrk="1" hangingPunct="1">
              <a:defRPr/>
            </a:pPr>
            <a:r>
              <a:rPr lang="en-CA" sz="2000" dirty="0">
                <a:latin typeface="+mj-lt"/>
                <a:cs typeface="Arial" charset="0"/>
              </a:rPr>
              <a:t>Q: Find the mean, median, and mode from the data set</a:t>
            </a:r>
          </a:p>
        </p:txBody>
      </p:sp>
      <p:sp>
        <p:nvSpPr>
          <p:cNvPr id="5" name="TextBox 4">
            <a:extLst>
              <a:ext uri="{FF2B5EF4-FFF2-40B4-BE49-F238E27FC236}">
                <a16:creationId xmlns:a16="http://schemas.microsoft.com/office/drawing/2014/main" id="{D689F0B5-E23C-441E-8B95-B6D5DA971A02}"/>
              </a:ext>
            </a:extLst>
          </p:cNvPr>
          <p:cNvSpPr txBox="1"/>
          <p:nvPr/>
        </p:nvSpPr>
        <p:spPr>
          <a:xfrm>
            <a:off x="731520" y="3579818"/>
            <a:ext cx="8374381" cy="400050"/>
          </a:xfrm>
          <a:prstGeom prst="rect">
            <a:avLst/>
          </a:prstGeom>
          <a:noFill/>
        </p:spPr>
        <p:txBody>
          <a:bodyPr wrap="square">
            <a:spAutoFit/>
          </a:bodyPr>
          <a:lstStyle/>
          <a:p>
            <a:pPr eaLnBrk="1" hangingPunct="1">
              <a:defRPr/>
            </a:pPr>
            <a:r>
              <a:rPr lang="en-CA" sz="2000" dirty="0">
                <a:latin typeface="+mj-lt"/>
                <a:cs typeface="Arial" charset="0"/>
              </a:rPr>
              <a:t>Q: Are there any values that lie outside the overall pattern? </a:t>
            </a:r>
          </a:p>
        </p:txBody>
      </p:sp>
      <p:sp>
        <p:nvSpPr>
          <p:cNvPr id="6" name="TextBox 5">
            <a:extLst>
              <a:ext uri="{FF2B5EF4-FFF2-40B4-BE49-F238E27FC236}">
                <a16:creationId xmlns:a16="http://schemas.microsoft.com/office/drawing/2014/main" id="{FFDE25D8-EAD2-4914-978F-68BB99B5AD05}"/>
              </a:ext>
            </a:extLst>
          </p:cNvPr>
          <p:cNvSpPr txBox="1"/>
          <p:nvPr/>
        </p:nvSpPr>
        <p:spPr>
          <a:xfrm>
            <a:off x="731520" y="5148940"/>
            <a:ext cx="10169718" cy="400110"/>
          </a:xfrm>
          <a:prstGeom prst="rect">
            <a:avLst/>
          </a:prstGeom>
          <a:noFill/>
        </p:spPr>
        <p:txBody>
          <a:bodyPr wrap="square">
            <a:spAutoFit/>
          </a:bodyPr>
          <a:lstStyle/>
          <a:p>
            <a:pPr eaLnBrk="1" hangingPunct="1">
              <a:defRPr/>
            </a:pPr>
            <a:r>
              <a:rPr lang="en-CA" sz="2000" dirty="0">
                <a:latin typeface="+mj-lt"/>
                <a:cs typeface="Arial" charset="0"/>
              </a:rPr>
              <a:t>Q: How would the mean, median, and mode be affected if the lowest score was gone?</a:t>
            </a:r>
          </a:p>
        </p:txBody>
      </p:sp>
      <p:pic>
        <p:nvPicPr>
          <p:cNvPr id="3" name="Picture 2">
            <a:extLst>
              <a:ext uri="{FF2B5EF4-FFF2-40B4-BE49-F238E27FC236}">
                <a16:creationId xmlns:a16="http://schemas.microsoft.com/office/drawing/2014/main" id="{5D052915-F2AA-421D-8A0B-F070995F21D2}"/>
              </a:ext>
            </a:extLst>
          </p:cNvPr>
          <p:cNvPicPr>
            <a:picLocks noChangeAspect="1"/>
          </p:cNvPicPr>
          <p:nvPr/>
        </p:nvPicPr>
        <p:blipFill>
          <a:blip r:embed="rId4"/>
          <a:stretch>
            <a:fillRect/>
          </a:stretch>
        </p:blipFill>
        <p:spPr>
          <a:xfrm>
            <a:off x="1703388" y="1761371"/>
            <a:ext cx="2079382" cy="1403350"/>
          </a:xfrm>
          <a:prstGeom prst="rect">
            <a:avLst/>
          </a:prstGeom>
        </p:spPr>
      </p:pic>
      <p:pic>
        <p:nvPicPr>
          <p:cNvPr id="13" name="Picture 12">
            <a:extLst>
              <a:ext uri="{FF2B5EF4-FFF2-40B4-BE49-F238E27FC236}">
                <a16:creationId xmlns:a16="http://schemas.microsoft.com/office/drawing/2014/main" id="{3439F2F4-6A38-46B8-A0CF-A6097DC9336E}"/>
              </a:ext>
            </a:extLst>
          </p:cNvPr>
          <p:cNvPicPr>
            <a:picLocks noChangeAspect="1"/>
          </p:cNvPicPr>
          <p:nvPr/>
        </p:nvPicPr>
        <p:blipFill>
          <a:blip r:embed="rId5"/>
          <a:stretch>
            <a:fillRect/>
          </a:stretch>
        </p:blipFill>
        <p:spPr>
          <a:xfrm>
            <a:off x="3995738" y="1739145"/>
            <a:ext cx="2431567" cy="1450118"/>
          </a:xfrm>
          <a:prstGeom prst="rect">
            <a:avLst/>
          </a:prstGeom>
        </p:spPr>
      </p:pic>
      <p:pic>
        <p:nvPicPr>
          <p:cNvPr id="22" name="Picture 21">
            <a:extLst>
              <a:ext uri="{FF2B5EF4-FFF2-40B4-BE49-F238E27FC236}">
                <a16:creationId xmlns:a16="http://schemas.microsoft.com/office/drawing/2014/main" id="{630F4401-09C6-4E6F-A4E0-B3479C678ADA}"/>
              </a:ext>
            </a:extLst>
          </p:cNvPr>
          <p:cNvPicPr>
            <a:picLocks noChangeAspect="1"/>
          </p:cNvPicPr>
          <p:nvPr/>
        </p:nvPicPr>
        <p:blipFill>
          <a:blip r:embed="rId6"/>
          <a:stretch>
            <a:fillRect/>
          </a:stretch>
        </p:blipFill>
        <p:spPr>
          <a:xfrm>
            <a:off x="6545263" y="1726446"/>
            <a:ext cx="2419490" cy="1462818"/>
          </a:xfrm>
          <a:prstGeom prst="rect">
            <a:avLst/>
          </a:prstGeom>
        </p:spPr>
      </p:pic>
      <p:graphicFrame>
        <p:nvGraphicFramePr>
          <p:cNvPr id="26" name="Object 5">
            <a:extLst>
              <a:ext uri="{FF2B5EF4-FFF2-40B4-BE49-F238E27FC236}">
                <a16:creationId xmlns:a16="http://schemas.microsoft.com/office/drawing/2014/main" id="{52589281-D810-4CB4-B773-F98AB4BAB18F}"/>
              </a:ext>
            </a:extLst>
          </p:cNvPr>
          <p:cNvGraphicFramePr>
            <a:graphicFrameLocks noChangeAspect="1"/>
          </p:cNvGraphicFramePr>
          <p:nvPr>
            <p:extLst>
              <p:ext uri="{D42A27DB-BD31-4B8C-83A1-F6EECF244321}">
                <p14:modId xmlns:p14="http://schemas.microsoft.com/office/powerpoint/2010/main" val="2321082926"/>
              </p:ext>
            </p:extLst>
          </p:nvPr>
        </p:nvGraphicFramePr>
        <p:xfrm>
          <a:off x="3951946" y="3209928"/>
          <a:ext cx="1087438" cy="369888"/>
        </p:xfrm>
        <a:graphic>
          <a:graphicData uri="http://schemas.openxmlformats.org/presentationml/2006/ole">
            <mc:AlternateContent xmlns:mc="http://schemas.openxmlformats.org/markup-compatibility/2006">
              <mc:Choice xmlns:v="urn:schemas-microsoft-com:vml" Requires="v">
                <p:oleObj name="Equation" r:id="rId7" imgW="520248" imgH="177646" progId="Equation.DSMT4">
                  <p:embed/>
                </p:oleObj>
              </mc:Choice>
              <mc:Fallback>
                <p:oleObj name="Equation" r:id="rId7" imgW="520248" imgH="177646" progId="Equation.DSMT4">
                  <p:embed/>
                  <p:pic>
                    <p:nvPicPr>
                      <p:cNvPr id="26" name="Object 5">
                        <a:extLst>
                          <a:ext uri="{FF2B5EF4-FFF2-40B4-BE49-F238E27FC236}">
                            <a16:creationId xmlns:a16="http://schemas.microsoft.com/office/drawing/2014/main" id="{52589281-D810-4CB4-B773-F98AB4BAB18F}"/>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951946" y="3209928"/>
                        <a:ext cx="1087438" cy="3698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7" name="Object 12">
            <a:extLst>
              <a:ext uri="{FF2B5EF4-FFF2-40B4-BE49-F238E27FC236}">
                <a16:creationId xmlns:a16="http://schemas.microsoft.com/office/drawing/2014/main" id="{A9184FFB-603C-4AE7-85F7-04FB51D77E71}"/>
              </a:ext>
            </a:extLst>
          </p:cNvPr>
          <p:cNvGraphicFramePr>
            <a:graphicFrameLocks noChangeAspect="1"/>
          </p:cNvGraphicFramePr>
          <p:nvPr>
            <p:extLst>
              <p:ext uri="{D42A27DB-BD31-4B8C-83A1-F6EECF244321}">
                <p14:modId xmlns:p14="http://schemas.microsoft.com/office/powerpoint/2010/main" val="2686050786"/>
              </p:ext>
            </p:extLst>
          </p:nvPr>
        </p:nvGraphicFramePr>
        <p:xfrm>
          <a:off x="5240203" y="3221043"/>
          <a:ext cx="660400" cy="369887"/>
        </p:xfrm>
        <a:graphic>
          <a:graphicData uri="http://schemas.openxmlformats.org/presentationml/2006/ole">
            <mc:AlternateContent xmlns:mc="http://schemas.openxmlformats.org/markup-compatibility/2006">
              <mc:Choice xmlns:v="urn:schemas-microsoft-com:vml" Requires="v">
                <p:oleObj name="Equation" r:id="rId9" imgW="317160" imgH="177480" progId="Equation.DSMT4">
                  <p:embed/>
                </p:oleObj>
              </mc:Choice>
              <mc:Fallback>
                <p:oleObj name="Equation" r:id="rId9" imgW="317160" imgH="177480" progId="Equation.DSMT4">
                  <p:embed/>
                  <p:pic>
                    <p:nvPicPr>
                      <p:cNvPr id="27" name="Object 12">
                        <a:extLst>
                          <a:ext uri="{FF2B5EF4-FFF2-40B4-BE49-F238E27FC236}">
                            <a16:creationId xmlns:a16="http://schemas.microsoft.com/office/drawing/2014/main" id="{A9184FFB-603C-4AE7-85F7-04FB51D77E71}"/>
                          </a:ext>
                        </a:extLst>
                      </p:cNvPr>
                      <p:cNvPicPr>
                        <a:picLocks noChangeAspect="1" noChangeArrowheads="1"/>
                      </p:cNvPicPr>
                      <p:nvPr/>
                    </p:nvPicPr>
                    <p:blipFill>
                      <a:blip r:embed="rId10"/>
                      <a:srcRect/>
                      <a:stretch>
                        <a:fillRect/>
                      </a:stretch>
                    </p:blipFill>
                    <p:spPr bwMode="auto">
                      <a:xfrm>
                        <a:off x="5240203" y="3221043"/>
                        <a:ext cx="660400" cy="3698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8" name="Object 6">
            <a:extLst>
              <a:ext uri="{FF2B5EF4-FFF2-40B4-BE49-F238E27FC236}">
                <a16:creationId xmlns:a16="http://schemas.microsoft.com/office/drawing/2014/main" id="{FF11B1A6-50BE-45D5-A6AF-F58DBB5537B4}"/>
              </a:ext>
            </a:extLst>
          </p:cNvPr>
          <p:cNvGraphicFramePr>
            <a:graphicFrameLocks noChangeAspect="1"/>
          </p:cNvGraphicFramePr>
          <p:nvPr>
            <p:extLst>
              <p:ext uri="{D42A27DB-BD31-4B8C-83A1-F6EECF244321}">
                <p14:modId xmlns:p14="http://schemas.microsoft.com/office/powerpoint/2010/main" val="3635825670"/>
              </p:ext>
            </p:extLst>
          </p:nvPr>
        </p:nvGraphicFramePr>
        <p:xfrm>
          <a:off x="6602209" y="3219455"/>
          <a:ext cx="1323975" cy="371475"/>
        </p:xfrm>
        <a:graphic>
          <a:graphicData uri="http://schemas.openxmlformats.org/presentationml/2006/ole">
            <mc:AlternateContent xmlns:mc="http://schemas.openxmlformats.org/markup-compatibility/2006">
              <mc:Choice xmlns:v="urn:schemas-microsoft-com:vml" Requires="v">
                <p:oleObj name="Equation" r:id="rId11" imgW="634449" imgH="177646" progId="Equation.DSMT4">
                  <p:embed/>
                </p:oleObj>
              </mc:Choice>
              <mc:Fallback>
                <p:oleObj name="Equation" r:id="rId11" imgW="634449" imgH="177646" progId="Equation.DSMT4">
                  <p:embed/>
                  <p:pic>
                    <p:nvPicPr>
                      <p:cNvPr id="28" name="Object 6">
                        <a:extLst>
                          <a:ext uri="{FF2B5EF4-FFF2-40B4-BE49-F238E27FC236}">
                            <a16:creationId xmlns:a16="http://schemas.microsoft.com/office/drawing/2014/main" id="{FF11B1A6-50BE-45D5-A6AF-F58DBB5537B4}"/>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602209" y="3219455"/>
                        <a:ext cx="1323975" cy="371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9" name="Object 13">
            <a:extLst>
              <a:ext uri="{FF2B5EF4-FFF2-40B4-BE49-F238E27FC236}">
                <a16:creationId xmlns:a16="http://schemas.microsoft.com/office/drawing/2014/main" id="{742BA7C7-AAD3-4DA6-A754-AB258E0D8189}"/>
              </a:ext>
            </a:extLst>
          </p:cNvPr>
          <p:cNvGraphicFramePr>
            <a:graphicFrameLocks noChangeAspect="1"/>
          </p:cNvGraphicFramePr>
          <p:nvPr>
            <p:extLst>
              <p:ext uri="{D42A27DB-BD31-4B8C-83A1-F6EECF244321}">
                <p14:modId xmlns:p14="http://schemas.microsoft.com/office/powerpoint/2010/main" val="416097503"/>
              </p:ext>
            </p:extLst>
          </p:nvPr>
        </p:nvGraphicFramePr>
        <p:xfrm>
          <a:off x="7991341" y="3232155"/>
          <a:ext cx="396875" cy="371475"/>
        </p:xfrm>
        <a:graphic>
          <a:graphicData uri="http://schemas.openxmlformats.org/presentationml/2006/ole">
            <mc:AlternateContent xmlns:mc="http://schemas.openxmlformats.org/markup-compatibility/2006">
              <mc:Choice xmlns:v="urn:schemas-microsoft-com:vml" Requires="v">
                <p:oleObj name="Equation" r:id="rId13" imgW="190440" imgH="177480" progId="Equation.DSMT4">
                  <p:embed/>
                </p:oleObj>
              </mc:Choice>
              <mc:Fallback>
                <p:oleObj name="Equation" r:id="rId13" imgW="190440" imgH="177480" progId="Equation.DSMT4">
                  <p:embed/>
                  <p:pic>
                    <p:nvPicPr>
                      <p:cNvPr id="29" name="Object 13">
                        <a:extLst>
                          <a:ext uri="{FF2B5EF4-FFF2-40B4-BE49-F238E27FC236}">
                            <a16:creationId xmlns:a16="http://schemas.microsoft.com/office/drawing/2014/main" id="{742BA7C7-AAD3-4DA6-A754-AB258E0D8189}"/>
                          </a:ext>
                        </a:extLst>
                      </p:cNvPr>
                      <p:cNvPicPr>
                        <a:picLocks noChangeAspect="1" noChangeArrowheads="1"/>
                      </p:cNvPicPr>
                      <p:nvPr/>
                    </p:nvPicPr>
                    <p:blipFill>
                      <a:blip r:embed="rId14"/>
                      <a:srcRect/>
                      <a:stretch>
                        <a:fillRect/>
                      </a:stretch>
                    </p:blipFill>
                    <p:spPr bwMode="auto">
                      <a:xfrm>
                        <a:off x="7991341" y="3232155"/>
                        <a:ext cx="396875" cy="371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0" name="Object 7">
            <a:extLst>
              <a:ext uri="{FF2B5EF4-FFF2-40B4-BE49-F238E27FC236}">
                <a16:creationId xmlns:a16="http://schemas.microsoft.com/office/drawing/2014/main" id="{13C4E1E9-8345-4E24-934C-A24998A43AEA}"/>
              </a:ext>
            </a:extLst>
          </p:cNvPr>
          <p:cNvGraphicFramePr>
            <a:graphicFrameLocks noChangeAspect="1"/>
          </p:cNvGraphicFramePr>
          <p:nvPr>
            <p:extLst>
              <p:ext uri="{D42A27DB-BD31-4B8C-83A1-F6EECF244321}">
                <p14:modId xmlns:p14="http://schemas.microsoft.com/office/powerpoint/2010/main" val="1537937311"/>
              </p:ext>
            </p:extLst>
          </p:nvPr>
        </p:nvGraphicFramePr>
        <p:xfrm>
          <a:off x="8522422" y="3230563"/>
          <a:ext cx="1085850" cy="371475"/>
        </p:xfrm>
        <a:graphic>
          <a:graphicData uri="http://schemas.openxmlformats.org/presentationml/2006/ole">
            <mc:AlternateContent xmlns:mc="http://schemas.openxmlformats.org/markup-compatibility/2006">
              <mc:Choice xmlns:v="urn:schemas-microsoft-com:vml" Requires="v">
                <p:oleObj name="Equation" r:id="rId15" imgW="520248" imgH="177646" progId="Equation.DSMT4">
                  <p:embed/>
                </p:oleObj>
              </mc:Choice>
              <mc:Fallback>
                <p:oleObj name="Equation" r:id="rId15" imgW="520248" imgH="177646" progId="Equation.DSMT4">
                  <p:embed/>
                  <p:pic>
                    <p:nvPicPr>
                      <p:cNvPr id="30" name="Object 7">
                        <a:extLst>
                          <a:ext uri="{FF2B5EF4-FFF2-40B4-BE49-F238E27FC236}">
                            <a16:creationId xmlns:a16="http://schemas.microsoft.com/office/drawing/2014/main" id="{13C4E1E9-8345-4E24-934C-A24998A43AEA}"/>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8522422" y="3230563"/>
                        <a:ext cx="1085850" cy="371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1" name="Object 14">
            <a:extLst>
              <a:ext uri="{FF2B5EF4-FFF2-40B4-BE49-F238E27FC236}">
                <a16:creationId xmlns:a16="http://schemas.microsoft.com/office/drawing/2014/main" id="{0427165F-43F2-4C36-A946-B882D7AFF9A0}"/>
              </a:ext>
            </a:extLst>
          </p:cNvPr>
          <p:cNvGraphicFramePr>
            <a:graphicFrameLocks noChangeAspect="1"/>
          </p:cNvGraphicFramePr>
          <p:nvPr>
            <p:extLst>
              <p:ext uri="{D42A27DB-BD31-4B8C-83A1-F6EECF244321}">
                <p14:modId xmlns:p14="http://schemas.microsoft.com/office/powerpoint/2010/main" val="1644108722"/>
              </p:ext>
            </p:extLst>
          </p:nvPr>
        </p:nvGraphicFramePr>
        <p:xfrm>
          <a:off x="9674948" y="3243263"/>
          <a:ext cx="396875" cy="371475"/>
        </p:xfrm>
        <a:graphic>
          <a:graphicData uri="http://schemas.openxmlformats.org/presentationml/2006/ole">
            <mc:AlternateContent xmlns:mc="http://schemas.openxmlformats.org/markup-compatibility/2006">
              <mc:Choice xmlns:v="urn:schemas-microsoft-com:vml" Requires="v">
                <p:oleObj name="Equation" r:id="rId17" imgW="190335" imgH="177646" progId="Equation.DSMT4">
                  <p:embed/>
                </p:oleObj>
              </mc:Choice>
              <mc:Fallback>
                <p:oleObj name="Equation" r:id="rId17" imgW="190335" imgH="177646" progId="Equation.DSMT4">
                  <p:embed/>
                  <p:pic>
                    <p:nvPicPr>
                      <p:cNvPr id="31" name="Object 14">
                        <a:extLst>
                          <a:ext uri="{FF2B5EF4-FFF2-40B4-BE49-F238E27FC236}">
                            <a16:creationId xmlns:a16="http://schemas.microsoft.com/office/drawing/2014/main" id="{0427165F-43F2-4C36-A946-B882D7AFF9A0}"/>
                          </a:ext>
                        </a:extLst>
                      </p:cNvPr>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9674948" y="3243263"/>
                        <a:ext cx="396875" cy="371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pic>
        <p:nvPicPr>
          <p:cNvPr id="23" name="Picture 22">
            <a:extLst>
              <a:ext uri="{FF2B5EF4-FFF2-40B4-BE49-F238E27FC236}">
                <a16:creationId xmlns:a16="http://schemas.microsoft.com/office/drawing/2014/main" id="{D1988EBB-A034-46BD-9414-B248A642CFBD}"/>
              </a:ext>
            </a:extLst>
          </p:cNvPr>
          <p:cNvPicPr>
            <a:picLocks noChangeAspect="1"/>
          </p:cNvPicPr>
          <p:nvPr/>
        </p:nvPicPr>
        <p:blipFill>
          <a:blip r:embed="rId19"/>
          <a:stretch>
            <a:fillRect/>
          </a:stretch>
        </p:blipFill>
        <p:spPr>
          <a:xfrm>
            <a:off x="1774825" y="4021008"/>
            <a:ext cx="2578514" cy="1111217"/>
          </a:xfrm>
          <a:prstGeom prst="rect">
            <a:avLst/>
          </a:prstGeom>
        </p:spPr>
      </p:pic>
      <p:sp>
        <p:nvSpPr>
          <p:cNvPr id="33" name="TextBox 32">
            <a:extLst>
              <a:ext uri="{FF2B5EF4-FFF2-40B4-BE49-F238E27FC236}">
                <a16:creationId xmlns:a16="http://schemas.microsoft.com/office/drawing/2014/main" id="{8A59504E-F21D-42B9-A70E-E985B5245C23}"/>
              </a:ext>
            </a:extLst>
          </p:cNvPr>
          <p:cNvSpPr txBox="1"/>
          <p:nvPr/>
        </p:nvSpPr>
        <p:spPr>
          <a:xfrm>
            <a:off x="4353340" y="3994183"/>
            <a:ext cx="5188721" cy="400110"/>
          </a:xfrm>
          <a:prstGeom prst="rect">
            <a:avLst/>
          </a:prstGeom>
          <a:noFill/>
        </p:spPr>
        <p:txBody>
          <a:bodyPr wrap="square">
            <a:spAutoFit/>
          </a:bodyPr>
          <a:lstStyle/>
          <a:p>
            <a:pPr eaLnBrk="1" hangingPunct="1">
              <a:defRPr/>
            </a:pPr>
            <a:r>
              <a:rPr lang="en-CA" sz="2000" dirty="0">
                <a:solidFill>
                  <a:srgbClr val="FF0000"/>
                </a:solidFill>
                <a:latin typeface="+mj-lt"/>
                <a:cs typeface="Arial" charset="0"/>
              </a:rPr>
              <a:t>IQR = 11     and   1.5 x IQR = 16.5</a:t>
            </a:r>
          </a:p>
        </p:txBody>
      </p:sp>
      <p:sp>
        <p:nvSpPr>
          <p:cNvPr id="34" name="TextBox 33">
            <a:extLst>
              <a:ext uri="{FF2B5EF4-FFF2-40B4-BE49-F238E27FC236}">
                <a16:creationId xmlns:a16="http://schemas.microsoft.com/office/drawing/2014/main" id="{A1F0921E-FD5E-4F2D-B406-5D332FD67719}"/>
              </a:ext>
            </a:extLst>
          </p:cNvPr>
          <p:cNvSpPr txBox="1"/>
          <p:nvPr/>
        </p:nvSpPr>
        <p:spPr>
          <a:xfrm>
            <a:off x="4348789" y="4364950"/>
            <a:ext cx="6068387" cy="400110"/>
          </a:xfrm>
          <a:prstGeom prst="rect">
            <a:avLst/>
          </a:prstGeom>
          <a:noFill/>
        </p:spPr>
        <p:txBody>
          <a:bodyPr wrap="square">
            <a:spAutoFit/>
          </a:bodyPr>
          <a:lstStyle/>
          <a:p>
            <a:pPr eaLnBrk="1" hangingPunct="1">
              <a:defRPr/>
            </a:pPr>
            <a:r>
              <a:rPr lang="en-CA" sz="2000" dirty="0">
                <a:solidFill>
                  <a:srgbClr val="FF0000"/>
                </a:solidFill>
                <a:latin typeface="+mj-lt"/>
                <a:cs typeface="Arial" charset="0"/>
              </a:rPr>
              <a:t>Q1 – 16.5 = 53.5.        Minimum is less than 53.5</a:t>
            </a:r>
          </a:p>
        </p:txBody>
      </p:sp>
      <p:sp>
        <p:nvSpPr>
          <p:cNvPr id="35" name="TextBox 34">
            <a:extLst>
              <a:ext uri="{FF2B5EF4-FFF2-40B4-BE49-F238E27FC236}">
                <a16:creationId xmlns:a16="http://schemas.microsoft.com/office/drawing/2014/main" id="{67CDC8C6-B39B-46B9-AB14-A4389C27D609}"/>
              </a:ext>
            </a:extLst>
          </p:cNvPr>
          <p:cNvSpPr txBox="1"/>
          <p:nvPr/>
        </p:nvSpPr>
        <p:spPr>
          <a:xfrm>
            <a:off x="4344238" y="4742541"/>
            <a:ext cx="6068387" cy="400110"/>
          </a:xfrm>
          <a:prstGeom prst="rect">
            <a:avLst/>
          </a:prstGeom>
          <a:noFill/>
        </p:spPr>
        <p:txBody>
          <a:bodyPr wrap="square">
            <a:spAutoFit/>
          </a:bodyPr>
          <a:lstStyle/>
          <a:p>
            <a:pPr eaLnBrk="1" hangingPunct="1">
              <a:defRPr/>
            </a:pPr>
            <a:r>
              <a:rPr lang="en-CA" sz="2000" dirty="0">
                <a:solidFill>
                  <a:srgbClr val="FF0000"/>
                </a:solidFill>
                <a:latin typeface="+mj-lt"/>
                <a:cs typeface="Arial" charset="0"/>
              </a:rPr>
              <a:t>Yes, the minimum value of 15 is an outlier</a:t>
            </a:r>
          </a:p>
        </p:txBody>
      </p:sp>
      <p:pic>
        <p:nvPicPr>
          <p:cNvPr id="32" name="Picture 31">
            <a:extLst>
              <a:ext uri="{FF2B5EF4-FFF2-40B4-BE49-F238E27FC236}">
                <a16:creationId xmlns:a16="http://schemas.microsoft.com/office/drawing/2014/main" id="{E2146CAB-5CAA-4931-B54B-B08FBF47F786}"/>
              </a:ext>
            </a:extLst>
          </p:cNvPr>
          <p:cNvPicPr>
            <a:picLocks noChangeAspect="1"/>
          </p:cNvPicPr>
          <p:nvPr/>
        </p:nvPicPr>
        <p:blipFill>
          <a:blip r:embed="rId20"/>
          <a:stretch>
            <a:fillRect/>
          </a:stretch>
        </p:blipFill>
        <p:spPr>
          <a:xfrm>
            <a:off x="1703389" y="5764627"/>
            <a:ext cx="1499287" cy="1004174"/>
          </a:xfrm>
          <a:prstGeom prst="rect">
            <a:avLst/>
          </a:prstGeom>
        </p:spPr>
      </p:pic>
      <p:pic>
        <p:nvPicPr>
          <p:cNvPr id="36" name="Picture 35">
            <a:extLst>
              <a:ext uri="{FF2B5EF4-FFF2-40B4-BE49-F238E27FC236}">
                <a16:creationId xmlns:a16="http://schemas.microsoft.com/office/drawing/2014/main" id="{4E1477EC-1A10-4150-B534-41A03855C877}"/>
              </a:ext>
            </a:extLst>
          </p:cNvPr>
          <p:cNvPicPr>
            <a:picLocks noChangeAspect="1"/>
          </p:cNvPicPr>
          <p:nvPr/>
        </p:nvPicPr>
        <p:blipFill>
          <a:blip r:embed="rId21"/>
          <a:stretch>
            <a:fillRect/>
          </a:stretch>
        </p:blipFill>
        <p:spPr>
          <a:xfrm>
            <a:off x="3249131" y="5756423"/>
            <a:ext cx="1741400" cy="1027185"/>
          </a:xfrm>
          <a:prstGeom prst="rect">
            <a:avLst/>
          </a:prstGeom>
        </p:spPr>
      </p:pic>
      <p:pic>
        <p:nvPicPr>
          <p:cNvPr id="37" name="Picture 36">
            <a:extLst>
              <a:ext uri="{FF2B5EF4-FFF2-40B4-BE49-F238E27FC236}">
                <a16:creationId xmlns:a16="http://schemas.microsoft.com/office/drawing/2014/main" id="{BCD22FFE-C159-41D8-AA51-087A86013B62}"/>
              </a:ext>
            </a:extLst>
          </p:cNvPr>
          <p:cNvPicPr>
            <a:picLocks noChangeAspect="1"/>
          </p:cNvPicPr>
          <p:nvPr/>
        </p:nvPicPr>
        <p:blipFill>
          <a:blip r:embed="rId22"/>
          <a:stretch>
            <a:fillRect/>
          </a:stretch>
        </p:blipFill>
        <p:spPr>
          <a:xfrm>
            <a:off x="5036569" y="5721057"/>
            <a:ext cx="1803234" cy="1067814"/>
          </a:xfrm>
          <a:prstGeom prst="rect">
            <a:avLst/>
          </a:prstGeom>
        </p:spPr>
      </p:pic>
      <p:graphicFrame>
        <p:nvGraphicFramePr>
          <p:cNvPr id="39" name="Object 5">
            <a:extLst>
              <a:ext uri="{FF2B5EF4-FFF2-40B4-BE49-F238E27FC236}">
                <a16:creationId xmlns:a16="http://schemas.microsoft.com/office/drawing/2014/main" id="{08FB9BC9-3CC0-46BA-9504-E3CBAEA362F8}"/>
              </a:ext>
            </a:extLst>
          </p:cNvPr>
          <p:cNvGraphicFramePr>
            <a:graphicFrameLocks noChangeAspect="1"/>
          </p:cNvGraphicFramePr>
          <p:nvPr>
            <p:extLst>
              <p:ext uri="{D42A27DB-BD31-4B8C-83A1-F6EECF244321}">
                <p14:modId xmlns:p14="http://schemas.microsoft.com/office/powerpoint/2010/main" val="3390984827"/>
              </p:ext>
            </p:extLst>
          </p:nvPr>
        </p:nvGraphicFramePr>
        <p:xfrm>
          <a:off x="6964155" y="5502567"/>
          <a:ext cx="1087438" cy="369888"/>
        </p:xfrm>
        <a:graphic>
          <a:graphicData uri="http://schemas.openxmlformats.org/presentationml/2006/ole">
            <mc:AlternateContent xmlns:mc="http://schemas.openxmlformats.org/markup-compatibility/2006">
              <mc:Choice xmlns:v="urn:schemas-microsoft-com:vml" Requires="v">
                <p:oleObj name="Equation" r:id="rId7" imgW="520248" imgH="177646" progId="Equation.DSMT4">
                  <p:embed/>
                </p:oleObj>
              </mc:Choice>
              <mc:Fallback>
                <p:oleObj name="Equation" r:id="rId7" imgW="520248" imgH="177646" progId="Equation.DSMT4">
                  <p:embed/>
                  <p:pic>
                    <p:nvPicPr>
                      <p:cNvPr id="39" name="Object 5">
                        <a:extLst>
                          <a:ext uri="{FF2B5EF4-FFF2-40B4-BE49-F238E27FC236}">
                            <a16:creationId xmlns:a16="http://schemas.microsoft.com/office/drawing/2014/main" id="{08FB9BC9-3CC0-46BA-9504-E3CBAEA362F8}"/>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964155" y="5502567"/>
                        <a:ext cx="1087438" cy="3698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40" name="Object 12">
            <a:extLst>
              <a:ext uri="{FF2B5EF4-FFF2-40B4-BE49-F238E27FC236}">
                <a16:creationId xmlns:a16="http://schemas.microsoft.com/office/drawing/2014/main" id="{A1CC5CEC-7F44-467C-8D42-54B6406C251B}"/>
              </a:ext>
            </a:extLst>
          </p:cNvPr>
          <p:cNvGraphicFramePr>
            <a:graphicFrameLocks noChangeAspect="1"/>
          </p:cNvGraphicFramePr>
          <p:nvPr>
            <p:extLst>
              <p:ext uri="{D42A27DB-BD31-4B8C-83A1-F6EECF244321}">
                <p14:modId xmlns:p14="http://schemas.microsoft.com/office/powerpoint/2010/main" val="3033982600"/>
              </p:ext>
            </p:extLst>
          </p:nvPr>
        </p:nvGraphicFramePr>
        <p:xfrm>
          <a:off x="8172450" y="5513389"/>
          <a:ext cx="819150" cy="369887"/>
        </p:xfrm>
        <a:graphic>
          <a:graphicData uri="http://schemas.openxmlformats.org/presentationml/2006/ole">
            <mc:AlternateContent xmlns:mc="http://schemas.openxmlformats.org/markup-compatibility/2006">
              <mc:Choice xmlns:v="urn:schemas-microsoft-com:vml" Requires="v">
                <p:oleObj name="Equation" r:id="rId23" imgW="393480" imgH="177480" progId="Equation.DSMT4">
                  <p:embed/>
                </p:oleObj>
              </mc:Choice>
              <mc:Fallback>
                <p:oleObj name="Equation" r:id="rId23" imgW="393480" imgH="177480" progId="Equation.DSMT4">
                  <p:embed/>
                  <p:pic>
                    <p:nvPicPr>
                      <p:cNvPr id="40" name="Object 12">
                        <a:extLst>
                          <a:ext uri="{FF2B5EF4-FFF2-40B4-BE49-F238E27FC236}">
                            <a16:creationId xmlns:a16="http://schemas.microsoft.com/office/drawing/2014/main" id="{A1CC5CEC-7F44-467C-8D42-54B6406C251B}"/>
                          </a:ext>
                        </a:extLst>
                      </p:cNvPr>
                      <p:cNvPicPr>
                        <a:picLocks noChangeAspect="1" noChangeArrowheads="1"/>
                      </p:cNvPicPr>
                      <p:nvPr/>
                    </p:nvPicPr>
                    <p:blipFill>
                      <a:blip r:embed="rId24"/>
                      <a:srcRect/>
                      <a:stretch>
                        <a:fillRect/>
                      </a:stretch>
                    </p:blipFill>
                    <p:spPr bwMode="auto">
                      <a:xfrm>
                        <a:off x="8172450" y="5513389"/>
                        <a:ext cx="819150" cy="3698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41" name="Object 6">
            <a:extLst>
              <a:ext uri="{FF2B5EF4-FFF2-40B4-BE49-F238E27FC236}">
                <a16:creationId xmlns:a16="http://schemas.microsoft.com/office/drawing/2014/main" id="{7A65BCBE-5A3E-4A34-BC3B-F5517D684AA8}"/>
              </a:ext>
            </a:extLst>
          </p:cNvPr>
          <p:cNvGraphicFramePr>
            <a:graphicFrameLocks noChangeAspect="1"/>
          </p:cNvGraphicFramePr>
          <p:nvPr>
            <p:extLst>
              <p:ext uri="{D42A27DB-BD31-4B8C-83A1-F6EECF244321}">
                <p14:modId xmlns:p14="http://schemas.microsoft.com/office/powerpoint/2010/main" val="2201645575"/>
              </p:ext>
            </p:extLst>
          </p:nvPr>
        </p:nvGraphicFramePr>
        <p:xfrm>
          <a:off x="6937306" y="5906456"/>
          <a:ext cx="1323975" cy="371475"/>
        </p:xfrm>
        <a:graphic>
          <a:graphicData uri="http://schemas.openxmlformats.org/presentationml/2006/ole">
            <mc:AlternateContent xmlns:mc="http://schemas.openxmlformats.org/markup-compatibility/2006">
              <mc:Choice xmlns:v="urn:schemas-microsoft-com:vml" Requires="v">
                <p:oleObj name="Equation" r:id="rId11" imgW="634449" imgH="177646" progId="Equation.DSMT4">
                  <p:embed/>
                </p:oleObj>
              </mc:Choice>
              <mc:Fallback>
                <p:oleObj name="Equation" r:id="rId11" imgW="634449" imgH="177646" progId="Equation.DSMT4">
                  <p:embed/>
                  <p:pic>
                    <p:nvPicPr>
                      <p:cNvPr id="41" name="Object 6">
                        <a:extLst>
                          <a:ext uri="{FF2B5EF4-FFF2-40B4-BE49-F238E27FC236}">
                            <a16:creationId xmlns:a16="http://schemas.microsoft.com/office/drawing/2014/main" id="{7A65BCBE-5A3E-4A34-BC3B-F5517D684AA8}"/>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937306" y="5906456"/>
                        <a:ext cx="1323975" cy="371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42" name="Object 13">
            <a:extLst>
              <a:ext uri="{FF2B5EF4-FFF2-40B4-BE49-F238E27FC236}">
                <a16:creationId xmlns:a16="http://schemas.microsoft.com/office/drawing/2014/main" id="{38564753-7EF4-4726-9536-A696EB3C07D2}"/>
              </a:ext>
            </a:extLst>
          </p:cNvPr>
          <p:cNvGraphicFramePr>
            <a:graphicFrameLocks noChangeAspect="1"/>
          </p:cNvGraphicFramePr>
          <p:nvPr>
            <p:extLst>
              <p:ext uri="{D42A27DB-BD31-4B8C-83A1-F6EECF244321}">
                <p14:modId xmlns:p14="http://schemas.microsoft.com/office/powerpoint/2010/main" val="4244139617"/>
              </p:ext>
            </p:extLst>
          </p:nvPr>
        </p:nvGraphicFramePr>
        <p:xfrm>
          <a:off x="8313739" y="5919789"/>
          <a:ext cx="422275" cy="371475"/>
        </p:xfrm>
        <a:graphic>
          <a:graphicData uri="http://schemas.openxmlformats.org/presentationml/2006/ole">
            <mc:AlternateContent xmlns:mc="http://schemas.openxmlformats.org/markup-compatibility/2006">
              <mc:Choice xmlns:v="urn:schemas-microsoft-com:vml" Requires="v">
                <p:oleObj name="Equation" r:id="rId25" imgW="203040" imgH="177480" progId="Equation.DSMT4">
                  <p:embed/>
                </p:oleObj>
              </mc:Choice>
              <mc:Fallback>
                <p:oleObj name="Equation" r:id="rId25" imgW="203040" imgH="177480" progId="Equation.DSMT4">
                  <p:embed/>
                  <p:pic>
                    <p:nvPicPr>
                      <p:cNvPr id="42" name="Object 13">
                        <a:extLst>
                          <a:ext uri="{FF2B5EF4-FFF2-40B4-BE49-F238E27FC236}">
                            <a16:creationId xmlns:a16="http://schemas.microsoft.com/office/drawing/2014/main" id="{38564753-7EF4-4726-9536-A696EB3C07D2}"/>
                          </a:ext>
                        </a:extLst>
                      </p:cNvPr>
                      <p:cNvPicPr>
                        <a:picLocks noChangeAspect="1" noChangeArrowheads="1"/>
                      </p:cNvPicPr>
                      <p:nvPr/>
                    </p:nvPicPr>
                    <p:blipFill>
                      <a:blip r:embed="rId26"/>
                      <a:srcRect/>
                      <a:stretch>
                        <a:fillRect/>
                      </a:stretch>
                    </p:blipFill>
                    <p:spPr bwMode="auto">
                      <a:xfrm>
                        <a:off x="8313739" y="5919789"/>
                        <a:ext cx="422275" cy="371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43" name="Object 7">
            <a:extLst>
              <a:ext uri="{FF2B5EF4-FFF2-40B4-BE49-F238E27FC236}">
                <a16:creationId xmlns:a16="http://schemas.microsoft.com/office/drawing/2014/main" id="{B53C2C81-46B0-4CE5-9A73-E3602453AA88}"/>
              </a:ext>
            </a:extLst>
          </p:cNvPr>
          <p:cNvGraphicFramePr>
            <a:graphicFrameLocks noChangeAspect="1"/>
          </p:cNvGraphicFramePr>
          <p:nvPr>
            <p:extLst>
              <p:ext uri="{D42A27DB-BD31-4B8C-83A1-F6EECF244321}">
                <p14:modId xmlns:p14="http://schemas.microsoft.com/office/powerpoint/2010/main" val="121160168"/>
              </p:ext>
            </p:extLst>
          </p:nvPr>
        </p:nvGraphicFramePr>
        <p:xfrm>
          <a:off x="7190626" y="6346526"/>
          <a:ext cx="1085850" cy="371475"/>
        </p:xfrm>
        <a:graphic>
          <a:graphicData uri="http://schemas.openxmlformats.org/presentationml/2006/ole">
            <mc:AlternateContent xmlns:mc="http://schemas.openxmlformats.org/markup-compatibility/2006">
              <mc:Choice xmlns:v="urn:schemas-microsoft-com:vml" Requires="v">
                <p:oleObj name="Equation" r:id="rId15" imgW="520248" imgH="177646" progId="Equation.DSMT4">
                  <p:embed/>
                </p:oleObj>
              </mc:Choice>
              <mc:Fallback>
                <p:oleObj name="Equation" r:id="rId15" imgW="520248" imgH="177646" progId="Equation.DSMT4">
                  <p:embed/>
                  <p:pic>
                    <p:nvPicPr>
                      <p:cNvPr id="43" name="Object 7">
                        <a:extLst>
                          <a:ext uri="{FF2B5EF4-FFF2-40B4-BE49-F238E27FC236}">
                            <a16:creationId xmlns:a16="http://schemas.microsoft.com/office/drawing/2014/main" id="{B53C2C81-46B0-4CE5-9A73-E3602453AA88}"/>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7190626" y="6346526"/>
                        <a:ext cx="1085850" cy="371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44" name="Object 14">
            <a:extLst>
              <a:ext uri="{FF2B5EF4-FFF2-40B4-BE49-F238E27FC236}">
                <a16:creationId xmlns:a16="http://schemas.microsoft.com/office/drawing/2014/main" id="{B7E944E5-ADF4-44DA-8D88-F2ABB5FBE35C}"/>
              </a:ext>
            </a:extLst>
          </p:cNvPr>
          <p:cNvGraphicFramePr>
            <a:graphicFrameLocks noChangeAspect="1"/>
          </p:cNvGraphicFramePr>
          <p:nvPr>
            <p:extLst>
              <p:ext uri="{D42A27DB-BD31-4B8C-83A1-F6EECF244321}">
                <p14:modId xmlns:p14="http://schemas.microsoft.com/office/powerpoint/2010/main" val="219220070"/>
              </p:ext>
            </p:extLst>
          </p:nvPr>
        </p:nvGraphicFramePr>
        <p:xfrm>
          <a:off x="8343152" y="6359226"/>
          <a:ext cx="396875" cy="371475"/>
        </p:xfrm>
        <a:graphic>
          <a:graphicData uri="http://schemas.openxmlformats.org/presentationml/2006/ole">
            <mc:AlternateContent xmlns:mc="http://schemas.openxmlformats.org/markup-compatibility/2006">
              <mc:Choice xmlns:v="urn:schemas-microsoft-com:vml" Requires="v">
                <p:oleObj name="Equation" r:id="rId17" imgW="190335" imgH="177646" progId="Equation.DSMT4">
                  <p:embed/>
                </p:oleObj>
              </mc:Choice>
              <mc:Fallback>
                <p:oleObj name="Equation" r:id="rId17" imgW="190335" imgH="177646" progId="Equation.DSMT4">
                  <p:embed/>
                  <p:pic>
                    <p:nvPicPr>
                      <p:cNvPr id="44" name="Object 14">
                        <a:extLst>
                          <a:ext uri="{FF2B5EF4-FFF2-40B4-BE49-F238E27FC236}">
                            <a16:creationId xmlns:a16="http://schemas.microsoft.com/office/drawing/2014/main" id="{B7E944E5-ADF4-44DA-8D88-F2ABB5FBE35C}"/>
                          </a:ext>
                        </a:extLst>
                      </p:cNvPr>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8343152" y="6359226"/>
                        <a:ext cx="396875" cy="371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fade">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2"/>
                                        </p:tgtEl>
                                        <p:attrNameLst>
                                          <p:attrName>style.visibility</p:attrName>
                                        </p:attrNameLst>
                                      </p:cBhvr>
                                      <p:to>
                                        <p:strVal val="visible"/>
                                      </p:to>
                                    </p:set>
                                    <p:animEffect transition="in" filter="fade">
                                      <p:cBhvr>
                                        <p:cTn id="17" dur="500"/>
                                        <p:tgtEl>
                                          <p:spTgt spid="22"/>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26"/>
                                        </p:tgtEl>
                                        <p:attrNameLst>
                                          <p:attrName>style.visibility</p:attrName>
                                        </p:attrNameLst>
                                      </p:cBhvr>
                                      <p:to>
                                        <p:strVal val="visible"/>
                                      </p:to>
                                    </p:set>
                                    <p:animEffect transition="in" filter="blinds(horizontal)">
                                      <p:cBhvr>
                                        <p:cTn id="22" dur="500"/>
                                        <p:tgtEl>
                                          <p:spTgt spid="26"/>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27"/>
                                        </p:tgtEl>
                                        <p:attrNameLst>
                                          <p:attrName>style.visibility</p:attrName>
                                        </p:attrNameLst>
                                      </p:cBhvr>
                                      <p:to>
                                        <p:strVal val="visible"/>
                                      </p:to>
                                    </p:set>
                                    <p:animEffect transition="in" filter="blinds(horizontal)">
                                      <p:cBhvr>
                                        <p:cTn id="27" dur="500"/>
                                        <p:tgtEl>
                                          <p:spTgt spid="27"/>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28"/>
                                        </p:tgtEl>
                                        <p:attrNameLst>
                                          <p:attrName>style.visibility</p:attrName>
                                        </p:attrNameLst>
                                      </p:cBhvr>
                                      <p:to>
                                        <p:strVal val="visible"/>
                                      </p:to>
                                    </p:set>
                                    <p:animEffect transition="in" filter="blinds(horizontal)">
                                      <p:cBhvr>
                                        <p:cTn id="32" dur="500"/>
                                        <p:tgtEl>
                                          <p:spTgt spid="28"/>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29"/>
                                        </p:tgtEl>
                                        <p:attrNameLst>
                                          <p:attrName>style.visibility</p:attrName>
                                        </p:attrNameLst>
                                      </p:cBhvr>
                                      <p:to>
                                        <p:strVal val="visible"/>
                                      </p:to>
                                    </p:set>
                                    <p:animEffect transition="in" filter="blinds(horizontal)">
                                      <p:cBhvr>
                                        <p:cTn id="37" dur="500"/>
                                        <p:tgtEl>
                                          <p:spTgt spid="29"/>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30"/>
                                        </p:tgtEl>
                                        <p:attrNameLst>
                                          <p:attrName>style.visibility</p:attrName>
                                        </p:attrNameLst>
                                      </p:cBhvr>
                                      <p:to>
                                        <p:strVal val="visible"/>
                                      </p:to>
                                    </p:set>
                                    <p:animEffect transition="in" filter="blinds(horizontal)">
                                      <p:cBhvr>
                                        <p:cTn id="42" dur="500"/>
                                        <p:tgtEl>
                                          <p:spTgt spid="30"/>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nodeType="clickEffect">
                                  <p:stCondLst>
                                    <p:cond delay="0"/>
                                  </p:stCondLst>
                                  <p:childTnLst>
                                    <p:set>
                                      <p:cBhvr>
                                        <p:cTn id="46" dur="1" fill="hold">
                                          <p:stCondLst>
                                            <p:cond delay="0"/>
                                          </p:stCondLst>
                                        </p:cTn>
                                        <p:tgtEl>
                                          <p:spTgt spid="31"/>
                                        </p:tgtEl>
                                        <p:attrNameLst>
                                          <p:attrName>style.visibility</p:attrName>
                                        </p:attrNameLst>
                                      </p:cBhvr>
                                      <p:to>
                                        <p:strVal val="visible"/>
                                      </p:to>
                                    </p:set>
                                    <p:animEffect transition="in" filter="blinds(horizontal)">
                                      <p:cBhvr>
                                        <p:cTn id="47" dur="500"/>
                                        <p:tgtEl>
                                          <p:spTgt spid="31"/>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23"/>
                                        </p:tgtEl>
                                        <p:attrNameLst>
                                          <p:attrName>style.visibility</p:attrName>
                                        </p:attrNameLst>
                                      </p:cBhvr>
                                      <p:to>
                                        <p:strVal val="visible"/>
                                      </p:to>
                                    </p:set>
                                    <p:animEffect transition="in" filter="fade">
                                      <p:cBhvr>
                                        <p:cTn id="52" dur="500"/>
                                        <p:tgtEl>
                                          <p:spTgt spid="23"/>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33"/>
                                        </p:tgtEl>
                                        <p:attrNameLst>
                                          <p:attrName>style.visibility</p:attrName>
                                        </p:attrNameLst>
                                      </p:cBhvr>
                                      <p:to>
                                        <p:strVal val="visible"/>
                                      </p:to>
                                    </p:set>
                                    <p:animEffect transition="in" filter="blinds(horizontal)">
                                      <p:cBhvr>
                                        <p:cTn id="57" dur="500"/>
                                        <p:tgtEl>
                                          <p:spTgt spid="33"/>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grpId="0" nodeType="clickEffect">
                                  <p:stCondLst>
                                    <p:cond delay="0"/>
                                  </p:stCondLst>
                                  <p:childTnLst>
                                    <p:set>
                                      <p:cBhvr>
                                        <p:cTn id="61" dur="1" fill="hold">
                                          <p:stCondLst>
                                            <p:cond delay="0"/>
                                          </p:stCondLst>
                                        </p:cTn>
                                        <p:tgtEl>
                                          <p:spTgt spid="34"/>
                                        </p:tgtEl>
                                        <p:attrNameLst>
                                          <p:attrName>style.visibility</p:attrName>
                                        </p:attrNameLst>
                                      </p:cBhvr>
                                      <p:to>
                                        <p:strVal val="visible"/>
                                      </p:to>
                                    </p:set>
                                    <p:animEffect transition="in" filter="blinds(horizontal)">
                                      <p:cBhvr>
                                        <p:cTn id="62" dur="500"/>
                                        <p:tgtEl>
                                          <p:spTgt spid="34"/>
                                        </p:tgtEl>
                                      </p:cBhvr>
                                    </p:animEffect>
                                  </p:childTnLst>
                                </p:cTn>
                              </p:par>
                            </p:childTnLst>
                          </p:cTn>
                        </p:par>
                      </p:childTnLst>
                    </p:cTn>
                  </p:par>
                  <p:par>
                    <p:cTn id="63" fill="hold">
                      <p:stCondLst>
                        <p:cond delay="indefinite"/>
                      </p:stCondLst>
                      <p:childTnLst>
                        <p:par>
                          <p:cTn id="64" fill="hold">
                            <p:stCondLst>
                              <p:cond delay="0"/>
                            </p:stCondLst>
                            <p:childTnLst>
                              <p:par>
                                <p:cTn id="65" presetID="3" presetClass="entr" presetSubtype="10" fill="hold" grpId="0" nodeType="clickEffect">
                                  <p:stCondLst>
                                    <p:cond delay="0"/>
                                  </p:stCondLst>
                                  <p:childTnLst>
                                    <p:set>
                                      <p:cBhvr>
                                        <p:cTn id="66" dur="1" fill="hold">
                                          <p:stCondLst>
                                            <p:cond delay="0"/>
                                          </p:stCondLst>
                                        </p:cTn>
                                        <p:tgtEl>
                                          <p:spTgt spid="35"/>
                                        </p:tgtEl>
                                        <p:attrNameLst>
                                          <p:attrName>style.visibility</p:attrName>
                                        </p:attrNameLst>
                                      </p:cBhvr>
                                      <p:to>
                                        <p:strVal val="visible"/>
                                      </p:to>
                                    </p:set>
                                    <p:animEffect transition="in" filter="blinds(horizontal)">
                                      <p:cBhvr>
                                        <p:cTn id="67" dur="500"/>
                                        <p:tgtEl>
                                          <p:spTgt spid="35"/>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nodeType="clickEffect">
                                  <p:stCondLst>
                                    <p:cond delay="0"/>
                                  </p:stCondLst>
                                  <p:childTnLst>
                                    <p:set>
                                      <p:cBhvr>
                                        <p:cTn id="71" dur="1" fill="hold">
                                          <p:stCondLst>
                                            <p:cond delay="0"/>
                                          </p:stCondLst>
                                        </p:cTn>
                                        <p:tgtEl>
                                          <p:spTgt spid="32"/>
                                        </p:tgtEl>
                                        <p:attrNameLst>
                                          <p:attrName>style.visibility</p:attrName>
                                        </p:attrNameLst>
                                      </p:cBhvr>
                                      <p:to>
                                        <p:strVal val="visible"/>
                                      </p:to>
                                    </p:set>
                                    <p:animEffect transition="in" filter="fade">
                                      <p:cBhvr>
                                        <p:cTn id="72" dur="500"/>
                                        <p:tgtEl>
                                          <p:spTgt spid="32"/>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nodeType="clickEffect">
                                  <p:stCondLst>
                                    <p:cond delay="0"/>
                                  </p:stCondLst>
                                  <p:childTnLst>
                                    <p:set>
                                      <p:cBhvr>
                                        <p:cTn id="76" dur="1" fill="hold">
                                          <p:stCondLst>
                                            <p:cond delay="0"/>
                                          </p:stCondLst>
                                        </p:cTn>
                                        <p:tgtEl>
                                          <p:spTgt spid="36"/>
                                        </p:tgtEl>
                                        <p:attrNameLst>
                                          <p:attrName>style.visibility</p:attrName>
                                        </p:attrNameLst>
                                      </p:cBhvr>
                                      <p:to>
                                        <p:strVal val="visible"/>
                                      </p:to>
                                    </p:set>
                                    <p:animEffect transition="in" filter="fade">
                                      <p:cBhvr>
                                        <p:cTn id="77" dur="500"/>
                                        <p:tgtEl>
                                          <p:spTgt spid="36"/>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nodeType="clickEffect">
                                  <p:stCondLst>
                                    <p:cond delay="0"/>
                                  </p:stCondLst>
                                  <p:childTnLst>
                                    <p:set>
                                      <p:cBhvr>
                                        <p:cTn id="81" dur="1" fill="hold">
                                          <p:stCondLst>
                                            <p:cond delay="0"/>
                                          </p:stCondLst>
                                        </p:cTn>
                                        <p:tgtEl>
                                          <p:spTgt spid="37"/>
                                        </p:tgtEl>
                                        <p:attrNameLst>
                                          <p:attrName>style.visibility</p:attrName>
                                        </p:attrNameLst>
                                      </p:cBhvr>
                                      <p:to>
                                        <p:strVal val="visible"/>
                                      </p:to>
                                    </p:set>
                                    <p:animEffect transition="in" filter="fade">
                                      <p:cBhvr>
                                        <p:cTn id="82" dur="500"/>
                                        <p:tgtEl>
                                          <p:spTgt spid="37"/>
                                        </p:tgtEl>
                                      </p:cBhvr>
                                    </p:animEffect>
                                  </p:childTnLst>
                                </p:cTn>
                              </p:par>
                            </p:childTnLst>
                          </p:cTn>
                        </p:par>
                      </p:childTnLst>
                    </p:cTn>
                  </p:par>
                  <p:par>
                    <p:cTn id="83" fill="hold">
                      <p:stCondLst>
                        <p:cond delay="indefinite"/>
                      </p:stCondLst>
                      <p:childTnLst>
                        <p:par>
                          <p:cTn id="84" fill="hold">
                            <p:stCondLst>
                              <p:cond delay="0"/>
                            </p:stCondLst>
                            <p:childTnLst>
                              <p:par>
                                <p:cTn id="85" presetID="3" presetClass="entr" presetSubtype="10" fill="hold" nodeType="clickEffect">
                                  <p:stCondLst>
                                    <p:cond delay="0"/>
                                  </p:stCondLst>
                                  <p:childTnLst>
                                    <p:set>
                                      <p:cBhvr>
                                        <p:cTn id="86" dur="1" fill="hold">
                                          <p:stCondLst>
                                            <p:cond delay="0"/>
                                          </p:stCondLst>
                                        </p:cTn>
                                        <p:tgtEl>
                                          <p:spTgt spid="39"/>
                                        </p:tgtEl>
                                        <p:attrNameLst>
                                          <p:attrName>style.visibility</p:attrName>
                                        </p:attrNameLst>
                                      </p:cBhvr>
                                      <p:to>
                                        <p:strVal val="visible"/>
                                      </p:to>
                                    </p:set>
                                    <p:animEffect transition="in" filter="blinds(horizontal)">
                                      <p:cBhvr>
                                        <p:cTn id="87" dur="500"/>
                                        <p:tgtEl>
                                          <p:spTgt spid="39"/>
                                        </p:tgtEl>
                                      </p:cBhvr>
                                    </p:animEffect>
                                  </p:childTnLst>
                                </p:cTn>
                              </p:par>
                            </p:childTnLst>
                          </p:cTn>
                        </p:par>
                      </p:childTnLst>
                    </p:cTn>
                  </p:par>
                  <p:par>
                    <p:cTn id="88" fill="hold">
                      <p:stCondLst>
                        <p:cond delay="indefinite"/>
                      </p:stCondLst>
                      <p:childTnLst>
                        <p:par>
                          <p:cTn id="89" fill="hold">
                            <p:stCondLst>
                              <p:cond delay="0"/>
                            </p:stCondLst>
                            <p:childTnLst>
                              <p:par>
                                <p:cTn id="90" presetID="3" presetClass="entr" presetSubtype="10" fill="hold" nodeType="clickEffect">
                                  <p:stCondLst>
                                    <p:cond delay="0"/>
                                  </p:stCondLst>
                                  <p:childTnLst>
                                    <p:set>
                                      <p:cBhvr>
                                        <p:cTn id="91" dur="1" fill="hold">
                                          <p:stCondLst>
                                            <p:cond delay="0"/>
                                          </p:stCondLst>
                                        </p:cTn>
                                        <p:tgtEl>
                                          <p:spTgt spid="40"/>
                                        </p:tgtEl>
                                        <p:attrNameLst>
                                          <p:attrName>style.visibility</p:attrName>
                                        </p:attrNameLst>
                                      </p:cBhvr>
                                      <p:to>
                                        <p:strVal val="visible"/>
                                      </p:to>
                                    </p:set>
                                    <p:animEffect transition="in" filter="blinds(horizontal)">
                                      <p:cBhvr>
                                        <p:cTn id="92" dur="500"/>
                                        <p:tgtEl>
                                          <p:spTgt spid="40"/>
                                        </p:tgtEl>
                                      </p:cBhvr>
                                    </p:animEffect>
                                  </p:childTnLst>
                                </p:cTn>
                              </p:par>
                            </p:childTnLst>
                          </p:cTn>
                        </p:par>
                      </p:childTnLst>
                    </p:cTn>
                  </p:par>
                  <p:par>
                    <p:cTn id="93" fill="hold">
                      <p:stCondLst>
                        <p:cond delay="indefinite"/>
                      </p:stCondLst>
                      <p:childTnLst>
                        <p:par>
                          <p:cTn id="94" fill="hold">
                            <p:stCondLst>
                              <p:cond delay="0"/>
                            </p:stCondLst>
                            <p:childTnLst>
                              <p:par>
                                <p:cTn id="95" presetID="3" presetClass="entr" presetSubtype="10" fill="hold" nodeType="clickEffect">
                                  <p:stCondLst>
                                    <p:cond delay="0"/>
                                  </p:stCondLst>
                                  <p:childTnLst>
                                    <p:set>
                                      <p:cBhvr>
                                        <p:cTn id="96" dur="1" fill="hold">
                                          <p:stCondLst>
                                            <p:cond delay="0"/>
                                          </p:stCondLst>
                                        </p:cTn>
                                        <p:tgtEl>
                                          <p:spTgt spid="41"/>
                                        </p:tgtEl>
                                        <p:attrNameLst>
                                          <p:attrName>style.visibility</p:attrName>
                                        </p:attrNameLst>
                                      </p:cBhvr>
                                      <p:to>
                                        <p:strVal val="visible"/>
                                      </p:to>
                                    </p:set>
                                    <p:animEffect transition="in" filter="blinds(horizontal)">
                                      <p:cBhvr>
                                        <p:cTn id="97" dur="500"/>
                                        <p:tgtEl>
                                          <p:spTgt spid="41"/>
                                        </p:tgtEl>
                                      </p:cBhvr>
                                    </p:animEffect>
                                  </p:childTnLst>
                                </p:cTn>
                              </p:par>
                            </p:childTnLst>
                          </p:cTn>
                        </p:par>
                      </p:childTnLst>
                    </p:cTn>
                  </p:par>
                  <p:par>
                    <p:cTn id="98" fill="hold">
                      <p:stCondLst>
                        <p:cond delay="indefinite"/>
                      </p:stCondLst>
                      <p:childTnLst>
                        <p:par>
                          <p:cTn id="99" fill="hold">
                            <p:stCondLst>
                              <p:cond delay="0"/>
                            </p:stCondLst>
                            <p:childTnLst>
                              <p:par>
                                <p:cTn id="100" presetID="3" presetClass="entr" presetSubtype="10" fill="hold" nodeType="clickEffect">
                                  <p:stCondLst>
                                    <p:cond delay="0"/>
                                  </p:stCondLst>
                                  <p:childTnLst>
                                    <p:set>
                                      <p:cBhvr>
                                        <p:cTn id="101" dur="1" fill="hold">
                                          <p:stCondLst>
                                            <p:cond delay="0"/>
                                          </p:stCondLst>
                                        </p:cTn>
                                        <p:tgtEl>
                                          <p:spTgt spid="42"/>
                                        </p:tgtEl>
                                        <p:attrNameLst>
                                          <p:attrName>style.visibility</p:attrName>
                                        </p:attrNameLst>
                                      </p:cBhvr>
                                      <p:to>
                                        <p:strVal val="visible"/>
                                      </p:to>
                                    </p:set>
                                    <p:animEffect transition="in" filter="blinds(horizontal)">
                                      <p:cBhvr>
                                        <p:cTn id="102" dur="500"/>
                                        <p:tgtEl>
                                          <p:spTgt spid="42"/>
                                        </p:tgtEl>
                                      </p:cBhvr>
                                    </p:animEffect>
                                  </p:childTnLst>
                                </p:cTn>
                              </p:par>
                            </p:childTnLst>
                          </p:cTn>
                        </p:par>
                      </p:childTnLst>
                    </p:cTn>
                  </p:par>
                  <p:par>
                    <p:cTn id="103" fill="hold">
                      <p:stCondLst>
                        <p:cond delay="indefinite"/>
                      </p:stCondLst>
                      <p:childTnLst>
                        <p:par>
                          <p:cTn id="104" fill="hold">
                            <p:stCondLst>
                              <p:cond delay="0"/>
                            </p:stCondLst>
                            <p:childTnLst>
                              <p:par>
                                <p:cTn id="105" presetID="3" presetClass="entr" presetSubtype="10" fill="hold" nodeType="clickEffect">
                                  <p:stCondLst>
                                    <p:cond delay="0"/>
                                  </p:stCondLst>
                                  <p:childTnLst>
                                    <p:set>
                                      <p:cBhvr>
                                        <p:cTn id="106" dur="1" fill="hold">
                                          <p:stCondLst>
                                            <p:cond delay="0"/>
                                          </p:stCondLst>
                                        </p:cTn>
                                        <p:tgtEl>
                                          <p:spTgt spid="43"/>
                                        </p:tgtEl>
                                        <p:attrNameLst>
                                          <p:attrName>style.visibility</p:attrName>
                                        </p:attrNameLst>
                                      </p:cBhvr>
                                      <p:to>
                                        <p:strVal val="visible"/>
                                      </p:to>
                                    </p:set>
                                    <p:animEffect transition="in" filter="blinds(horizontal)">
                                      <p:cBhvr>
                                        <p:cTn id="107" dur="500"/>
                                        <p:tgtEl>
                                          <p:spTgt spid="43"/>
                                        </p:tgtEl>
                                      </p:cBhvr>
                                    </p:animEffect>
                                  </p:childTnLst>
                                </p:cTn>
                              </p:par>
                            </p:childTnLst>
                          </p:cTn>
                        </p:par>
                      </p:childTnLst>
                    </p:cTn>
                  </p:par>
                  <p:par>
                    <p:cTn id="108" fill="hold">
                      <p:stCondLst>
                        <p:cond delay="indefinite"/>
                      </p:stCondLst>
                      <p:childTnLst>
                        <p:par>
                          <p:cTn id="109" fill="hold">
                            <p:stCondLst>
                              <p:cond delay="0"/>
                            </p:stCondLst>
                            <p:childTnLst>
                              <p:par>
                                <p:cTn id="110" presetID="3" presetClass="entr" presetSubtype="10" fill="hold" nodeType="clickEffect">
                                  <p:stCondLst>
                                    <p:cond delay="0"/>
                                  </p:stCondLst>
                                  <p:childTnLst>
                                    <p:set>
                                      <p:cBhvr>
                                        <p:cTn id="111" dur="1" fill="hold">
                                          <p:stCondLst>
                                            <p:cond delay="0"/>
                                          </p:stCondLst>
                                        </p:cTn>
                                        <p:tgtEl>
                                          <p:spTgt spid="44"/>
                                        </p:tgtEl>
                                        <p:attrNameLst>
                                          <p:attrName>style.visibility</p:attrName>
                                        </p:attrNameLst>
                                      </p:cBhvr>
                                      <p:to>
                                        <p:strVal val="visible"/>
                                      </p:to>
                                    </p:set>
                                    <p:animEffect transition="in" filter="blinds(horizontal)">
                                      <p:cBhvr>
                                        <p:cTn id="112" dur="500"/>
                                        <p:tgtEl>
                                          <p:spTgt spid="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p:bldP spid="34" grpId="0"/>
      <p:bldP spid="3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Content Placeholder 2">
            <a:extLst>
              <a:ext uri="{FF2B5EF4-FFF2-40B4-BE49-F238E27FC236}">
                <a16:creationId xmlns:a16="http://schemas.microsoft.com/office/drawing/2014/main" id="{0C51D313-013B-42B2-A087-7BDD7289418D}"/>
              </a:ext>
            </a:extLst>
          </p:cNvPr>
          <p:cNvSpPr>
            <a:spLocks noGrp="1"/>
          </p:cNvSpPr>
          <p:nvPr>
            <p:ph sz="quarter" idx="1"/>
          </p:nvPr>
        </p:nvSpPr>
        <p:spPr>
          <a:xfrm>
            <a:off x="1774826" y="188914"/>
            <a:ext cx="8424863" cy="936625"/>
          </a:xfrm>
        </p:spPr>
        <p:txBody>
          <a:bodyPr/>
          <a:lstStyle/>
          <a:p>
            <a:pPr>
              <a:buFont typeface="Wingdings" panose="05000000000000000000" pitchFamily="2" charset="2"/>
              <a:buNone/>
            </a:pPr>
            <a:r>
              <a:rPr lang="en-CA" altLang="en-US" sz="2100" dirty="0"/>
              <a:t>Q: Which measure of central tendency was affected most by the unusual score of 15?</a:t>
            </a:r>
          </a:p>
        </p:txBody>
      </p:sp>
      <p:sp>
        <p:nvSpPr>
          <p:cNvPr id="4" name="Content Placeholder 2">
            <a:extLst>
              <a:ext uri="{FF2B5EF4-FFF2-40B4-BE49-F238E27FC236}">
                <a16:creationId xmlns:a16="http://schemas.microsoft.com/office/drawing/2014/main" id="{6ACDCD5C-F117-49CE-AB87-BD1DA5A5154A}"/>
              </a:ext>
            </a:extLst>
          </p:cNvPr>
          <p:cNvSpPr txBox="1">
            <a:spLocks/>
          </p:cNvSpPr>
          <p:nvPr/>
        </p:nvSpPr>
        <p:spPr bwMode="auto">
          <a:xfrm>
            <a:off x="1774825" y="1238417"/>
            <a:ext cx="8424863" cy="720725"/>
          </a:xfrm>
          <a:prstGeom prst="rect">
            <a:avLst/>
          </a:prstGeom>
          <a:noFill/>
          <a:ln w="9525">
            <a:noFill/>
            <a:miter lim="800000"/>
            <a:headEnd/>
            <a:tailEnd/>
          </a:ln>
        </p:spPr>
        <p:txBody>
          <a:bodyPr/>
          <a:lstStyle/>
          <a:p>
            <a:pPr marL="273050" indent="-273050">
              <a:spcBef>
                <a:spcPts val="600"/>
              </a:spcBef>
              <a:buClr>
                <a:schemeClr val="accent1"/>
              </a:buClr>
              <a:buSzPct val="70000"/>
              <a:defRPr/>
            </a:pPr>
            <a:r>
              <a:rPr lang="en-CA" sz="2100" dirty="0">
                <a:latin typeface="+mn-lt"/>
                <a:cs typeface="+mn-cs"/>
              </a:rPr>
              <a:t>Q: Which measure of central tendency was not affected by the unusual score of 15?</a:t>
            </a:r>
          </a:p>
        </p:txBody>
      </p:sp>
      <p:sp>
        <p:nvSpPr>
          <p:cNvPr id="5" name="Content Placeholder 2">
            <a:extLst>
              <a:ext uri="{FF2B5EF4-FFF2-40B4-BE49-F238E27FC236}">
                <a16:creationId xmlns:a16="http://schemas.microsoft.com/office/drawing/2014/main" id="{D3C73233-55DD-4DAA-AC48-935E03EB2EF7}"/>
              </a:ext>
            </a:extLst>
          </p:cNvPr>
          <p:cNvSpPr txBox="1">
            <a:spLocks/>
          </p:cNvSpPr>
          <p:nvPr/>
        </p:nvSpPr>
        <p:spPr bwMode="auto">
          <a:xfrm>
            <a:off x="1713410" y="2607075"/>
            <a:ext cx="8424863" cy="936625"/>
          </a:xfrm>
          <a:prstGeom prst="rect">
            <a:avLst/>
          </a:prstGeom>
          <a:noFill/>
          <a:ln w="9525">
            <a:noFill/>
            <a:miter lim="800000"/>
            <a:headEnd/>
            <a:tailEnd/>
          </a:ln>
        </p:spPr>
        <p:txBody>
          <a:bodyPr/>
          <a:lstStyle/>
          <a:p>
            <a:pPr marL="273050" indent="-273050">
              <a:spcBef>
                <a:spcPts val="600"/>
              </a:spcBef>
              <a:buClr>
                <a:schemeClr val="accent1"/>
              </a:buClr>
              <a:buSzPct val="70000"/>
              <a:defRPr/>
            </a:pPr>
            <a:r>
              <a:rPr lang="en-CA" sz="2100" dirty="0">
                <a:latin typeface="+mn-lt"/>
                <a:cs typeface="+mn-cs"/>
              </a:rPr>
              <a:t>Q: Construct a histogram for the original data with a Ti-83 and describe the shape of the graph</a:t>
            </a:r>
          </a:p>
        </p:txBody>
      </p:sp>
      <p:pic>
        <p:nvPicPr>
          <p:cNvPr id="36867" name="Picture 3">
            <a:extLst>
              <a:ext uri="{FF2B5EF4-FFF2-40B4-BE49-F238E27FC236}">
                <a16:creationId xmlns:a16="http://schemas.microsoft.com/office/drawing/2014/main" id="{7F8F64BA-6C0E-47ED-8C8C-36ED168EE72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02334" y="3399236"/>
            <a:ext cx="2160588" cy="1504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868" name="Picture 4">
            <a:extLst>
              <a:ext uri="{FF2B5EF4-FFF2-40B4-BE49-F238E27FC236}">
                <a16:creationId xmlns:a16="http://schemas.microsoft.com/office/drawing/2014/main" id="{D8089D38-EE5F-4A14-8DDB-8A609EE717E0}"/>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234360" y="3399237"/>
            <a:ext cx="2151063" cy="1509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Content Placeholder 2">
            <a:extLst>
              <a:ext uri="{FF2B5EF4-FFF2-40B4-BE49-F238E27FC236}">
                <a16:creationId xmlns:a16="http://schemas.microsoft.com/office/drawing/2014/main" id="{3898EF6B-EABA-4520-80D4-683C6B228824}"/>
              </a:ext>
            </a:extLst>
          </p:cNvPr>
          <p:cNvSpPr txBox="1">
            <a:spLocks/>
          </p:cNvSpPr>
          <p:nvPr/>
        </p:nvSpPr>
        <p:spPr bwMode="auto">
          <a:xfrm>
            <a:off x="1713410" y="4983562"/>
            <a:ext cx="8424863" cy="936625"/>
          </a:xfrm>
          <a:prstGeom prst="rect">
            <a:avLst/>
          </a:prstGeom>
          <a:noFill/>
          <a:ln w="9525">
            <a:noFill/>
            <a:miter lim="800000"/>
            <a:headEnd/>
            <a:tailEnd/>
          </a:ln>
        </p:spPr>
        <p:txBody>
          <a:bodyPr/>
          <a:lstStyle/>
          <a:p>
            <a:pPr marL="273050" indent="-273050">
              <a:spcBef>
                <a:spcPts val="600"/>
              </a:spcBef>
              <a:buClr>
                <a:schemeClr val="accent1"/>
              </a:buClr>
              <a:buSzPct val="70000"/>
              <a:defRPr/>
            </a:pPr>
            <a:r>
              <a:rPr lang="en-CA" sz="2100" dirty="0">
                <a:latin typeface="+mn-lt"/>
                <a:cs typeface="+mn-cs"/>
              </a:rPr>
              <a:t>Q: Which measure of central tendency would best represent the average of the class?</a:t>
            </a:r>
          </a:p>
        </p:txBody>
      </p:sp>
      <p:sp>
        <p:nvSpPr>
          <p:cNvPr id="10" name="TextBox 9">
            <a:extLst>
              <a:ext uri="{FF2B5EF4-FFF2-40B4-BE49-F238E27FC236}">
                <a16:creationId xmlns:a16="http://schemas.microsoft.com/office/drawing/2014/main" id="{7A2EB70A-1537-415A-BB79-EB8FD3A8421F}"/>
              </a:ext>
            </a:extLst>
          </p:cNvPr>
          <p:cNvSpPr txBox="1">
            <a:spLocks noChangeArrowheads="1"/>
          </p:cNvSpPr>
          <p:nvPr/>
        </p:nvSpPr>
        <p:spPr bwMode="auto">
          <a:xfrm>
            <a:off x="6556079" y="3326255"/>
            <a:ext cx="3871119" cy="1477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dirty="0">
                <a:solidFill>
                  <a:srgbClr val="FF0000"/>
                </a:solidFill>
                <a:latin typeface="Arial" panose="020B0604020202020204" pitchFamily="34" charset="0"/>
              </a:rPr>
              <a:t>The graph is skewed to the left because of the unusual score of 15.  </a:t>
            </a:r>
            <a:br>
              <a:rPr lang="en-CA" altLang="en-US" sz="1800" dirty="0">
                <a:solidFill>
                  <a:srgbClr val="FF0000"/>
                </a:solidFill>
                <a:latin typeface="Arial" panose="020B0604020202020204" pitchFamily="34" charset="0"/>
              </a:rPr>
            </a:br>
            <a:r>
              <a:rPr lang="en-CA" altLang="en-US" sz="1800" dirty="0">
                <a:solidFill>
                  <a:srgbClr val="FF0000"/>
                </a:solidFill>
                <a:latin typeface="Arial" panose="020B0604020202020204" pitchFamily="34" charset="0"/>
              </a:rPr>
              <a:t>without the outlier, the distribution is somewhat symmetrical centered around 75</a:t>
            </a:r>
          </a:p>
        </p:txBody>
      </p:sp>
      <p:sp>
        <p:nvSpPr>
          <p:cNvPr id="11" name="TextBox 10">
            <a:extLst>
              <a:ext uri="{FF2B5EF4-FFF2-40B4-BE49-F238E27FC236}">
                <a16:creationId xmlns:a16="http://schemas.microsoft.com/office/drawing/2014/main" id="{00C560E7-A3D7-40BE-A205-1D3535F581FA}"/>
              </a:ext>
            </a:extLst>
          </p:cNvPr>
          <p:cNvSpPr txBox="1">
            <a:spLocks noChangeArrowheads="1"/>
          </p:cNvSpPr>
          <p:nvPr/>
        </p:nvSpPr>
        <p:spPr bwMode="auto">
          <a:xfrm>
            <a:off x="1992312" y="836613"/>
            <a:ext cx="792003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dirty="0">
                <a:solidFill>
                  <a:srgbClr val="FF0000"/>
                </a:solidFill>
                <a:latin typeface="Arial" panose="020B0604020202020204" pitchFamily="34" charset="0"/>
              </a:rPr>
              <a:t>The mean was affected the most, it increased from 73.6 to 77.79</a:t>
            </a:r>
          </a:p>
        </p:txBody>
      </p:sp>
      <p:sp>
        <p:nvSpPr>
          <p:cNvPr id="12" name="TextBox 11">
            <a:extLst>
              <a:ext uri="{FF2B5EF4-FFF2-40B4-BE49-F238E27FC236}">
                <a16:creationId xmlns:a16="http://schemas.microsoft.com/office/drawing/2014/main" id="{1064530F-26F5-4376-9D25-A00805650733}"/>
              </a:ext>
            </a:extLst>
          </p:cNvPr>
          <p:cNvSpPr txBox="1">
            <a:spLocks noChangeArrowheads="1"/>
          </p:cNvSpPr>
          <p:nvPr/>
        </p:nvSpPr>
        <p:spPr bwMode="auto">
          <a:xfrm>
            <a:off x="1992313" y="1959141"/>
            <a:ext cx="43481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solidFill>
                  <a:srgbClr val="FF0000"/>
                </a:solidFill>
                <a:latin typeface="Arial" panose="020B0604020202020204" pitchFamily="34" charset="0"/>
              </a:rPr>
              <a:t>The mode was not affected by the outlier</a:t>
            </a:r>
          </a:p>
        </p:txBody>
      </p:sp>
      <p:sp>
        <p:nvSpPr>
          <p:cNvPr id="13" name="TextBox 12">
            <a:extLst>
              <a:ext uri="{FF2B5EF4-FFF2-40B4-BE49-F238E27FC236}">
                <a16:creationId xmlns:a16="http://schemas.microsoft.com/office/drawing/2014/main" id="{31FB62FF-943F-41F6-9A9B-EF1580065554}"/>
              </a:ext>
            </a:extLst>
          </p:cNvPr>
          <p:cNvSpPr txBox="1">
            <a:spLocks noChangeArrowheads="1"/>
          </p:cNvSpPr>
          <p:nvPr/>
        </p:nvSpPr>
        <p:spPr bwMode="auto">
          <a:xfrm>
            <a:off x="1812001" y="5671632"/>
            <a:ext cx="8543758" cy="923330"/>
          </a:xfrm>
          <a:prstGeom prst="rect">
            <a:avLst/>
          </a:prstGeom>
          <a:solidFill>
            <a:schemeClr val="bg1"/>
          </a:solidFill>
          <a:ln>
            <a:noFill/>
          </a:ln>
        </p:spPr>
        <p:txBody>
          <a:bodyPr wrap="squar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dirty="0">
                <a:solidFill>
                  <a:srgbClr val="FF0000"/>
                </a:solidFill>
                <a:latin typeface="Arial" panose="020B0604020202020204" pitchFamily="34" charset="0"/>
              </a:rPr>
              <a:t>In this case, the median would be the best measure of central tendency because it was not heavily affected by the outlier.  The median was also close to the center of both distributions with and without the outlier.</a:t>
            </a:r>
          </a:p>
        </p:txBody>
      </p:sp>
      <p:sp>
        <p:nvSpPr>
          <p:cNvPr id="14" name="TextBox 13">
            <a:hlinkClick r:id="rId6" action="ppaction://hlinksldjump"/>
            <a:extLst>
              <a:ext uri="{FF2B5EF4-FFF2-40B4-BE49-F238E27FC236}">
                <a16:creationId xmlns:a16="http://schemas.microsoft.com/office/drawing/2014/main" id="{6F362701-5756-474D-B368-248073D408D0}"/>
              </a:ext>
            </a:extLst>
          </p:cNvPr>
          <p:cNvSpPr txBox="1">
            <a:spLocks noChangeArrowheads="1"/>
          </p:cNvSpPr>
          <p:nvPr/>
        </p:nvSpPr>
        <p:spPr bwMode="auto">
          <a:xfrm>
            <a:off x="6652917" y="4759724"/>
            <a:ext cx="2352675" cy="368300"/>
          </a:xfrm>
          <a:prstGeom prst="rect">
            <a:avLst/>
          </a:prstGeom>
          <a:solidFill>
            <a:srgbClr val="FFFF00"/>
          </a:solidFill>
          <a:ln w="25400">
            <a:solidFill>
              <a:srgbClr val="FF0000"/>
            </a:solidFill>
            <a:miter lim="800000"/>
            <a:headEnd/>
            <a:tailEnd/>
          </a:ln>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b="1">
                <a:solidFill>
                  <a:srgbClr val="FF0000"/>
                </a:solidFill>
                <a:latin typeface="Arial" panose="020B0604020202020204" pitchFamily="34" charset="0"/>
              </a:rPr>
              <a:t>Distribution Graphs</a:t>
            </a:r>
          </a:p>
        </p:txBody>
      </p:sp>
      <p:sp>
        <p:nvSpPr>
          <p:cNvPr id="15" name="TextBox 14">
            <a:extLst>
              <a:ext uri="{FF2B5EF4-FFF2-40B4-BE49-F238E27FC236}">
                <a16:creationId xmlns:a16="http://schemas.microsoft.com/office/drawing/2014/main" id="{4146409B-6C78-40DB-8438-30C2FF48823B}"/>
              </a:ext>
            </a:extLst>
          </p:cNvPr>
          <p:cNvSpPr txBox="1">
            <a:spLocks noChangeArrowheads="1"/>
          </p:cNvSpPr>
          <p:nvPr/>
        </p:nvSpPr>
        <p:spPr bwMode="auto">
          <a:xfrm>
            <a:off x="2008233" y="2295789"/>
            <a:ext cx="681051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dirty="0">
                <a:solidFill>
                  <a:srgbClr val="FF0000"/>
                </a:solidFill>
                <a:latin typeface="Arial" panose="020B0604020202020204" pitchFamily="34" charset="0"/>
              </a:rPr>
              <a:t>The median also had very little affect.  It increased from 75 to 76 </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linds(horizontal)">
                                      <p:cBhvr>
                                        <p:cTn id="7" dur="500"/>
                                        <p:tgtEl>
                                          <p:spTgt spid="1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blinds(horizontal)">
                                      <p:cBhvr>
                                        <p:cTn id="12" dur="500"/>
                                        <p:tgtEl>
                                          <p:spTgt spid="1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blinds(horizontal)">
                                      <p:cBhvr>
                                        <p:cTn id="17" dur="500"/>
                                        <p:tgtEl>
                                          <p:spTgt spid="15"/>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6867"/>
                                        </p:tgtEl>
                                        <p:attrNameLst>
                                          <p:attrName>style.visibility</p:attrName>
                                        </p:attrNameLst>
                                      </p:cBhvr>
                                      <p:to>
                                        <p:strVal val="visible"/>
                                      </p:to>
                                    </p:set>
                                    <p:animEffect transition="in" filter="blinds(horizontal)">
                                      <p:cBhvr>
                                        <p:cTn id="22" dur="500"/>
                                        <p:tgtEl>
                                          <p:spTgt spid="36867"/>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nodeType="clickEffect">
                                  <p:stCondLst>
                                    <p:cond delay="0"/>
                                  </p:stCondLst>
                                  <p:childTnLst>
                                    <p:set>
                                      <p:cBhvr>
                                        <p:cTn id="26" dur="1" fill="hold">
                                          <p:stCondLst>
                                            <p:cond delay="0"/>
                                          </p:stCondLst>
                                        </p:cTn>
                                        <p:tgtEl>
                                          <p:spTgt spid="36868"/>
                                        </p:tgtEl>
                                        <p:attrNameLst>
                                          <p:attrName>style.visibility</p:attrName>
                                        </p:attrNameLst>
                                      </p:cBhvr>
                                      <p:to>
                                        <p:strVal val="visible"/>
                                      </p:to>
                                    </p:set>
                                    <p:animEffect transition="in" filter="blinds(horizontal)">
                                      <p:cBhvr>
                                        <p:cTn id="27" dur="500"/>
                                        <p:tgtEl>
                                          <p:spTgt spid="36868"/>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blinds(horizontal)">
                                      <p:cBhvr>
                                        <p:cTn id="32" dur="500"/>
                                        <p:tgtEl>
                                          <p:spTgt spid="10"/>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blinds(horizontal)">
                                      <p:cBhvr>
                                        <p:cTn id="37" dur="500"/>
                                        <p:tgtEl>
                                          <p:spTgt spid="14"/>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13"/>
                                        </p:tgtEl>
                                        <p:attrNameLst>
                                          <p:attrName>style.visibility</p:attrName>
                                        </p:attrNameLst>
                                      </p:cBhvr>
                                      <p:to>
                                        <p:strVal val="visible"/>
                                      </p:to>
                                    </p:set>
                                    <p:animEffect transition="in" filter="blinds(horizontal)">
                                      <p:cBhvr>
                                        <p:cTn id="42"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3" grpId="0" animBg="1"/>
      <p:bldP spid="14" grpId="0" animBg="1"/>
      <p:bldP spid="1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Content Placeholder 2">
            <a:extLst>
              <a:ext uri="{FF2B5EF4-FFF2-40B4-BE49-F238E27FC236}">
                <a16:creationId xmlns:a16="http://schemas.microsoft.com/office/drawing/2014/main" id="{091A58F3-F26F-48BA-84D0-2716ACE1DC6B}"/>
              </a:ext>
            </a:extLst>
          </p:cNvPr>
          <p:cNvSpPr>
            <a:spLocks noGrp="1"/>
          </p:cNvSpPr>
          <p:nvPr>
            <p:ph sz="quarter" idx="1"/>
          </p:nvPr>
        </p:nvSpPr>
        <p:spPr>
          <a:xfrm>
            <a:off x="1847851" y="765175"/>
            <a:ext cx="3825875" cy="503238"/>
          </a:xfrm>
        </p:spPr>
        <p:txBody>
          <a:bodyPr/>
          <a:lstStyle/>
          <a:p>
            <a:pPr>
              <a:buFont typeface="Wingdings" panose="05000000000000000000" pitchFamily="2" charset="2"/>
              <a:buNone/>
            </a:pPr>
            <a:r>
              <a:rPr lang="en-CA" altLang="en-US">
                <a:solidFill>
                  <a:srgbClr val="FF0000"/>
                </a:solidFill>
              </a:rPr>
              <a:t>Distribution with Outlier</a:t>
            </a:r>
          </a:p>
        </p:txBody>
      </p:sp>
      <p:pic>
        <p:nvPicPr>
          <p:cNvPr id="54275" name="Picture 4">
            <a:extLst>
              <a:ext uri="{FF2B5EF4-FFF2-40B4-BE49-F238E27FC236}">
                <a16:creationId xmlns:a16="http://schemas.microsoft.com/office/drawing/2014/main" id="{F6260810-1514-454C-AFDC-CB0A2B70DBC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16088" y="1243014"/>
            <a:ext cx="4000500" cy="2808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a:extLst>
              <a:ext uri="{FF2B5EF4-FFF2-40B4-BE49-F238E27FC236}">
                <a16:creationId xmlns:a16="http://schemas.microsoft.com/office/drawing/2014/main" id="{3C313882-43E6-4222-84EF-A0E52C8F7B85}"/>
              </a:ext>
            </a:extLst>
          </p:cNvPr>
          <p:cNvSpPr txBox="1"/>
          <p:nvPr/>
        </p:nvSpPr>
        <p:spPr>
          <a:xfrm>
            <a:off x="1847851" y="5024438"/>
            <a:ext cx="1052513" cy="646112"/>
          </a:xfrm>
          <a:prstGeom prst="rect">
            <a:avLst/>
          </a:prstGeom>
          <a:noFill/>
        </p:spPr>
        <p:txBody>
          <a:bodyPr wrap="none">
            <a:spAutoFit/>
          </a:bodyPr>
          <a:lstStyle/>
          <a:p>
            <a:pPr eaLnBrk="1" hangingPunct="1">
              <a:defRPr/>
            </a:pPr>
            <a:r>
              <a:rPr lang="en-CA" b="1" dirty="0">
                <a:solidFill>
                  <a:srgbClr val="FF0000"/>
                </a:solidFill>
                <a:latin typeface="+mj-lt"/>
                <a:cs typeface="Arial" charset="0"/>
              </a:rPr>
              <a:t>Outlier</a:t>
            </a:r>
          </a:p>
          <a:p>
            <a:pPr algn="ctr" eaLnBrk="1" hangingPunct="1">
              <a:defRPr/>
            </a:pPr>
            <a:r>
              <a:rPr lang="en-CA" b="1" dirty="0">
                <a:solidFill>
                  <a:srgbClr val="FF0000"/>
                </a:solidFill>
                <a:latin typeface="+mj-lt"/>
                <a:cs typeface="Arial" charset="0"/>
              </a:rPr>
              <a:t>15</a:t>
            </a:r>
          </a:p>
        </p:txBody>
      </p:sp>
      <p:cxnSp>
        <p:nvCxnSpPr>
          <p:cNvPr id="7" name="Straight Arrow Connector 6">
            <a:extLst>
              <a:ext uri="{FF2B5EF4-FFF2-40B4-BE49-F238E27FC236}">
                <a16:creationId xmlns:a16="http://schemas.microsoft.com/office/drawing/2014/main" id="{CD7A6A9A-C95E-4E66-98FA-D7BFA11C1742}"/>
              </a:ext>
            </a:extLst>
          </p:cNvPr>
          <p:cNvCxnSpPr>
            <a:stCxn id="5" idx="0"/>
          </p:cNvCxnSpPr>
          <p:nvPr/>
        </p:nvCxnSpPr>
        <p:spPr>
          <a:xfrm rot="5400000" flipH="1" flipV="1">
            <a:off x="1643063" y="4171951"/>
            <a:ext cx="1584325" cy="120650"/>
          </a:xfrm>
          <a:prstGeom prst="straightConnector1">
            <a:avLst/>
          </a:prstGeom>
          <a:ln w="34925">
            <a:solidFill>
              <a:srgbClr val="FF0000"/>
            </a:solidFill>
            <a:tailEnd type="stealth" w="lg" len="lg"/>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4832DC30-6C34-4F6C-B8C5-7BF4857DC063}"/>
              </a:ext>
            </a:extLst>
          </p:cNvPr>
          <p:cNvSpPr txBox="1"/>
          <p:nvPr/>
        </p:nvSpPr>
        <p:spPr>
          <a:xfrm>
            <a:off x="4256088" y="4953000"/>
            <a:ext cx="1166812" cy="922338"/>
          </a:xfrm>
          <a:prstGeom prst="rect">
            <a:avLst/>
          </a:prstGeom>
          <a:noFill/>
        </p:spPr>
        <p:txBody>
          <a:bodyPr wrap="none">
            <a:spAutoFit/>
          </a:bodyPr>
          <a:lstStyle/>
          <a:p>
            <a:pPr algn="ctr" eaLnBrk="1" hangingPunct="1">
              <a:defRPr/>
            </a:pPr>
            <a:r>
              <a:rPr lang="en-CA" b="1" dirty="0">
                <a:solidFill>
                  <a:srgbClr val="FF0000"/>
                </a:solidFill>
                <a:latin typeface="+mj-lt"/>
                <a:cs typeface="Arial" charset="0"/>
              </a:rPr>
              <a:t>Mode &amp;</a:t>
            </a:r>
            <a:br>
              <a:rPr lang="en-CA" b="1" dirty="0">
                <a:solidFill>
                  <a:srgbClr val="FF0000"/>
                </a:solidFill>
                <a:latin typeface="+mj-lt"/>
                <a:cs typeface="Arial" charset="0"/>
              </a:rPr>
            </a:br>
            <a:r>
              <a:rPr lang="en-CA" b="1" dirty="0">
                <a:solidFill>
                  <a:srgbClr val="FF0000"/>
                </a:solidFill>
                <a:latin typeface="+mj-lt"/>
                <a:cs typeface="Arial" charset="0"/>
              </a:rPr>
              <a:t>Median </a:t>
            </a:r>
          </a:p>
          <a:p>
            <a:pPr algn="ctr" eaLnBrk="1" hangingPunct="1">
              <a:defRPr/>
            </a:pPr>
            <a:r>
              <a:rPr lang="en-CA" b="1" dirty="0">
                <a:solidFill>
                  <a:srgbClr val="FF0000"/>
                </a:solidFill>
                <a:latin typeface="+mj-lt"/>
                <a:cs typeface="Arial" charset="0"/>
              </a:rPr>
              <a:t>75</a:t>
            </a:r>
          </a:p>
        </p:txBody>
      </p:sp>
      <p:cxnSp>
        <p:nvCxnSpPr>
          <p:cNvPr id="9" name="Straight Arrow Connector 8">
            <a:extLst>
              <a:ext uri="{FF2B5EF4-FFF2-40B4-BE49-F238E27FC236}">
                <a16:creationId xmlns:a16="http://schemas.microsoft.com/office/drawing/2014/main" id="{5BB59793-88C6-4CCD-9234-5F378DF8E4C3}"/>
              </a:ext>
            </a:extLst>
          </p:cNvPr>
          <p:cNvCxnSpPr/>
          <p:nvPr/>
        </p:nvCxnSpPr>
        <p:spPr>
          <a:xfrm rot="16200000" flipV="1">
            <a:off x="3874295" y="4221958"/>
            <a:ext cx="1584325" cy="20637"/>
          </a:xfrm>
          <a:prstGeom prst="straightConnector1">
            <a:avLst/>
          </a:prstGeom>
          <a:ln w="34925">
            <a:solidFill>
              <a:srgbClr val="FF0000"/>
            </a:solidFill>
            <a:tailEnd type="stealth" w="lg" len="lg"/>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B1689C00-8C1F-4CEC-A615-2F3640DA9ECB}"/>
              </a:ext>
            </a:extLst>
          </p:cNvPr>
          <p:cNvSpPr txBox="1"/>
          <p:nvPr/>
        </p:nvSpPr>
        <p:spPr>
          <a:xfrm>
            <a:off x="3719513" y="4448176"/>
            <a:ext cx="842962" cy="646113"/>
          </a:xfrm>
          <a:prstGeom prst="rect">
            <a:avLst/>
          </a:prstGeom>
          <a:noFill/>
        </p:spPr>
        <p:txBody>
          <a:bodyPr wrap="none">
            <a:spAutoFit/>
          </a:bodyPr>
          <a:lstStyle/>
          <a:p>
            <a:pPr algn="ctr" eaLnBrk="1" hangingPunct="1">
              <a:defRPr/>
            </a:pPr>
            <a:r>
              <a:rPr lang="en-CA" b="1" dirty="0">
                <a:solidFill>
                  <a:srgbClr val="FF0000"/>
                </a:solidFill>
                <a:latin typeface="+mj-lt"/>
                <a:cs typeface="Arial" charset="0"/>
              </a:rPr>
              <a:t>Mean</a:t>
            </a:r>
          </a:p>
          <a:p>
            <a:pPr algn="ctr" eaLnBrk="1" hangingPunct="1">
              <a:defRPr/>
            </a:pPr>
            <a:r>
              <a:rPr lang="en-CA" b="1" dirty="0">
                <a:solidFill>
                  <a:srgbClr val="FF0000"/>
                </a:solidFill>
                <a:latin typeface="+mj-lt"/>
                <a:cs typeface="Arial" charset="0"/>
              </a:rPr>
              <a:t>73.6</a:t>
            </a:r>
          </a:p>
        </p:txBody>
      </p:sp>
      <p:cxnSp>
        <p:nvCxnSpPr>
          <p:cNvPr id="12" name="Straight Arrow Connector 11">
            <a:extLst>
              <a:ext uri="{FF2B5EF4-FFF2-40B4-BE49-F238E27FC236}">
                <a16:creationId xmlns:a16="http://schemas.microsoft.com/office/drawing/2014/main" id="{0A78EA9E-C445-47CB-A412-E643CC9166D7}"/>
              </a:ext>
            </a:extLst>
          </p:cNvPr>
          <p:cNvCxnSpPr>
            <a:stCxn id="11" idx="0"/>
          </p:cNvCxnSpPr>
          <p:nvPr/>
        </p:nvCxnSpPr>
        <p:spPr>
          <a:xfrm rot="5400000" flipH="1" flipV="1">
            <a:off x="3727451" y="3854451"/>
            <a:ext cx="1008062" cy="179387"/>
          </a:xfrm>
          <a:prstGeom prst="straightConnector1">
            <a:avLst/>
          </a:prstGeom>
          <a:ln w="34925">
            <a:solidFill>
              <a:srgbClr val="FF0000"/>
            </a:solidFill>
            <a:tailEnd type="stealth" w="lg" len="lg"/>
          </a:ln>
        </p:spPr>
        <p:style>
          <a:lnRef idx="1">
            <a:schemeClr val="accent1"/>
          </a:lnRef>
          <a:fillRef idx="0">
            <a:schemeClr val="accent1"/>
          </a:fillRef>
          <a:effectRef idx="0">
            <a:schemeClr val="accent1"/>
          </a:effectRef>
          <a:fontRef idx="minor">
            <a:schemeClr val="tx1"/>
          </a:fontRef>
        </p:style>
      </p:cxnSp>
      <p:pic>
        <p:nvPicPr>
          <p:cNvPr id="54282" name="Picture 2">
            <a:extLst>
              <a:ext uri="{FF2B5EF4-FFF2-40B4-BE49-F238E27FC236}">
                <a16:creationId xmlns:a16="http://schemas.microsoft.com/office/drawing/2014/main" id="{E3AE9B3C-62C1-407D-9A0F-EAAB768C4DE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96000" y="1700214"/>
            <a:ext cx="4032250" cy="2820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 name="Content Placeholder 2">
            <a:extLst>
              <a:ext uri="{FF2B5EF4-FFF2-40B4-BE49-F238E27FC236}">
                <a16:creationId xmlns:a16="http://schemas.microsoft.com/office/drawing/2014/main" id="{8651FAA3-E45A-4929-847C-DBA76419BB5F}"/>
              </a:ext>
            </a:extLst>
          </p:cNvPr>
          <p:cNvSpPr txBox="1">
            <a:spLocks/>
          </p:cNvSpPr>
          <p:nvPr/>
        </p:nvSpPr>
        <p:spPr bwMode="auto">
          <a:xfrm>
            <a:off x="6302376" y="765175"/>
            <a:ext cx="3825875" cy="503238"/>
          </a:xfrm>
          <a:prstGeom prst="rect">
            <a:avLst/>
          </a:prstGeom>
          <a:noFill/>
          <a:ln w="9525">
            <a:noFill/>
            <a:miter lim="800000"/>
            <a:headEnd/>
            <a:tailEnd/>
          </a:ln>
        </p:spPr>
        <p:txBody>
          <a:bodyPr/>
          <a:lstStyle/>
          <a:p>
            <a:pPr marL="273050" indent="-273050" algn="ctr">
              <a:spcBef>
                <a:spcPts val="600"/>
              </a:spcBef>
              <a:buClr>
                <a:schemeClr val="accent1"/>
              </a:buClr>
              <a:buSzPct val="70000"/>
              <a:defRPr/>
            </a:pPr>
            <a:r>
              <a:rPr lang="en-CA" sz="2400" dirty="0">
                <a:solidFill>
                  <a:srgbClr val="FF0000"/>
                </a:solidFill>
                <a:latin typeface="+mn-lt"/>
                <a:cs typeface="+mn-cs"/>
              </a:rPr>
              <a:t>Distribution without Outliers</a:t>
            </a:r>
          </a:p>
        </p:txBody>
      </p:sp>
      <p:sp>
        <p:nvSpPr>
          <p:cNvPr id="18" name="TextBox 17">
            <a:extLst>
              <a:ext uri="{FF2B5EF4-FFF2-40B4-BE49-F238E27FC236}">
                <a16:creationId xmlns:a16="http://schemas.microsoft.com/office/drawing/2014/main" id="{CDC70D2A-4671-4515-9D32-FB2FBD0853EB}"/>
              </a:ext>
            </a:extLst>
          </p:cNvPr>
          <p:cNvSpPr txBox="1"/>
          <p:nvPr/>
        </p:nvSpPr>
        <p:spPr>
          <a:xfrm>
            <a:off x="7896226" y="4727576"/>
            <a:ext cx="904875" cy="646113"/>
          </a:xfrm>
          <a:prstGeom prst="rect">
            <a:avLst/>
          </a:prstGeom>
          <a:noFill/>
        </p:spPr>
        <p:txBody>
          <a:bodyPr wrap="none">
            <a:spAutoFit/>
          </a:bodyPr>
          <a:lstStyle/>
          <a:p>
            <a:pPr algn="ctr" eaLnBrk="1" hangingPunct="1">
              <a:defRPr/>
            </a:pPr>
            <a:r>
              <a:rPr lang="en-CA" b="1" dirty="0">
                <a:solidFill>
                  <a:srgbClr val="FF0000"/>
                </a:solidFill>
                <a:latin typeface="+mj-lt"/>
                <a:cs typeface="Arial" charset="0"/>
              </a:rPr>
              <a:t>Mode </a:t>
            </a:r>
          </a:p>
          <a:p>
            <a:pPr algn="ctr" eaLnBrk="1" hangingPunct="1">
              <a:defRPr/>
            </a:pPr>
            <a:r>
              <a:rPr lang="en-CA" b="1" dirty="0">
                <a:solidFill>
                  <a:srgbClr val="FF0000"/>
                </a:solidFill>
                <a:latin typeface="+mj-lt"/>
                <a:cs typeface="Arial" charset="0"/>
              </a:rPr>
              <a:t>75</a:t>
            </a:r>
          </a:p>
        </p:txBody>
      </p:sp>
      <p:cxnSp>
        <p:nvCxnSpPr>
          <p:cNvPr id="19" name="Straight Arrow Connector 18">
            <a:extLst>
              <a:ext uri="{FF2B5EF4-FFF2-40B4-BE49-F238E27FC236}">
                <a16:creationId xmlns:a16="http://schemas.microsoft.com/office/drawing/2014/main" id="{1C1114B6-15A3-493D-82FF-E805B4D34664}"/>
              </a:ext>
            </a:extLst>
          </p:cNvPr>
          <p:cNvCxnSpPr/>
          <p:nvPr/>
        </p:nvCxnSpPr>
        <p:spPr>
          <a:xfrm rot="5400000" flipH="1" flipV="1">
            <a:off x="8204201" y="3984626"/>
            <a:ext cx="1439863" cy="328613"/>
          </a:xfrm>
          <a:prstGeom prst="straightConnector1">
            <a:avLst/>
          </a:prstGeom>
          <a:ln w="34925">
            <a:solidFill>
              <a:srgbClr val="FF000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B80D4D6C-B0F0-4103-AEF3-302E870E7775}"/>
              </a:ext>
            </a:extLst>
          </p:cNvPr>
          <p:cNvCxnSpPr/>
          <p:nvPr/>
        </p:nvCxnSpPr>
        <p:spPr>
          <a:xfrm rot="5400000" flipH="1" flipV="1">
            <a:off x="8147845" y="4545808"/>
            <a:ext cx="2232025" cy="1587"/>
          </a:xfrm>
          <a:prstGeom prst="straightConnector1">
            <a:avLst/>
          </a:prstGeom>
          <a:ln w="34925">
            <a:solidFill>
              <a:srgbClr val="FF0000"/>
            </a:solidFill>
            <a:tailEnd type="stealth" w="lg" len="lg"/>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83C45782-8B5A-4327-B3AA-0287F345F6B6}"/>
              </a:ext>
            </a:extLst>
          </p:cNvPr>
          <p:cNvSpPr txBox="1"/>
          <p:nvPr/>
        </p:nvSpPr>
        <p:spPr>
          <a:xfrm>
            <a:off x="8688388" y="5589588"/>
            <a:ext cx="1147762" cy="646112"/>
          </a:xfrm>
          <a:prstGeom prst="rect">
            <a:avLst/>
          </a:prstGeom>
          <a:noFill/>
        </p:spPr>
        <p:txBody>
          <a:bodyPr wrap="none">
            <a:spAutoFit/>
          </a:bodyPr>
          <a:lstStyle/>
          <a:p>
            <a:pPr algn="ctr" eaLnBrk="1" hangingPunct="1">
              <a:defRPr/>
            </a:pPr>
            <a:r>
              <a:rPr lang="en-CA" b="1" dirty="0">
                <a:solidFill>
                  <a:srgbClr val="FF0000"/>
                </a:solidFill>
                <a:latin typeface="+mj-lt"/>
                <a:cs typeface="Arial" charset="0"/>
              </a:rPr>
              <a:t>Median </a:t>
            </a:r>
          </a:p>
          <a:p>
            <a:pPr algn="ctr" eaLnBrk="1" hangingPunct="1">
              <a:defRPr/>
            </a:pPr>
            <a:r>
              <a:rPr lang="en-CA" b="1" dirty="0">
                <a:solidFill>
                  <a:srgbClr val="FF0000"/>
                </a:solidFill>
                <a:latin typeface="+mj-lt"/>
                <a:cs typeface="Arial" charset="0"/>
              </a:rPr>
              <a:t>76</a:t>
            </a:r>
          </a:p>
        </p:txBody>
      </p:sp>
      <p:sp>
        <p:nvSpPr>
          <p:cNvPr id="25" name="TextBox 24">
            <a:extLst>
              <a:ext uri="{FF2B5EF4-FFF2-40B4-BE49-F238E27FC236}">
                <a16:creationId xmlns:a16="http://schemas.microsoft.com/office/drawing/2014/main" id="{64ACC5BE-8D4A-4A9F-B4D4-31513A94EE62}"/>
              </a:ext>
            </a:extLst>
          </p:cNvPr>
          <p:cNvSpPr txBox="1"/>
          <p:nvPr/>
        </p:nvSpPr>
        <p:spPr>
          <a:xfrm>
            <a:off x="9551988" y="4797426"/>
            <a:ext cx="844550" cy="646113"/>
          </a:xfrm>
          <a:prstGeom prst="rect">
            <a:avLst/>
          </a:prstGeom>
          <a:noFill/>
        </p:spPr>
        <p:txBody>
          <a:bodyPr>
            <a:spAutoFit/>
          </a:bodyPr>
          <a:lstStyle/>
          <a:p>
            <a:pPr algn="ctr" eaLnBrk="1" hangingPunct="1">
              <a:defRPr/>
            </a:pPr>
            <a:r>
              <a:rPr lang="en-CA" b="1" dirty="0">
                <a:solidFill>
                  <a:srgbClr val="FF0000"/>
                </a:solidFill>
                <a:latin typeface="+mj-lt"/>
                <a:cs typeface="Arial" charset="0"/>
              </a:rPr>
              <a:t>Mean</a:t>
            </a:r>
          </a:p>
          <a:p>
            <a:pPr algn="ctr" eaLnBrk="1" hangingPunct="1">
              <a:defRPr/>
            </a:pPr>
            <a:r>
              <a:rPr lang="en-CA" b="1" dirty="0">
                <a:solidFill>
                  <a:srgbClr val="FF0000"/>
                </a:solidFill>
                <a:latin typeface="+mj-lt"/>
                <a:cs typeface="Arial" charset="0"/>
              </a:rPr>
              <a:t>77.78</a:t>
            </a:r>
          </a:p>
        </p:txBody>
      </p:sp>
      <p:cxnSp>
        <p:nvCxnSpPr>
          <p:cNvPr id="26" name="Straight Arrow Connector 25">
            <a:extLst>
              <a:ext uri="{FF2B5EF4-FFF2-40B4-BE49-F238E27FC236}">
                <a16:creationId xmlns:a16="http://schemas.microsoft.com/office/drawing/2014/main" id="{2001BAE1-A57E-4DAA-8483-DC395160852D}"/>
              </a:ext>
            </a:extLst>
          </p:cNvPr>
          <p:cNvCxnSpPr>
            <a:stCxn id="25" idx="0"/>
          </p:cNvCxnSpPr>
          <p:nvPr/>
        </p:nvCxnSpPr>
        <p:spPr>
          <a:xfrm rot="16200000" flipV="1">
            <a:off x="9043195" y="3866357"/>
            <a:ext cx="1368425" cy="493713"/>
          </a:xfrm>
          <a:prstGeom prst="straightConnector1">
            <a:avLst/>
          </a:prstGeom>
          <a:ln w="34925">
            <a:solidFill>
              <a:srgbClr val="FF0000"/>
            </a:solidFill>
            <a:tailEnd type="stealth" w="lg" len="lg"/>
          </a:ln>
        </p:spPr>
        <p:style>
          <a:lnRef idx="1">
            <a:schemeClr val="accent1"/>
          </a:lnRef>
          <a:fillRef idx="0">
            <a:schemeClr val="accent1"/>
          </a:fillRef>
          <a:effectRef idx="0">
            <a:schemeClr val="accent1"/>
          </a:effectRef>
          <a:fontRef idx="minor">
            <a:schemeClr val="tx1"/>
          </a:fontRef>
        </p:style>
      </p:cxnSp>
      <p:sp>
        <p:nvSpPr>
          <p:cNvPr id="54290" name="TextBox 27">
            <a:hlinkClick r:id="rId6" action="ppaction://hlinksldjump"/>
            <a:extLst>
              <a:ext uri="{FF2B5EF4-FFF2-40B4-BE49-F238E27FC236}">
                <a16:creationId xmlns:a16="http://schemas.microsoft.com/office/drawing/2014/main" id="{6E3698F2-F434-4D72-9EC1-9F8877A2CD55}"/>
              </a:ext>
            </a:extLst>
          </p:cNvPr>
          <p:cNvSpPr txBox="1">
            <a:spLocks noChangeArrowheads="1"/>
          </p:cNvSpPr>
          <p:nvPr/>
        </p:nvSpPr>
        <p:spPr bwMode="auto">
          <a:xfrm>
            <a:off x="1919289" y="6237289"/>
            <a:ext cx="1812925" cy="369887"/>
          </a:xfrm>
          <a:prstGeom prst="rect">
            <a:avLst/>
          </a:prstGeom>
          <a:solidFill>
            <a:srgbClr val="FFFF00"/>
          </a:solidFill>
          <a:ln w="22225">
            <a:solidFill>
              <a:srgbClr val="FF0000"/>
            </a:solidFill>
            <a:miter lim="800000"/>
            <a:headEnd/>
            <a:tailEnd/>
          </a:ln>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b="1">
                <a:solidFill>
                  <a:srgbClr val="FF0000"/>
                </a:solidFill>
                <a:latin typeface="Arial" panose="020B0604020202020204" pitchFamily="34" charset="0"/>
              </a:rPr>
              <a:t>Return to page</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horizontal)">
                                      <p:cBhvr>
                                        <p:cTn id="12" dur="500"/>
                                        <p:tgtEl>
                                          <p:spTgt spid="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blinds(horizontal)">
                                      <p:cBhvr>
                                        <p:cTn id="17" dur="500"/>
                                        <p:tgtEl>
                                          <p:spTgt spid="9"/>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blinds(horizontal)">
                                      <p:cBhvr>
                                        <p:cTn id="22" dur="500"/>
                                        <p:tgtEl>
                                          <p:spTgt spid="8"/>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blinds(horizontal)">
                                      <p:cBhvr>
                                        <p:cTn id="27" dur="500"/>
                                        <p:tgtEl>
                                          <p:spTgt spid="12"/>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blinds(horizontal)">
                                      <p:cBhvr>
                                        <p:cTn id="32" dur="500"/>
                                        <p:tgtEl>
                                          <p:spTgt spid="11"/>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nodeType="clickEffect">
                                  <p:stCondLst>
                                    <p:cond delay="0"/>
                                  </p:stCondLst>
                                  <p:childTnLst>
                                    <p:set>
                                      <p:cBhvr>
                                        <p:cTn id="36" dur="1" fill="hold">
                                          <p:stCondLst>
                                            <p:cond delay="0"/>
                                          </p:stCondLst>
                                        </p:cTn>
                                        <p:tgtEl>
                                          <p:spTgt spid="19"/>
                                        </p:tgtEl>
                                        <p:attrNameLst>
                                          <p:attrName>style.visibility</p:attrName>
                                        </p:attrNameLst>
                                      </p:cBhvr>
                                      <p:to>
                                        <p:strVal val="visible"/>
                                      </p:to>
                                    </p:set>
                                    <p:animEffect transition="in" filter="blinds(horizontal)">
                                      <p:cBhvr>
                                        <p:cTn id="37" dur="500"/>
                                        <p:tgtEl>
                                          <p:spTgt spid="19"/>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18"/>
                                        </p:tgtEl>
                                        <p:attrNameLst>
                                          <p:attrName>style.visibility</p:attrName>
                                        </p:attrNameLst>
                                      </p:cBhvr>
                                      <p:to>
                                        <p:strVal val="visible"/>
                                      </p:to>
                                    </p:set>
                                    <p:animEffect transition="in" filter="blinds(horizontal)">
                                      <p:cBhvr>
                                        <p:cTn id="42" dur="500"/>
                                        <p:tgtEl>
                                          <p:spTgt spid="18"/>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3" presetClass="entr" presetSubtype="10" fill="hold" nodeType="clickEffect">
                                  <p:stCondLst>
                                    <p:cond delay="0"/>
                                  </p:stCondLst>
                                  <p:childTnLst>
                                    <p:set>
                                      <p:cBhvr>
                                        <p:cTn id="46" dur="1" fill="hold">
                                          <p:stCondLst>
                                            <p:cond delay="0"/>
                                          </p:stCondLst>
                                        </p:cTn>
                                        <p:tgtEl>
                                          <p:spTgt spid="20"/>
                                        </p:tgtEl>
                                        <p:attrNameLst>
                                          <p:attrName>style.visibility</p:attrName>
                                        </p:attrNameLst>
                                      </p:cBhvr>
                                      <p:to>
                                        <p:strVal val="visible"/>
                                      </p:to>
                                    </p:set>
                                    <p:animEffect transition="in" filter="blinds(horizontal)">
                                      <p:cBhvr>
                                        <p:cTn id="47" dur="500"/>
                                        <p:tgtEl>
                                          <p:spTgt spid="20"/>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22"/>
                                        </p:tgtEl>
                                        <p:attrNameLst>
                                          <p:attrName>style.visibility</p:attrName>
                                        </p:attrNameLst>
                                      </p:cBhvr>
                                      <p:to>
                                        <p:strVal val="visible"/>
                                      </p:to>
                                    </p:set>
                                    <p:animEffect transition="in" filter="blinds(horizontal)">
                                      <p:cBhvr>
                                        <p:cTn id="52" dur="500"/>
                                        <p:tgtEl>
                                          <p:spTgt spid="22"/>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3" presetClass="entr" presetSubtype="10" fill="hold" nodeType="clickEffect">
                                  <p:stCondLst>
                                    <p:cond delay="0"/>
                                  </p:stCondLst>
                                  <p:childTnLst>
                                    <p:set>
                                      <p:cBhvr>
                                        <p:cTn id="56" dur="1" fill="hold">
                                          <p:stCondLst>
                                            <p:cond delay="0"/>
                                          </p:stCondLst>
                                        </p:cTn>
                                        <p:tgtEl>
                                          <p:spTgt spid="26"/>
                                        </p:tgtEl>
                                        <p:attrNameLst>
                                          <p:attrName>style.visibility</p:attrName>
                                        </p:attrNameLst>
                                      </p:cBhvr>
                                      <p:to>
                                        <p:strVal val="visible"/>
                                      </p:to>
                                    </p:set>
                                    <p:animEffect transition="in" filter="blinds(horizontal)">
                                      <p:cBhvr>
                                        <p:cTn id="57" dur="500"/>
                                        <p:tgtEl>
                                          <p:spTgt spid="26"/>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3" presetClass="entr" presetSubtype="10" fill="hold" grpId="0" nodeType="clickEffect">
                                  <p:stCondLst>
                                    <p:cond delay="0"/>
                                  </p:stCondLst>
                                  <p:childTnLst>
                                    <p:set>
                                      <p:cBhvr>
                                        <p:cTn id="61" dur="1" fill="hold">
                                          <p:stCondLst>
                                            <p:cond delay="0"/>
                                          </p:stCondLst>
                                        </p:cTn>
                                        <p:tgtEl>
                                          <p:spTgt spid="25"/>
                                        </p:tgtEl>
                                        <p:attrNameLst>
                                          <p:attrName>style.visibility</p:attrName>
                                        </p:attrNameLst>
                                      </p:cBhvr>
                                      <p:to>
                                        <p:strVal val="visible"/>
                                      </p:to>
                                    </p:set>
                                    <p:animEffect transition="in" filter="blinds(horizontal)">
                                      <p:cBhvr>
                                        <p:cTn id="62"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8" grpId="0"/>
      <p:bldP spid="11" grpId="0"/>
      <p:bldP spid="18" grpId="0"/>
      <p:bldP spid="22" grpId="0"/>
      <p:bldP spid="2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a:extLst>
                  <a:ext uri="{FF2B5EF4-FFF2-40B4-BE49-F238E27FC236}">
                    <a16:creationId xmlns:a16="http://schemas.microsoft.com/office/drawing/2014/main" id="{1428DBEC-A8C6-9F78-8F3A-3D946323F769}"/>
                  </a:ext>
                </a:extLst>
              </p:cNvPr>
              <p:cNvSpPr>
                <a:spLocks noGrp="1"/>
              </p:cNvSpPr>
              <p:nvPr>
                <p:ph type="title"/>
              </p:nvPr>
            </p:nvSpPr>
            <p:spPr>
              <a:xfrm>
                <a:off x="609600" y="274638"/>
                <a:ext cx="9956800" cy="589886"/>
              </a:xfrm>
            </p:spPr>
            <p:txBody>
              <a:bodyPr/>
              <a:lstStyle/>
              <a:p>
                <a:r>
                  <a:rPr lang="en-US" dirty="0"/>
                  <a:t>What is Variance </a:t>
                </a:r>
                <a14:m>
                  <m:oMath xmlns:m="http://schemas.openxmlformats.org/officeDocument/2006/math">
                    <m:r>
                      <a:rPr lang="en-CA" altLang="en-US" i="1" dirty="0">
                        <a:latin typeface="Cambria Math" panose="02040503050406030204" pitchFamily="18" charset="0"/>
                        <a:ea typeface="Cambria Math" panose="02040503050406030204" pitchFamily="18" charset="0"/>
                      </a:rPr>
                      <m:t>𝜎</m:t>
                    </m:r>
                    <m:r>
                      <a:rPr lang="en-CA" altLang="en-US" i="1" dirty="0">
                        <a:latin typeface="Cambria Math" panose="02040503050406030204" pitchFamily="18" charset="0"/>
                        <a:ea typeface="Cambria Math" panose="02040503050406030204" pitchFamily="18" charset="0"/>
                      </a:rPr>
                      <m:t> </m:t>
                    </m:r>
                  </m:oMath>
                </a14:m>
                <a:r>
                  <a:rPr lang="en-CA" altLang="en-US" sz="3200" baseline="30000" dirty="0"/>
                  <a:t>2</a:t>
                </a:r>
                <a:r>
                  <a:rPr lang="en-US" dirty="0"/>
                  <a:t> and Standard Deviation </a:t>
                </a:r>
                <a14:m>
                  <m:oMath xmlns:m="http://schemas.openxmlformats.org/officeDocument/2006/math">
                    <m:r>
                      <a:rPr lang="en-CA" altLang="en-US" i="1" dirty="0">
                        <a:latin typeface="Cambria Math" panose="02040503050406030204" pitchFamily="18" charset="0"/>
                        <a:ea typeface="Cambria Math" panose="02040503050406030204" pitchFamily="18" charset="0"/>
                      </a:rPr>
                      <m:t>𝜎</m:t>
                    </m:r>
                  </m:oMath>
                </a14:m>
                <a:r>
                  <a:rPr lang="en-US" dirty="0"/>
                  <a:t>? </a:t>
                </a:r>
              </a:p>
            </p:txBody>
          </p:sp>
        </mc:Choice>
        <mc:Fallback xmlns="">
          <p:sp>
            <p:nvSpPr>
              <p:cNvPr id="2" name="Title 1">
                <a:extLst>
                  <a:ext uri="{FF2B5EF4-FFF2-40B4-BE49-F238E27FC236}">
                    <a16:creationId xmlns:a16="http://schemas.microsoft.com/office/drawing/2014/main" id="{1428DBEC-A8C6-9F78-8F3A-3D946323F769}"/>
                  </a:ext>
                </a:extLst>
              </p:cNvPr>
              <p:cNvSpPr>
                <a:spLocks noGrp="1" noRot="1" noChangeAspect="1" noMove="1" noResize="1" noEditPoints="1" noAdjustHandles="1" noChangeArrowheads="1" noChangeShapeType="1" noTextEdit="1"/>
              </p:cNvSpPr>
              <p:nvPr>
                <p:ph type="title"/>
              </p:nvPr>
            </p:nvSpPr>
            <p:spPr>
              <a:xfrm>
                <a:off x="609600" y="274638"/>
                <a:ext cx="9956800" cy="589886"/>
              </a:xfrm>
              <a:blipFill>
                <a:blip r:embed="rId4"/>
                <a:stretch>
                  <a:fillRect l="-1408" t="-6186" b="-31959"/>
                </a:stretch>
              </a:blipFill>
            </p:spPr>
            <p:txBody>
              <a:bodyPr/>
              <a:lstStyle/>
              <a:p>
                <a:r>
                  <a:rPr lang="en-US">
                    <a:noFill/>
                  </a:rPr>
                  <a:t> </a:t>
                </a:r>
              </a:p>
            </p:txBody>
          </p:sp>
        </mc:Fallback>
      </mc:AlternateContent>
      <p:sp>
        <p:nvSpPr>
          <p:cNvPr id="3" name="Content Placeholder 2">
            <a:extLst>
              <a:ext uri="{FF2B5EF4-FFF2-40B4-BE49-F238E27FC236}">
                <a16:creationId xmlns:a16="http://schemas.microsoft.com/office/drawing/2014/main" id="{626A5D97-9063-8EC9-A94A-353724881336}"/>
              </a:ext>
            </a:extLst>
          </p:cNvPr>
          <p:cNvSpPr>
            <a:spLocks noGrp="1"/>
          </p:cNvSpPr>
          <p:nvPr>
            <p:ph sz="quarter" idx="1"/>
          </p:nvPr>
        </p:nvSpPr>
        <p:spPr>
          <a:xfrm>
            <a:off x="285404" y="964276"/>
            <a:ext cx="11211098" cy="589886"/>
          </a:xfrm>
        </p:spPr>
        <p:txBody>
          <a:bodyPr/>
          <a:lstStyle/>
          <a:p>
            <a:r>
              <a:rPr lang="en-US" dirty="0"/>
              <a:t>Suppose you have 5 data points: 4, 6, 8, 10, 12 with an average of 8</a:t>
            </a:r>
          </a:p>
        </p:txBody>
      </p:sp>
      <p:sp>
        <p:nvSpPr>
          <p:cNvPr id="4" name="Content Placeholder 2">
            <a:extLst>
              <a:ext uri="{FF2B5EF4-FFF2-40B4-BE49-F238E27FC236}">
                <a16:creationId xmlns:a16="http://schemas.microsoft.com/office/drawing/2014/main" id="{81EE6BD9-3D60-5ADB-01EF-72B49E60A649}"/>
              </a:ext>
            </a:extLst>
          </p:cNvPr>
          <p:cNvSpPr txBox="1">
            <a:spLocks/>
          </p:cNvSpPr>
          <p:nvPr/>
        </p:nvSpPr>
        <p:spPr bwMode="auto">
          <a:xfrm>
            <a:off x="288176" y="1515688"/>
            <a:ext cx="11211098" cy="8118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73050" indent="-273050" algn="l" rtl="0" eaLnBrk="0" fontAlgn="base" hangingPunct="0">
              <a:spcBef>
                <a:spcPts val="600"/>
              </a:spcBef>
              <a:spcAft>
                <a:spcPct val="0"/>
              </a:spcAft>
              <a:buClr>
                <a:schemeClr val="accent1"/>
              </a:buClr>
              <a:buSzPct val="70000"/>
              <a:buFont typeface="Wingdings" panose="05000000000000000000" pitchFamily="2" charset="2"/>
              <a:buChar char=""/>
              <a:defRPr sz="2400" kern="1200">
                <a:solidFill>
                  <a:schemeClr val="tx1"/>
                </a:solidFill>
                <a:latin typeface="+mn-lt"/>
                <a:ea typeface="+mn-ea"/>
                <a:cs typeface="+mn-cs"/>
              </a:defRPr>
            </a:lvl1pPr>
            <a:lvl2pPr marL="639763" indent="-273050" algn="l" rtl="0" eaLnBrk="0" fontAlgn="base" hangingPunct="0">
              <a:spcBef>
                <a:spcPct val="20000"/>
              </a:spcBef>
              <a:spcAft>
                <a:spcPct val="0"/>
              </a:spcAft>
              <a:buClr>
                <a:schemeClr val="accent1"/>
              </a:buClr>
              <a:buSzPct val="80000"/>
              <a:buFont typeface="Wingdings 2" panose="05020102010507070707" pitchFamily="18" charset="2"/>
              <a:buChar char=""/>
              <a:defRPr sz="2100" kern="1200">
                <a:solidFill>
                  <a:schemeClr val="tx1"/>
                </a:solidFill>
                <a:latin typeface="+mn-lt"/>
                <a:ea typeface="+mn-ea"/>
                <a:cs typeface="+mn-cs"/>
              </a:defRPr>
            </a:lvl2pPr>
            <a:lvl3pPr marL="914400" indent="-182563" algn="l" rtl="0" eaLnBrk="0" fontAlgn="base" hangingPunct="0">
              <a:spcBef>
                <a:spcPct val="20000"/>
              </a:spcBef>
              <a:spcAft>
                <a:spcPct val="0"/>
              </a:spcAft>
              <a:buClr>
                <a:srgbClr val="E0752F"/>
              </a:buClr>
              <a:buSzPct val="60000"/>
              <a:buFont typeface="Wingdings" panose="05000000000000000000" pitchFamily="2" charset="2"/>
              <a:buChar char=""/>
              <a:defRPr kern="1200">
                <a:solidFill>
                  <a:schemeClr val="tx1"/>
                </a:solidFill>
                <a:latin typeface="+mn-lt"/>
                <a:ea typeface="+mn-ea"/>
                <a:cs typeface="+mn-cs"/>
              </a:defRPr>
            </a:lvl3pPr>
            <a:lvl4pPr marL="1187450" indent="-182563" algn="l" rtl="0" eaLnBrk="0" fontAlgn="base" hangingPunct="0">
              <a:spcBef>
                <a:spcPct val="20000"/>
              </a:spcBef>
              <a:spcAft>
                <a:spcPct val="0"/>
              </a:spcAft>
              <a:buClr>
                <a:srgbClr val="FEC3AE"/>
              </a:buClr>
              <a:buSzPct val="60000"/>
              <a:buFont typeface="Wingdings" panose="05000000000000000000" pitchFamily="2" charset="2"/>
              <a:buChar char=""/>
              <a:defRPr kern="1200">
                <a:solidFill>
                  <a:schemeClr val="tx1"/>
                </a:solidFill>
                <a:latin typeface="+mn-lt"/>
                <a:ea typeface="+mn-ea"/>
                <a:cs typeface="+mn-cs"/>
              </a:defRPr>
            </a:lvl4pPr>
            <a:lvl5pPr marL="1462088" indent="-182563" algn="l" rtl="0" eaLnBrk="0" fontAlgn="base" hangingPunct="0">
              <a:spcBef>
                <a:spcPct val="20000"/>
              </a:spcBef>
              <a:spcAft>
                <a:spcPct val="0"/>
              </a:spcAft>
              <a:buClr>
                <a:srgbClr val="BDCAE9"/>
              </a:buClr>
              <a:buSzPct val="68000"/>
              <a:buFont typeface="Wingdings 2" panose="05020102010507070707"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r>
              <a:rPr lang="en-US" dirty="0"/>
              <a:t>Take each data point, subtract the mean, and then square it.  This will give us the variation of each data point from the mean squared</a:t>
            </a:r>
          </a:p>
        </p:txBody>
      </p:sp>
      <p:graphicFrame>
        <p:nvGraphicFramePr>
          <p:cNvPr id="5" name="Object 4">
            <a:extLst>
              <a:ext uri="{FF2B5EF4-FFF2-40B4-BE49-F238E27FC236}">
                <a16:creationId xmlns:a16="http://schemas.microsoft.com/office/drawing/2014/main" id="{11F6CB11-A2DC-4456-07B1-0245D1E2E5A5}"/>
              </a:ext>
            </a:extLst>
          </p:cNvPr>
          <p:cNvGraphicFramePr>
            <a:graphicFrameLocks noChangeAspect="1"/>
          </p:cNvGraphicFramePr>
          <p:nvPr>
            <p:extLst>
              <p:ext uri="{D42A27DB-BD31-4B8C-83A1-F6EECF244321}">
                <p14:modId xmlns:p14="http://schemas.microsoft.com/office/powerpoint/2010/main" val="2161290496"/>
              </p:ext>
            </p:extLst>
          </p:nvPr>
        </p:nvGraphicFramePr>
        <p:xfrm>
          <a:off x="1210761" y="3632661"/>
          <a:ext cx="6274242" cy="589886"/>
        </p:xfrm>
        <a:graphic>
          <a:graphicData uri="http://schemas.openxmlformats.org/presentationml/2006/ole">
            <mc:AlternateContent xmlns:mc="http://schemas.openxmlformats.org/markup-compatibility/2006">
              <mc:Choice xmlns:v="urn:schemas-microsoft-com:vml" Requires="v">
                <p:oleObj name="Equation" r:id="rId5" imgW="2971800" imgH="279360" progId="Equation.DSMT4">
                  <p:embed/>
                </p:oleObj>
              </mc:Choice>
              <mc:Fallback>
                <p:oleObj name="Equation" r:id="rId5" imgW="2971800" imgH="279360" progId="Equation.DSMT4">
                  <p:embed/>
                  <p:pic>
                    <p:nvPicPr>
                      <p:cNvPr id="5" name="Object 4">
                        <a:extLst>
                          <a:ext uri="{FF2B5EF4-FFF2-40B4-BE49-F238E27FC236}">
                            <a16:creationId xmlns:a16="http://schemas.microsoft.com/office/drawing/2014/main" id="{11F6CB11-A2DC-4456-07B1-0245D1E2E5A5}"/>
                          </a:ext>
                        </a:extLst>
                      </p:cNvPr>
                      <p:cNvPicPr/>
                      <p:nvPr/>
                    </p:nvPicPr>
                    <p:blipFill>
                      <a:blip r:embed="rId6"/>
                      <a:stretch>
                        <a:fillRect/>
                      </a:stretch>
                    </p:blipFill>
                    <p:spPr>
                      <a:xfrm>
                        <a:off x="1210761" y="3632661"/>
                        <a:ext cx="6274242" cy="589886"/>
                      </a:xfrm>
                      <a:prstGeom prst="rect">
                        <a:avLst/>
                      </a:prstGeom>
                    </p:spPr>
                  </p:pic>
                </p:oleObj>
              </mc:Fallback>
            </mc:AlternateContent>
          </a:graphicData>
        </a:graphic>
      </p:graphicFrame>
      <p:sp>
        <p:nvSpPr>
          <p:cNvPr id="6" name="TextBox 5">
            <a:extLst>
              <a:ext uri="{FF2B5EF4-FFF2-40B4-BE49-F238E27FC236}">
                <a16:creationId xmlns:a16="http://schemas.microsoft.com/office/drawing/2014/main" id="{27DABBA4-11E3-E6C3-4C06-7E3DDCC70380}"/>
              </a:ext>
            </a:extLst>
          </p:cNvPr>
          <p:cNvSpPr txBox="1"/>
          <p:nvPr/>
        </p:nvSpPr>
        <p:spPr>
          <a:xfrm>
            <a:off x="7803464" y="3136556"/>
            <a:ext cx="4064924" cy="1200329"/>
          </a:xfrm>
          <a:prstGeom prst="rect">
            <a:avLst/>
          </a:prstGeom>
          <a:noFill/>
        </p:spPr>
        <p:txBody>
          <a:bodyPr wrap="square" rtlCol="0">
            <a:spAutoFit/>
          </a:bodyPr>
          <a:lstStyle/>
          <a:p>
            <a:r>
              <a:rPr lang="en-US" dirty="0">
                <a:solidFill>
                  <a:srgbClr val="FF0000"/>
                </a:solidFill>
              </a:rPr>
              <a:t>Some variations are positive and some are negative.  Squaring them will make them all positive, so that we don’t want to cancel them out…..</a:t>
            </a:r>
          </a:p>
        </p:txBody>
      </p:sp>
      <p:sp>
        <p:nvSpPr>
          <p:cNvPr id="7" name="Content Placeholder 2">
            <a:extLst>
              <a:ext uri="{FF2B5EF4-FFF2-40B4-BE49-F238E27FC236}">
                <a16:creationId xmlns:a16="http://schemas.microsoft.com/office/drawing/2014/main" id="{1BFE6642-B56D-8D9C-71EF-BAD07F8EA329}"/>
              </a:ext>
            </a:extLst>
          </p:cNvPr>
          <p:cNvSpPr txBox="1">
            <a:spLocks/>
          </p:cNvSpPr>
          <p:nvPr/>
        </p:nvSpPr>
        <p:spPr bwMode="auto">
          <a:xfrm>
            <a:off x="274323" y="2416232"/>
            <a:ext cx="11211098" cy="8118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73050" indent="-273050" algn="l" rtl="0" eaLnBrk="0" fontAlgn="base" hangingPunct="0">
              <a:spcBef>
                <a:spcPts val="600"/>
              </a:spcBef>
              <a:spcAft>
                <a:spcPct val="0"/>
              </a:spcAft>
              <a:buClr>
                <a:schemeClr val="accent1"/>
              </a:buClr>
              <a:buSzPct val="70000"/>
              <a:buFont typeface="Wingdings" panose="05000000000000000000" pitchFamily="2" charset="2"/>
              <a:buChar char=""/>
              <a:defRPr sz="2400" kern="1200">
                <a:solidFill>
                  <a:schemeClr val="tx1"/>
                </a:solidFill>
                <a:latin typeface="+mn-lt"/>
                <a:ea typeface="+mn-ea"/>
                <a:cs typeface="+mn-cs"/>
              </a:defRPr>
            </a:lvl1pPr>
            <a:lvl2pPr marL="639763" indent="-273050" algn="l" rtl="0" eaLnBrk="0" fontAlgn="base" hangingPunct="0">
              <a:spcBef>
                <a:spcPct val="20000"/>
              </a:spcBef>
              <a:spcAft>
                <a:spcPct val="0"/>
              </a:spcAft>
              <a:buClr>
                <a:schemeClr val="accent1"/>
              </a:buClr>
              <a:buSzPct val="80000"/>
              <a:buFont typeface="Wingdings 2" panose="05020102010507070707" pitchFamily="18" charset="2"/>
              <a:buChar char=""/>
              <a:defRPr sz="2100" kern="1200">
                <a:solidFill>
                  <a:schemeClr val="tx1"/>
                </a:solidFill>
                <a:latin typeface="+mn-lt"/>
                <a:ea typeface="+mn-ea"/>
                <a:cs typeface="+mn-cs"/>
              </a:defRPr>
            </a:lvl2pPr>
            <a:lvl3pPr marL="914400" indent="-182563" algn="l" rtl="0" eaLnBrk="0" fontAlgn="base" hangingPunct="0">
              <a:spcBef>
                <a:spcPct val="20000"/>
              </a:spcBef>
              <a:spcAft>
                <a:spcPct val="0"/>
              </a:spcAft>
              <a:buClr>
                <a:srgbClr val="E0752F"/>
              </a:buClr>
              <a:buSzPct val="60000"/>
              <a:buFont typeface="Wingdings" panose="05000000000000000000" pitchFamily="2" charset="2"/>
              <a:buChar char=""/>
              <a:defRPr kern="1200">
                <a:solidFill>
                  <a:schemeClr val="tx1"/>
                </a:solidFill>
                <a:latin typeface="+mn-lt"/>
                <a:ea typeface="+mn-ea"/>
                <a:cs typeface="+mn-cs"/>
              </a:defRPr>
            </a:lvl3pPr>
            <a:lvl4pPr marL="1187450" indent="-182563" algn="l" rtl="0" eaLnBrk="0" fontAlgn="base" hangingPunct="0">
              <a:spcBef>
                <a:spcPct val="20000"/>
              </a:spcBef>
              <a:spcAft>
                <a:spcPct val="0"/>
              </a:spcAft>
              <a:buClr>
                <a:srgbClr val="FEC3AE"/>
              </a:buClr>
              <a:buSzPct val="60000"/>
              <a:buFont typeface="Wingdings" panose="05000000000000000000" pitchFamily="2" charset="2"/>
              <a:buChar char=""/>
              <a:defRPr kern="1200">
                <a:solidFill>
                  <a:schemeClr val="tx1"/>
                </a:solidFill>
                <a:latin typeface="+mn-lt"/>
                <a:ea typeface="+mn-ea"/>
                <a:cs typeface="+mn-cs"/>
              </a:defRPr>
            </a:lvl4pPr>
            <a:lvl5pPr marL="1462088" indent="-182563" algn="l" rtl="0" eaLnBrk="0" fontAlgn="base" hangingPunct="0">
              <a:spcBef>
                <a:spcPct val="20000"/>
              </a:spcBef>
              <a:spcAft>
                <a:spcPct val="0"/>
              </a:spcAft>
              <a:buClr>
                <a:srgbClr val="BDCAE9"/>
              </a:buClr>
              <a:buSzPct val="68000"/>
              <a:buFont typeface="Wingdings 2" panose="05020102010507070707"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r>
              <a:rPr lang="en-US" dirty="0"/>
              <a:t>The variance will be the average of all these variations squared</a:t>
            </a:r>
          </a:p>
        </p:txBody>
      </p:sp>
      <p:graphicFrame>
        <p:nvGraphicFramePr>
          <p:cNvPr id="8" name="Object 7">
            <a:extLst>
              <a:ext uri="{FF2B5EF4-FFF2-40B4-BE49-F238E27FC236}">
                <a16:creationId xmlns:a16="http://schemas.microsoft.com/office/drawing/2014/main" id="{36E2553C-9167-2F73-C4B1-26AE68A82CA0}"/>
              </a:ext>
            </a:extLst>
          </p:cNvPr>
          <p:cNvGraphicFramePr>
            <a:graphicFrameLocks noChangeAspect="1"/>
          </p:cNvGraphicFramePr>
          <p:nvPr>
            <p:extLst>
              <p:ext uri="{D42A27DB-BD31-4B8C-83A1-F6EECF244321}">
                <p14:modId xmlns:p14="http://schemas.microsoft.com/office/powerpoint/2010/main" val="4136117677"/>
              </p:ext>
            </p:extLst>
          </p:nvPr>
        </p:nvGraphicFramePr>
        <p:xfrm>
          <a:off x="323612" y="3902853"/>
          <a:ext cx="830262" cy="374650"/>
        </p:xfrm>
        <a:graphic>
          <a:graphicData uri="http://schemas.openxmlformats.org/presentationml/2006/ole">
            <mc:AlternateContent xmlns:mc="http://schemas.openxmlformats.org/markup-compatibility/2006">
              <mc:Choice xmlns:v="urn:schemas-microsoft-com:vml" Requires="v">
                <p:oleObj name="Equation" r:id="rId7" imgW="393480" imgH="177480" progId="Equation.DSMT4">
                  <p:embed/>
                </p:oleObj>
              </mc:Choice>
              <mc:Fallback>
                <p:oleObj name="Equation" r:id="rId7" imgW="393480" imgH="177480" progId="Equation.DSMT4">
                  <p:embed/>
                  <p:pic>
                    <p:nvPicPr>
                      <p:cNvPr id="8" name="Object 7">
                        <a:extLst>
                          <a:ext uri="{FF2B5EF4-FFF2-40B4-BE49-F238E27FC236}">
                            <a16:creationId xmlns:a16="http://schemas.microsoft.com/office/drawing/2014/main" id="{36E2553C-9167-2F73-C4B1-26AE68A82CA0}"/>
                          </a:ext>
                        </a:extLst>
                      </p:cNvPr>
                      <p:cNvPicPr/>
                      <p:nvPr/>
                    </p:nvPicPr>
                    <p:blipFill>
                      <a:blip r:embed="rId8"/>
                      <a:stretch>
                        <a:fillRect/>
                      </a:stretch>
                    </p:blipFill>
                    <p:spPr>
                      <a:xfrm>
                        <a:off x="323612" y="3902853"/>
                        <a:ext cx="830262" cy="374650"/>
                      </a:xfrm>
                      <a:prstGeom prst="rect">
                        <a:avLst/>
                      </a:prstGeom>
                    </p:spPr>
                  </p:pic>
                </p:oleObj>
              </mc:Fallback>
            </mc:AlternateContent>
          </a:graphicData>
        </a:graphic>
      </p:graphicFrame>
      <p:graphicFrame>
        <p:nvGraphicFramePr>
          <p:cNvPr id="9" name="Object 8">
            <a:extLst>
              <a:ext uri="{FF2B5EF4-FFF2-40B4-BE49-F238E27FC236}">
                <a16:creationId xmlns:a16="http://schemas.microsoft.com/office/drawing/2014/main" id="{C64BD77D-44A5-95BB-2C2E-C6D98BAD1C8E}"/>
              </a:ext>
            </a:extLst>
          </p:cNvPr>
          <p:cNvGraphicFramePr>
            <a:graphicFrameLocks noChangeAspect="1"/>
          </p:cNvGraphicFramePr>
          <p:nvPr>
            <p:extLst>
              <p:ext uri="{D42A27DB-BD31-4B8C-83A1-F6EECF244321}">
                <p14:modId xmlns:p14="http://schemas.microsoft.com/office/powerpoint/2010/main" val="2578910425"/>
              </p:ext>
            </p:extLst>
          </p:nvPr>
        </p:nvGraphicFramePr>
        <p:xfrm>
          <a:off x="1187127" y="3613267"/>
          <a:ext cx="6354763" cy="966788"/>
        </p:xfrm>
        <a:graphic>
          <a:graphicData uri="http://schemas.openxmlformats.org/presentationml/2006/ole">
            <mc:AlternateContent xmlns:mc="http://schemas.openxmlformats.org/markup-compatibility/2006">
              <mc:Choice xmlns:v="urn:schemas-microsoft-com:vml" Requires="v">
                <p:oleObj name="Equation" r:id="rId9" imgW="3009600" imgH="457200" progId="Equation.DSMT4">
                  <p:embed/>
                </p:oleObj>
              </mc:Choice>
              <mc:Fallback>
                <p:oleObj name="Equation" r:id="rId9" imgW="3009600" imgH="457200" progId="Equation.DSMT4">
                  <p:embed/>
                  <p:pic>
                    <p:nvPicPr>
                      <p:cNvPr id="9" name="Object 8">
                        <a:extLst>
                          <a:ext uri="{FF2B5EF4-FFF2-40B4-BE49-F238E27FC236}">
                            <a16:creationId xmlns:a16="http://schemas.microsoft.com/office/drawing/2014/main" id="{C64BD77D-44A5-95BB-2C2E-C6D98BAD1C8E}"/>
                          </a:ext>
                        </a:extLst>
                      </p:cNvPr>
                      <p:cNvPicPr/>
                      <p:nvPr/>
                    </p:nvPicPr>
                    <p:blipFill>
                      <a:blip r:embed="rId10"/>
                      <a:stretch>
                        <a:fillRect/>
                      </a:stretch>
                    </p:blipFill>
                    <p:spPr>
                      <a:xfrm>
                        <a:off x="1187127" y="3613267"/>
                        <a:ext cx="6354763" cy="966788"/>
                      </a:xfrm>
                      <a:prstGeom prst="rect">
                        <a:avLst/>
                      </a:prstGeom>
                    </p:spPr>
                  </p:pic>
                </p:oleObj>
              </mc:Fallback>
            </mc:AlternateContent>
          </a:graphicData>
        </a:graphic>
      </p:graphicFrame>
      <p:sp>
        <p:nvSpPr>
          <p:cNvPr id="10" name="Content Placeholder 2">
            <a:extLst>
              <a:ext uri="{FF2B5EF4-FFF2-40B4-BE49-F238E27FC236}">
                <a16:creationId xmlns:a16="http://schemas.microsoft.com/office/drawing/2014/main" id="{85CC4487-E9E8-6B18-B1FC-86F0332D556A}"/>
              </a:ext>
            </a:extLst>
          </p:cNvPr>
          <p:cNvSpPr txBox="1">
            <a:spLocks/>
          </p:cNvSpPr>
          <p:nvPr/>
        </p:nvSpPr>
        <p:spPr bwMode="auto">
          <a:xfrm>
            <a:off x="323612" y="4530436"/>
            <a:ext cx="11211098" cy="8118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73050" indent="-273050" algn="l" rtl="0" eaLnBrk="0" fontAlgn="base" hangingPunct="0">
              <a:spcBef>
                <a:spcPts val="600"/>
              </a:spcBef>
              <a:spcAft>
                <a:spcPct val="0"/>
              </a:spcAft>
              <a:buClr>
                <a:schemeClr val="accent1"/>
              </a:buClr>
              <a:buSzPct val="70000"/>
              <a:buFont typeface="Wingdings" panose="05000000000000000000" pitchFamily="2" charset="2"/>
              <a:buChar char=""/>
              <a:defRPr sz="2400" kern="1200">
                <a:solidFill>
                  <a:schemeClr val="tx1"/>
                </a:solidFill>
                <a:latin typeface="+mn-lt"/>
                <a:ea typeface="+mn-ea"/>
                <a:cs typeface="+mn-cs"/>
              </a:defRPr>
            </a:lvl1pPr>
            <a:lvl2pPr marL="639763" indent="-273050" algn="l" rtl="0" eaLnBrk="0" fontAlgn="base" hangingPunct="0">
              <a:spcBef>
                <a:spcPct val="20000"/>
              </a:spcBef>
              <a:spcAft>
                <a:spcPct val="0"/>
              </a:spcAft>
              <a:buClr>
                <a:schemeClr val="accent1"/>
              </a:buClr>
              <a:buSzPct val="80000"/>
              <a:buFont typeface="Wingdings 2" panose="05020102010507070707" pitchFamily="18" charset="2"/>
              <a:buChar char=""/>
              <a:defRPr sz="2100" kern="1200">
                <a:solidFill>
                  <a:schemeClr val="tx1"/>
                </a:solidFill>
                <a:latin typeface="+mn-lt"/>
                <a:ea typeface="+mn-ea"/>
                <a:cs typeface="+mn-cs"/>
              </a:defRPr>
            </a:lvl2pPr>
            <a:lvl3pPr marL="914400" indent="-182563" algn="l" rtl="0" eaLnBrk="0" fontAlgn="base" hangingPunct="0">
              <a:spcBef>
                <a:spcPct val="20000"/>
              </a:spcBef>
              <a:spcAft>
                <a:spcPct val="0"/>
              </a:spcAft>
              <a:buClr>
                <a:srgbClr val="E0752F"/>
              </a:buClr>
              <a:buSzPct val="60000"/>
              <a:buFont typeface="Wingdings" panose="05000000000000000000" pitchFamily="2" charset="2"/>
              <a:buChar char=""/>
              <a:defRPr kern="1200">
                <a:solidFill>
                  <a:schemeClr val="tx1"/>
                </a:solidFill>
                <a:latin typeface="+mn-lt"/>
                <a:ea typeface="+mn-ea"/>
                <a:cs typeface="+mn-cs"/>
              </a:defRPr>
            </a:lvl3pPr>
            <a:lvl4pPr marL="1187450" indent="-182563" algn="l" rtl="0" eaLnBrk="0" fontAlgn="base" hangingPunct="0">
              <a:spcBef>
                <a:spcPct val="20000"/>
              </a:spcBef>
              <a:spcAft>
                <a:spcPct val="0"/>
              </a:spcAft>
              <a:buClr>
                <a:srgbClr val="FEC3AE"/>
              </a:buClr>
              <a:buSzPct val="60000"/>
              <a:buFont typeface="Wingdings" panose="05000000000000000000" pitchFamily="2" charset="2"/>
              <a:buChar char=""/>
              <a:defRPr kern="1200">
                <a:solidFill>
                  <a:schemeClr val="tx1"/>
                </a:solidFill>
                <a:latin typeface="+mn-lt"/>
                <a:ea typeface="+mn-ea"/>
                <a:cs typeface="+mn-cs"/>
              </a:defRPr>
            </a:lvl4pPr>
            <a:lvl5pPr marL="1462088" indent="-182563" algn="l" rtl="0" eaLnBrk="0" fontAlgn="base" hangingPunct="0">
              <a:spcBef>
                <a:spcPct val="20000"/>
              </a:spcBef>
              <a:spcAft>
                <a:spcPct val="0"/>
              </a:spcAft>
              <a:buClr>
                <a:srgbClr val="BDCAE9"/>
              </a:buClr>
              <a:buSzPct val="68000"/>
              <a:buFont typeface="Wingdings 2" panose="05020102010507070707"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r>
              <a:rPr lang="en-US" dirty="0"/>
              <a:t>The standard deviation is the square root of the variance</a:t>
            </a:r>
          </a:p>
        </p:txBody>
      </p:sp>
      <p:graphicFrame>
        <p:nvGraphicFramePr>
          <p:cNvPr id="11" name="Object 10">
            <a:extLst>
              <a:ext uri="{FF2B5EF4-FFF2-40B4-BE49-F238E27FC236}">
                <a16:creationId xmlns:a16="http://schemas.microsoft.com/office/drawing/2014/main" id="{54B9175B-6A3B-D9E2-1118-46B2B2771078}"/>
              </a:ext>
            </a:extLst>
          </p:cNvPr>
          <p:cNvGraphicFramePr>
            <a:graphicFrameLocks noChangeAspect="1"/>
          </p:cNvGraphicFramePr>
          <p:nvPr>
            <p:extLst>
              <p:ext uri="{D42A27DB-BD31-4B8C-83A1-F6EECF244321}">
                <p14:modId xmlns:p14="http://schemas.microsoft.com/office/powerpoint/2010/main" val="1214977983"/>
              </p:ext>
            </p:extLst>
          </p:nvPr>
        </p:nvGraphicFramePr>
        <p:xfrm>
          <a:off x="404574" y="5443425"/>
          <a:ext cx="749300" cy="374650"/>
        </p:xfrm>
        <a:graphic>
          <a:graphicData uri="http://schemas.openxmlformats.org/presentationml/2006/ole">
            <mc:AlternateContent xmlns:mc="http://schemas.openxmlformats.org/markup-compatibility/2006">
              <mc:Choice xmlns:v="urn:schemas-microsoft-com:vml" Requires="v">
                <p:oleObj name="Equation" r:id="rId11" imgW="355320" imgH="177480" progId="Equation.DSMT4">
                  <p:embed/>
                </p:oleObj>
              </mc:Choice>
              <mc:Fallback>
                <p:oleObj name="Equation" r:id="rId11" imgW="355320" imgH="177480" progId="Equation.DSMT4">
                  <p:embed/>
                  <p:pic>
                    <p:nvPicPr>
                      <p:cNvPr id="11" name="Object 10">
                        <a:extLst>
                          <a:ext uri="{FF2B5EF4-FFF2-40B4-BE49-F238E27FC236}">
                            <a16:creationId xmlns:a16="http://schemas.microsoft.com/office/drawing/2014/main" id="{54B9175B-6A3B-D9E2-1118-46B2B2771078}"/>
                          </a:ext>
                        </a:extLst>
                      </p:cNvPr>
                      <p:cNvPicPr/>
                      <p:nvPr/>
                    </p:nvPicPr>
                    <p:blipFill>
                      <a:blip r:embed="rId12"/>
                      <a:stretch>
                        <a:fillRect/>
                      </a:stretch>
                    </p:blipFill>
                    <p:spPr>
                      <a:xfrm>
                        <a:off x="404574" y="5443425"/>
                        <a:ext cx="749300" cy="374650"/>
                      </a:xfrm>
                      <a:prstGeom prst="rect">
                        <a:avLst/>
                      </a:prstGeom>
                    </p:spPr>
                  </p:pic>
                </p:oleObj>
              </mc:Fallback>
            </mc:AlternateContent>
          </a:graphicData>
        </a:graphic>
      </p:graphicFrame>
      <p:graphicFrame>
        <p:nvGraphicFramePr>
          <p:cNvPr id="12" name="Object 11">
            <a:extLst>
              <a:ext uri="{FF2B5EF4-FFF2-40B4-BE49-F238E27FC236}">
                <a16:creationId xmlns:a16="http://schemas.microsoft.com/office/drawing/2014/main" id="{81B3F585-9CC2-E000-094A-CAFD8CB0953C}"/>
              </a:ext>
            </a:extLst>
          </p:cNvPr>
          <p:cNvGraphicFramePr>
            <a:graphicFrameLocks noChangeAspect="1"/>
          </p:cNvGraphicFramePr>
          <p:nvPr>
            <p:extLst>
              <p:ext uri="{D42A27DB-BD31-4B8C-83A1-F6EECF244321}">
                <p14:modId xmlns:p14="http://schemas.microsoft.com/office/powerpoint/2010/main" val="1381231757"/>
              </p:ext>
            </p:extLst>
          </p:nvPr>
        </p:nvGraphicFramePr>
        <p:xfrm>
          <a:off x="1066476" y="5106875"/>
          <a:ext cx="6596063" cy="1047750"/>
        </p:xfrm>
        <a:graphic>
          <a:graphicData uri="http://schemas.openxmlformats.org/presentationml/2006/ole">
            <mc:AlternateContent xmlns:mc="http://schemas.openxmlformats.org/markup-compatibility/2006">
              <mc:Choice xmlns:v="urn:schemas-microsoft-com:vml" Requires="v">
                <p:oleObj name="Equation" r:id="rId13" imgW="3124080" imgH="495000" progId="Equation.DSMT4">
                  <p:embed/>
                </p:oleObj>
              </mc:Choice>
              <mc:Fallback>
                <p:oleObj name="Equation" r:id="rId13" imgW="3124080" imgH="495000" progId="Equation.DSMT4">
                  <p:embed/>
                  <p:pic>
                    <p:nvPicPr>
                      <p:cNvPr id="12" name="Object 11">
                        <a:extLst>
                          <a:ext uri="{FF2B5EF4-FFF2-40B4-BE49-F238E27FC236}">
                            <a16:creationId xmlns:a16="http://schemas.microsoft.com/office/drawing/2014/main" id="{81B3F585-9CC2-E000-094A-CAFD8CB0953C}"/>
                          </a:ext>
                        </a:extLst>
                      </p:cNvPr>
                      <p:cNvPicPr/>
                      <p:nvPr/>
                    </p:nvPicPr>
                    <p:blipFill>
                      <a:blip r:embed="rId14"/>
                      <a:stretch>
                        <a:fillRect/>
                      </a:stretch>
                    </p:blipFill>
                    <p:spPr>
                      <a:xfrm>
                        <a:off x="1066476" y="5106875"/>
                        <a:ext cx="6596063" cy="1047750"/>
                      </a:xfrm>
                      <a:prstGeom prst="rect">
                        <a:avLst/>
                      </a:prstGeom>
                    </p:spPr>
                  </p:pic>
                </p:oleObj>
              </mc:Fallback>
            </mc:AlternateContent>
          </a:graphicData>
        </a:graphic>
      </p:graphicFrame>
      <p:sp>
        <p:nvSpPr>
          <p:cNvPr id="13" name="TextBox 12">
            <a:extLst>
              <a:ext uri="{FF2B5EF4-FFF2-40B4-BE49-F238E27FC236}">
                <a16:creationId xmlns:a16="http://schemas.microsoft.com/office/drawing/2014/main" id="{F5B3EA5F-1E40-4145-BE9B-5EDCDB9845BD}"/>
              </a:ext>
            </a:extLst>
          </p:cNvPr>
          <p:cNvSpPr txBox="1"/>
          <p:nvPr/>
        </p:nvSpPr>
        <p:spPr>
          <a:xfrm>
            <a:off x="7812989" y="5146331"/>
            <a:ext cx="4064924" cy="646331"/>
          </a:xfrm>
          <a:prstGeom prst="rect">
            <a:avLst/>
          </a:prstGeom>
          <a:noFill/>
        </p:spPr>
        <p:txBody>
          <a:bodyPr wrap="square" rtlCol="0">
            <a:spAutoFit/>
          </a:bodyPr>
          <a:lstStyle/>
          <a:p>
            <a:r>
              <a:rPr lang="en-US" dirty="0">
                <a:solidFill>
                  <a:srgbClr val="FF0000"/>
                </a:solidFill>
              </a:rPr>
              <a:t>We square root to compensate the squaring of the variation</a:t>
            </a:r>
          </a:p>
        </p:txBody>
      </p:sp>
    </p:spTree>
    <p:custDataLst>
      <p:tags r:id="rId1"/>
    </p:custDataLst>
    <p:extLst>
      <p:ext uri="{BB962C8B-B14F-4D97-AF65-F5344CB8AC3E}">
        <p14:creationId xmlns:p14="http://schemas.microsoft.com/office/powerpoint/2010/main" val="34029954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fade">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fade">
                                      <p:cBhvr>
                                        <p:cTn id="32" dur="5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fade">
                                      <p:cBhvr>
                                        <p:cTn id="37" dur="500"/>
                                        <p:tgtEl>
                                          <p:spTgt spid="11"/>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2"/>
                                        </p:tgtEl>
                                        <p:attrNameLst>
                                          <p:attrName>style.visibility</p:attrName>
                                        </p:attrNameLst>
                                      </p:cBhvr>
                                      <p:to>
                                        <p:strVal val="visible"/>
                                      </p:to>
                                    </p:set>
                                    <p:animEffect transition="in" filter="fade">
                                      <p:cBhvr>
                                        <p:cTn id="42" dur="500"/>
                                        <p:tgtEl>
                                          <p:spTgt spid="12"/>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3"/>
                                        </p:tgtEl>
                                        <p:attrNameLst>
                                          <p:attrName>style.visibility</p:attrName>
                                        </p:attrNameLst>
                                      </p:cBhvr>
                                      <p:to>
                                        <p:strVal val="visible"/>
                                      </p:to>
                                    </p:set>
                                    <p:animEffect transition="in" filter="fade">
                                      <p:cBhvr>
                                        <p:cTn id="4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10" grpId="0"/>
      <p:bldP spid="13"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FC2468-D2D0-42A3-BCB4-0C3938BE7D85}"/>
              </a:ext>
            </a:extLst>
          </p:cNvPr>
          <p:cNvSpPr>
            <a:spLocks noGrp="1"/>
          </p:cNvSpPr>
          <p:nvPr>
            <p:ph type="title"/>
          </p:nvPr>
        </p:nvSpPr>
        <p:spPr>
          <a:xfrm>
            <a:off x="349856" y="319526"/>
            <a:ext cx="11553969" cy="585787"/>
          </a:xfrm>
        </p:spPr>
        <p:txBody>
          <a:bodyPr>
            <a:normAutofit fontScale="90000"/>
          </a:bodyPr>
          <a:lstStyle/>
          <a:p>
            <a:pPr eaLnBrk="1" fontAlgn="auto" hangingPunct="1">
              <a:spcAft>
                <a:spcPts val="0"/>
              </a:spcAft>
              <a:defRPr/>
            </a:pPr>
            <a:r>
              <a:rPr lang="en-CA" sz="2500" dirty="0"/>
              <a:t>VI) Measuring Spread for Bell Shaped Curves: Variance  &amp;  Standard Deviation</a:t>
            </a:r>
          </a:p>
        </p:txBody>
      </p:sp>
      <mc:AlternateContent xmlns:mc="http://schemas.openxmlformats.org/markup-compatibility/2006" xmlns:a14="http://schemas.microsoft.com/office/drawing/2010/main">
        <mc:Choice Requires="a14">
          <p:sp>
            <p:nvSpPr>
              <p:cNvPr id="6154" name="Content Placeholder 2">
                <a:extLst>
                  <a:ext uri="{FF2B5EF4-FFF2-40B4-BE49-F238E27FC236}">
                    <a16:creationId xmlns:a16="http://schemas.microsoft.com/office/drawing/2014/main" id="{6ABDB976-2250-4129-B287-7638A3FBBAC6}"/>
                  </a:ext>
                </a:extLst>
              </p:cNvPr>
              <p:cNvSpPr>
                <a:spLocks noGrp="1"/>
              </p:cNvSpPr>
              <p:nvPr>
                <p:ph sz="quarter" idx="1"/>
              </p:nvPr>
            </p:nvSpPr>
            <p:spPr>
              <a:xfrm>
                <a:off x="453795" y="946877"/>
                <a:ext cx="11061930" cy="5635381"/>
              </a:xfrm>
            </p:spPr>
            <p:txBody>
              <a:bodyPr/>
              <a:lstStyle/>
              <a:p>
                <a:pPr eaLnBrk="1" hangingPunct="1"/>
                <a:r>
                  <a:rPr lang="en-CA" altLang="en-US" sz="2200" dirty="0"/>
                  <a:t>Variance(</a:t>
                </a:r>
                <a14:m>
                  <m:oMath xmlns:m="http://schemas.openxmlformats.org/officeDocument/2006/math">
                    <m:r>
                      <a:rPr lang="en-CA" altLang="en-US" i="1" dirty="0">
                        <a:latin typeface="Cambria Math" panose="02040503050406030204" pitchFamily="18" charset="0"/>
                        <a:ea typeface="Cambria Math" panose="02040503050406030204" pitchFamily="18" charset="0"/>
                      </a:rPr>
                      <m:t>𝜎</m:t>
                    </m:r>
                    <m:r>
                      <a:rPr lang="en-CA" altLang="en-US" i="1" dirty="0">
                        <a:latin typeface="Cambria Math" panose="02040503050406030204" pitchFamily="18" charset="0"/>
                        <a:ea typeface="Cambria Math" panose="02040503050406030204" pitchFamily="18" charset="0"/>
                      </a:rPr>
                      <m:t> </m:t>
                    </m:r>
                  </m:oMath>
                </a14:m>
                <a:r>
                  <a:rPr lang="en-CA" altLang="en-US" sz="2200" baseline="30000" dirty="0"/>
                  <a:t>2</a:t>
                </a:r>
                <a:r>
                  <a:rPr lang="en-CA" altLang="en-US" sz="2200" dirty="0"/>
                  <a:t>) is the average of the square of the variation of every data point from the mean</a:t>
                </a:r>
              </a:p>
              <a:p>
                <a:pPr eaLnBrk="1" hangingPunct="1"/>
                <a:r>
                  <a:rPr lang="en-CA" altLang="en-US" sz="2200" dirty="0"/>
                  <a:t>Variance (</a:t>
                </a:r>
                <a14:m>
                  <m:oMath xmlns:m="http://schemas.openxmlformats.org/officeDocument/2006/math">
                    <m:r>
                      <a:rPr lang="en-CA" altLang="en-US" sz="2000" i="1" dirty="0">
                        <a:latin typeface="Cambria Math" panose="02040503050406030204" pitchFamily="18" charset="0"/>
                        <a:ea typeface="Cambria Math" panose="02040503050406030204" pitchFamily="18" charset="0"/>
                      </a:rPr>
                      <m:t>𝜎</m:t>
                    </m:r>
                    <m:r>
                      <a:rPr lang="en-CA" altLang="en-US" sz="2000" i="1" dirty="0">
                        <a:latin typeface="Cambria Math" panose="02040503050406030204" pitchFamily="18" charset="0"/>
                        <a:ea typeface="Cambria Math" panose="02040503050406030204" pitchFamily="18" charset="0"/>
                      </a:rPr>
                      <m:t> </m:t>
                    </m:r>
                  </m:oMath>
                </a14:m>
                <a:r>
                  <a:rPr lang="en-CA" altLang="en-US" sz="2200" baseline="30000" dirty="0"/>
                  <a:t>2</a:t>
                </a:r>
                <a:r>
                  <a:rPr lang="en-CA" altLang="en-US" sz="2200" dirty="0"/>
                  <a:t>) &amp; Standard deviation (</a:t>
                </a:r>
                <a14:m>
                  <m:oMath xmlns:m="http://schemas.openxmlformats.org/officeDocument/2006/math">
                    <m:r>
                      <a:rPr lang="en-CA" altLang="en-US" i="1" dirty="0">
                        <a:latin typeface="Cambria Math" panose="02040503050406030204" pitchFamily="18" charset="0"/>
                        <a:ea typeface="Cambria Math" panose="02040503050406030204" pitchFamily="18" charset="0"/>
                      </a:rPr>
                      <m:t>𝜎</m:t>
                    </m:r>
                  </m:oMath>
                </a14:m>
                <a:r>
                  <a:rPr lang="en-CA" altLang="en-US" sz="2200" dirty="0"/>
                  <a:t>) should only be used to describe the spread of a distribution when it is normally distributed:  symmetrical with the mean in the center and unimodal</a:t>
                </a:r>
              </a:p>
              <a:p>
                <a:pPr lvl="1" eaLnBrk="1" hangingPunct="1"/>
                <a:r>
                  <a:rPr lang="en-CA" altLang="en-US" sz="2000" dirty="0"/>
                  <a:t>Large variance/std deviation </a:t>
                </a:r>
                <a:r>
                  <a:rPr lang="en-CA" altLang="en-US" sz="2000" dirty="0">
                    <a:sym typeface="Wingdings" panose="05000000000000000000" pitchFamily="2" charset="2"/>
                  </a:rPr>
                  <a:t> data is spread out wide</a:t>
                </a:r>
              </a:p>
              <a:p>
                <a:pPr lvl="1" eaLnBrk="1" hangingPunct="1"/>
                <a:r>
                  <a:rPr lang="en-CA" altLang="en-US" sz="2000" dirty="0">
                    <a:sym typeface="Wingdings" panose="05000000000000000000" pitchFamily="2" charset="2"/>
                  </a:rPr>
                  <a:t>If </a:t>
                </a:r>
                <a:r>
                  <a:rPr lang="en-CA" altLang="en-US" sz="2000" dirty="0"/>
                  <a:t>variance is small, data points are close to the center</a:t>
                </a:r>
                <a:br>
                  <a:rPr lang="en-CA" altLang="en-US" sz="1800" dirty="0"/>
                </a:br>
                <a:endParaRPr lang="en-CA" altLang="en-US" sz="1200" dirty="0"/>
              </a:p>
              <a:p>
                <a:pPr eaLnBrk="1" hangingPunct="1"/>
                <a:r>
                  <a:rPr lang="en-CA" altLang="en-US" sz="2100" dirty="0"/>
                  <a:t>Standard Deviation (</a:t>
                </a:r>
                <a14:m>
                  <m:oMath xmlns:m="http://schemas.openxmlformats.org/officeDocument/2006/math">
                    <m:r>
                      <a:rPr lang="en-CA" altLang="en-US" sz="2100" i="1" dirty="0" smtClean="0">
                        <a:latin typeface="Cambria Math" panose="02040503050406030204" pitchFamily="18" charset="0"/>
                        <a:ea typeface="Cambria Math" panose="02040503050406030204" pitchFamily="18" charset="0"/>
                      </a:rPr>
                      <m:t>𝜎</m:t>
                    </m:r>
                  </m:oMath>
                </a14:m>
                <a:r>
                  <a:rPr lang="en-CA" altLang="en-US" sz="2100" dirty="0"/>
                  <a:t>): measures the positive average distance of each observations from their mean</a:t>
                </a:r>
              </a:p>
              <a:p>
                <a:pPr eaLnBrk="1" hangingPunct="1"/>
                <a:r>
                  <a:rPr lang="en-CA" altLang="en-US" sz="2100" dirty="0"/>
                  <a:t>(</a:t>
                </a:r>
                <a14:m>
                  <m:oMath xmlns:m="http://schemas.openxmlformats.org/officeDocument/2006/math">
                    <m:r>
                      <a:rPr lang="en-CA" altLang="en-US" sz="2100" i="1" dirty="0">
                        <a:latin typeface="Cambria Math" panose="02040503050406030204" pitchFamily="18" charset="0"/>
                        <a:ea typeface="Cambria Math" panose="02040503050406030204" pitchFamily="18" charset="0"/>
                      </a:rPr>
                      <m:t>𝜎</m:t>
                    </m:r>
                  </m:oMath>
                </a14:m>
                <a:r>
                  <a:rPr lang="en-CA" altLang="en-US" sz="2100" dirty="0"/>
                  <a:t>) is the square root of the variance</a:t>
                </a:r>
                <a:r>
                  <a:rPr lang="en-CA" altLang="en-US" sz="2000" dirty="0"/>
                  <a:t> (</a:t>
                </a:r>
                <a14:m>
                  <m:oMath xmlns:m="http://schemas.openxmlformats.org/officeDocument/2006/math">
                    <m:r>
                      <a:rPr lang="en-CA" altLang="en-US" sz="2000" i="1" dirty="0">
                        <a:latin typeface="Cambria Math" panose="02040503050406030204" pitchFamily="18" charset="0"/>
                        <a:ea typeface="Cambria Math" panose="02040503050406030204" pitchFamily="18" charset="0"/>
                      </a:rPr>
                      <m:t>𝜎</m:t>
                    </m:r>
                    <m:r>
                      <a:rPr lang="en-CA" altLang="en-US" sz="2000" i="1" dirty="0">
                        <a:latin typeface="Cambria Math" panose="02040503050406030204" pitchFamily="18" charset="0"/>
                        <a:ea typeface="Cambria Math" panose="02040503050406030204" pitchFamily="18" charset="0"/>
                      </a:rPr>
                      <m:t> </m:t>
                    </m:r>
                  </m:oMath>
                </a14:m>
                <a:r>
                  <a:rPr lang="en-CA" altLang="en-US" sz="2000" baseline="30000" dirty="0"/>
                  <a:t>2</a:t>
                </a:r>
                <a:r>
                  <a:rPr lang="en-CA" altLang="en-US" sz="2000" dirty="0"/>
                  <a:t>)</a:t>
                </a:r>
                <a:endParaRPr lang="en-CA" altLang="en-US" sz="2100" dirty="0"/>
              </a:p>
              <a:p>
                <a:pPr eaLnBrk="1" hangingPunct="1"/>
                <a:r>
                  <a:rPr lang="en-CA" altLang="en-US" sz="2100" dirty="0"/>
                  <a:t>If </a:t>
                </a:r>
                <a14:m>
                  <m:oMath xmlns:m="http://schemas.openxmlformats.org/officeDocument/2006/math">
                    <m:r>
                      <a:rPr lang="en-CA" altLang="en-US" sz="2100" i="1" dirty="0">
                        <a:latin typeface="Cambria Math" panose="02040503050406030204" pitchFamily="18" charset="0"/>
                        <a:ea typeface="Cambria Math" panose="02040503050406030204" pitchFamily="18" charset="0"/>
                      </a:rPr>
                      <m:t>𝜎</m:t>
                    </m:r>
                  </m:oMath>
                </a14:m>
                <a:r>
                  <a:rPr lang="en-CA" altLang="en-US" sz="2100" dirty="0"/>
                  <a:t> = 0, then all the observations are equal</a:t>
                </a:r>
                <a:br>
                  <a:rPr lang="en-CA" altLang="en-US" sz="2100" dirty="0"/>
                </a:br>
                <a:endParaRPr lang="en-CA" altLang="en-US" sz="2100" dirty="0"/>
              </a:p>
              <a:p>
                <a:pPr eaLnBrk="1" hangingPunct="1"/>
                <a:r>
                  <a:rPr lang="en-CA" altLang="en-US" sz="2100" dirty="0"/>
                  <a:t>Variance (</a:t>
                </a:r>
                <a14:m>
                  <m:oMath xmlns:m="http://schemas.openxmlformats.org/officeDocument/2006/math">
                    <m:r>
                      <a:rPr lang="en-CA" altLang="en-US" sz="2100" i="1" dirty="0">
                        <a:latin typeface="Cambria Math" panose="02040503050406030204" pitchFamily="18" charset="0"/>
                        <a:ea typeface="Cambria Math" panose="02040503050406030204" pitchFamily="18" charset="0"/>
                      </a:rPr>
                      <m:t>𝜎</m:t>
                    </m:r>
                    <m:r>
                      <a:rPr lang="en-CA" altLang="en-US" sz="2100" i="1" dirty="0">
                        <a:latin typeface="Cambria Math" panose="02040503050406030204" pitchFamily="18" charset="0"/>
                        <a:ea typeface="Cambria Math" panose="02040503050406030204" pitchFamily="18" charset="0"/>
                      </a:rPr>
                      <m:t> </m:t>
                    </m:r>
                  </m:oMath>
                </a14:m>
                <a:r>
                  <a:rPr lang="en-CA" altLang="en-US" sz="2100" baseline="30000" dirty="0"/>
                  <a:t>2</a:t>
                </a:r>
                <a:r>
                  <a:rPr lang="en-CA" altLang="en-US" sz="2100" dirty="0"/>
                  <a:t>): measures the average squared deviation of observations from the mean (units are squared)</a:t>
                </a:r>
              </a:p>
              <a:p>
                <a:pPr eaLnBrk="1" hangingPunct="1"/>
                <a:r>
                  <a:rPr lang="en-CA" altLang="en-US" sz="2100" dirty="0"/>
                  <a:t>NOTE: key concept: Variance &amp; std dev. are heavily affected by outliers</a:t>
                </a:r>
              </a:p>
              <a:p>
                <a:pPr eaLnBrk="1" hangingPunct="1"/>
                <a:endParaRPr lang="en-CA" altLang="en-US" sz="2100" dirty="0"/>
              </a:p>
              <a:p>
                <a:pPr eaLnBrk="1" hangingPunct="1"/>
                <a:endParaRPr lang="en-CA" altLang="en-US" sz="2100" dirty="0"/>
              </a:p>
              <a:p>
                <a:pPr eaLnBrk="1" hangingPunct="1"/>
                <a:endParaRPr lang="en-CA" altLang="en-US" sz="2100" dirty="0"/>
              </a:p>
            </p:txBody>
          </p:sp>
        </mc:Choice>
        <mc:Fallback xmlns="">
          <p:sp>
            <p:nvSpPr>
              <p:cNvPr id="6154" name="Content Placeholder 2">
                <a:extLst>
                  <a:ext uri="{FF2B5EF4-FFF2-40B4-BE49-F238E27FC236}">
                    <a16:creationId xmlns:a16="http://schemas.microsoft.com/office/drawing/2014/main" id="{6ABDB976-2250-4129-B287-7638A3FBBAC6}"/>
                  </a:ext>
                </a:extLst>
              </p:cNvPr>
              <p:cNvSpPr>
                <a:spLocks noGrp="1" noRot="1" noChangeAspect="1" noMove="1" noResize="1" noEditPoints="1" noAdjustHandles="1" noChangeArrowheads="1" noChangeShapeType="1" noTextEdit="1"/>
              </p:cNvSpPr>
              <p:nvPr>
                <p:ph sz="quarter" idx="1"/>
              </p:nvPr>
            </p:nvSpPr>
            <p:spPr>
              <a:xfrm>
                <a:off x="453795" y="946877"/>
                <a:ext cx="11061930" cy="5635381"/>
              </a:xfrm>
              <a:blipFill>
                <a:blip r:embed="rId4"/>
                <a:stretch>
                  <a:fillRect l="-165" t="-324" r="-1267" b="-4000"/>
                </a:stretch>
              </a:blipFill>
            </p:spPr>
            <p:txBody>
              <a:bodyPr/>
              <a:lstStyle/>
              <a:p>
                <a:r>
                  <a:rPr lang="en-US">
                    <a:noFill/>
                  </a:rPr>
                  <a:t> </a:t>
                </a:r>
              </a:p>
            </p:txBody>
          </p:sp>
        </mc:Fallback>
      </mc:AlternateContent>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6154">
                                            <p:txEl>
                                              <p:pRg st="0" end="0"/>
                                            </p:txEl>
                                          </p:spTgt>
                                        </p:tgtEl>
                                        <p:attrNameLst>
                                          <p:attrName>style.visibility</p:attrName>
                                        </p:attrNameLst>
                                      </p:cBhvr>
                                      <p:to>
                                        <p:strVal val="visible"/>
                                      </p:to>
                                    </p:set>
                                    <p:animEffect transition="in" filter="blinds(horizontal)">
                                      <p:cBhvr>
                                        <p:cTn id="7" dur="500"/>
                                        <p:tgtEl>
                                          <p:spTgt spid="615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6154">
                                            <p:txEl>
                                              <p:pRg st="1" end="1"/>
                                            </p:txEl>
                                          </p:spTgt>
                                        </p:tgtEl>
                                        <p:attrNameLst>
                                          <p:attrName>style.visibility</p:attrName>
                                        </p:attrNameLst>
                                      </p:cBhvr>
                                      <p:to>
                                        <p:strVal val="visible"/>
                                      </p:to>
                                    </p:set>
                                    <p:animEffect transition="in" filter="blinds(horizontal)">
                                      <p:cBhvr>
                                        <p:cTn id="12" dur="500"/>
                                        <p:tgtEl>
                                          <p:spTgt spid="615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6154">
                                            <p:txEl>
                                              <p:pRg st="2" end="2"/>
                                            </p:txEl>
                                          </p:spTgt>
                                        </p:tgtEl>
                                        <p:attrNameLst>
                                          <p:attrName>style.visibility</p:attrName>
                                        </p:attrNameLst>
                                      </p:cBhvr>
                                      <p:to>
                                        <p:strVal val="visible"/>
                                      </p:to>
                                    </p:set>
                                    <p:animEffect transition="in" filter="blinds(horizontal)">
                                      <p:cBhvr>
                                        <p:cTn id="17" dur="500"/>
                                        <p:tgtEl>
                                          <p:spTgt spid="615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6154">
                                            <p:txEl>
                                              <p:pRg st="3" end="3"/>
                                            </p:txEl>
                                          </p:spTgt>
                                        </p:tgtEl>
                                        <p:attrNameLst>
                                          <p:attrName>style.visibility</p:attrName>
                                        </p:attrNameLst>
                                      </p:cBhvr>
                                      <p:to>
                                        <p:strVal val="visible"/>
                                      </p:to>
                                    </p:set>
                                    <p:animEffect transition="in" filter="blinds(horizontal)">
                                      <p:cBhvr>
                                        <p:cTn id="22" dur="500"/>
                                        <p:tgtEl>
                                          <p:spTgt spid="615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6154">
                                            <p:txEl>
                                              <p:pRg st="4" end="4"/>
                                            </p:txEl>
                                          </p:spTgt>
                                        </p:tgtEl>
                                        <p:attrNameLst>
                                          <p:attrName>style.visibility</p:attrName>
                                        </p:attrNameLst>
                                      </p:cBhvr>
                                      <p:to>
                                        <p:strVal val="visible"/>
                                      </p:to>
                                    </p:set>
                                    <p:animEffect transition="in" filter="blinds(horizontal)">
                                      <p:cBhvr>
                                        <p:cTn id="27" dur="500"/>
                                        <p:tgtEl>
                                          <p:spTgt spid="615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6154">
                                            <p:txEl>
                                              <p:pRg st="5" end="5"/>
                                            </p:txEl>
                                          </p:spTgt>
                                        </p:tgtEl>
                                        <p:attrNameLst>
                                          <p:attrName>style.visibility</p:attrName>
                                        </p:attrNameLst>
                                      </p:cBhvr>
                                      <p:to>
                                        <p:strVal val="visible"/>
                                      </p:to>
                                    </p:set>
                                    <p:animEffect transition="in" filter="blinds(horizontal)">
                                      <p:cBhvr>
                                        <p:cTn id="32" dur="500"/>
                                        <p:tgtEl>
                                          <p:spTgt spid="615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6154">
                                            <p:txEl>
                                              <p:pRg st="6" end="6"/>
                                            </p:txEl>
                                          </p:spTgt>
                                        </p:tgtEl>
                                        <p:attrNameLst>
                                          <p:attrName>style.visibility</p:attrName>
                                        </p:attrNameLst>
                                      </p:cBhvr>
                                      <p:to>
                                        <p:strVal val="visible"/>
                                      </p:to>
                                    </p:set>
                                    <p:animEffect transition="in" filter="blinds(horizontal)">
                                      <p:cBhvr>
                                        <p:cTn id="37" dur="500"/>
                                        <p:tgtEl>
                                          <p:spTgt spid="6154">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6154">
                                            <p:txEl>
                                              <p:pRg st="7" end="7"/>
                                            </p:txEl>
                                          </p:spTgt>
                                        </p:tgtEl>
                                        <p:attrNameLst>
                                          <p:attrName>style.visibility</p:attrName>
                                        </p:attrNameLst>
                                      </p:cBhvr>
                                      <p:to>
                                        <p:strVal val="visible"/>
                                      </p:to>
                                    </p:set>
                                    <p:animEffect transition="in" filter="blinds(horizontal)">
                                      <p:cBhvr>
                                        <p:cTn id="42" dur="500"/>
                                        <p:tgtEl>
                                          <p:spTgt spid="6154">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nodeType="clickEffect">
                                  <p:stCondLst>
                                    <p:cond delay="0"/>
                                  </p:stCondLst>
                                  <p:childTnLst>
                                    <p:set>
                                      <p:cBhvr>
                                        <p:cTn id="46" dur="1" fill="hold">
                                          <p:stCondLst>
                                            <p:cond delay="0"/>
                                          </p:stCondLst>
                                        </p:cTn>
                                        <p:tgtEl>
                                          <p:spTgt spid="6154">
                                            <p:txEl>
                                              <p:pRg st="8" end="8"/>
                                            </p:txEl>
                                          </p:spTgt>
                                        </p:tgtEl>
                                        <p:attrNameLst>
                                          <p:attrName>style.visibility</p:attrName>
                                        </p:attrNameLst>
                                      </p:cBhvr>
                                      <p:to>
                                        <p:strVal val="visible"/>
                                      </p:to>
                                    </p:set>
                                    <p:animEffect transition="in" filter="blinds(horizontal)">
                                      <p:cBhvr>
                                        <p:cTn id="47" dur="500"/>
                                        <p:tgtEl>
                                          <p:spTgt spid="6154">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B3CE32-7CE7-4BCA-A88A-718C8CE268AC}"/>
              </a:ext>
            </a:extLst>
          </p:cNvPr>
          <p:cNvSpPr>
            <a:spLocks noGrp="1"/>
          </p:cNvSpPr>
          <p:nvPr>
            <p:ph type="title"/>
          </p:nvPr>
        </p:nvSpPr>
        <p:spPr>
          <a:xfrm>
            <a:off x="1981200" y="90390"/>
            <a:ext cx="8181630" cy="652462"/>
          </a:xfrm>
        </p:spPr>
        <p:txBody>
          <a:bodyPr>
            <a:normAutofit fontScale="90000"/>
          </a:bodyPr>
          <a:lstStyle/>
          <a:p>
            <a:pPr>
              <a:defRPr/>
            </a:pPr>
            <a:r>
              <a:rPr lang="en-CA" sz="2500" dirty="0"/>
              <a:t>VII) FORMULAS for Variance &amp; Standard Deviation</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CFC5D96B-EDBD-410A-A658-31F3DD87FFA1}"/>
                  </a:ext>
                </a:extLst>
              </p:cNvPr>
              <p:cNvSpPr>
                <a:spLocks noGrp="1"/>
              </p:cNvSpPr>
              <p:nvPr>
                <p:ph sz="quarter" idx="1"/>
              </p:nvPr>
            </p:nvSpPr>
            <p:spPr>
              <a:xfrm>
                <a:off x="540327" y="968376"/>
                <a:ext cx="11194473" cy="3254375"/>
              </a:xfrm>
            </p:spPr>
            <p:txBody>
              <a:bodyPr/>
              <a:lstStyle/>
              <a:p>
                <a:r>
                  <a:rPr lang="en-CA" altLang="en-US" sz="2200" dirty="0"/>
                  <a:t>NOTE: You rarely need to calculate for the variance or standard deviation by hand</a:t>
                </a:r>
              </a:p>
              <a:p>
                <a:r>
                  <a:rPr lang="en-CA" altLang="en-US" sz="2200" dirty="0"/>
                  <a:t>Use a Ti83, insert all data values into L1</a:t>
                </a:r>
              </a:p>
              <a:p>
                <a:r>
                  <a:rPr lang="en-CA" altLang="en-US" sz="2200" dirty="0"/>
                  <a:t>Then perform a 1-variable stats test to obtain “</a:t>
                </a:r>
                <a14:m>
                  <m:oMath xmlns:m="http://schemas.openxmlformats.org/officeDocument/2006/math">
                    <m:r>
                      <a:rPr lang="en-CA" altLang="en-US" i="1" dirty="0">
                        <a:latin typeface="Cambria Math" panose="02040503050406030204" pitchFamily="18" charset="0"/>
                        <a:ea typeface="Cambria Math" panose="02040503050406030204" pitchFamily="18" charset="0"/>
                      </a:rPr>
                      <m:t>𝜎</m:t>
                    </m:r>
                  </m:oMath>
                </a14:m>
                <a:r>
                  <a:rPr lang="en-CA" altLang="en-US" sz="2200" dirty="0"/>
                  <a:t>” and “</a:t>
                </a:r>
                <a14:m>
                  <m:oMath xmlns:m="http://schemas.openxmlformats.org/officeDocument/2006/math">
                    <m:r>
                      <a:rPr lang="en-CA" altLang="en-US" i="1" dirty="0">
                        <a:latin typeface="Cambria Math" panose="02040503050406030204" pitchFamily="18" charset="0"/>
                        <a:ea typeface="Cambria Math" panose="02040503050406030204" pitchFamily="18" charset="0"/>
                      </a:rPr>
                      <m:t>𝜎</m:t>
                    </m:r>
                  </m:oMath>
                </a14:m>
                <a:r>
                  <a:rPr lang="en-CA" altLang="en-US" sz="2200" baseline="30000" dirty="0"/>
                  <a:t>2</a:t>
                </a:r>
                <a:r>
                  <a:rPr lang="en-CA" altLang="en-US" sz="2200" dirty="0"/>
                  <a:t>”</a:t>
                </a:r>
                <a:br>
                  <a:rPr lang="en-CA" altLang="en-US" sz="2200" dirty="0"/>
                </a:br>
                <a:endParaRPr lang="en-CA" altLang="en-US" sz="2200" dirty="0"/>
              </a:p>
              <a:p>
                <a:r>
                  <a:rPr lang="en-CA" altLang="en-US" sz="2200" dirty="0"/>
                  <a:t>If the </a:t>
                </a:r>
                <a14:m>
                  <m:oMath xmlns:m="http://schemas.openxmlformats.org/officeDocument/2006/math">
                    <m:r>
                      <a:rPr lang="en-CA" altLang="en-US" i="1" dirty="0">
                        <a:latin typeface="Cambria Math" panose="02040503050406030204" pitchFamily="18" charset="0"/>
                        <a:ea typeface="Cambria Math" panose="02040503050406030204" pitchFamily="18" charset="0"/>
                      </a:rPr>
                      <m:t>𝜎</m:t>
                    </m:r>
                    <m:r>
                      <a:rPr lang="en-CA" altLang="en-US" i="1" dirty="0">
                        <a:latin typeface="Cambria Math" panose="02040503050406030204" pitchFamily="18" charset="0"/>
                        <a:ea typeface="Cambria Math" panose="02040503050406030204" pitchFamily="18" charset="0"/>
                      </a:rPr>
                      <m:t> </m:t>
                    </m:r>
                  </m:oMath>
                </a14:m>
                <a:r>
                  <a:rPr lang="en-CA" altLang="en-US" sz="2200" i="1" dirty="0"/>
                  <a:t>=0</a:t>
                </a:r>
                <a:r>
                  <a:rPr lang="en-CA" altLang="en-US" sz="2200" dirty="0"/>
                  <a:t>, then all the observations are the same</a:t>
                </a:r>
              </a:p>
              <a:p>
                <a:r>
                  <a:rPr lang="en-CA" altLang="en-US" sz="2200" dirty="0"/>
                  <a:t>If “</a:t>
                </a:r>
                <a14:m>
                  <m:oMath xmlns:m="http://schemas.openxmlformats.org/officeDocument/2006/math">
                    <m:r>
                      <a:rPr lang="en-CA" altLang="en-US" i="1" dirty="0">
                        <a:latin typeface="Cambria Math" panose="02040503050406030204" pitchFamily="18" charset="0"/>
                        <a:ea typeface="Cambria Math" panose="02040503050406030204" pitchFamily="18" charset="0"/>
                      </a:rPr>
                      <m:t>𝜎</m:t>
                    </m:r>
                  </m:oMath>
                </a14:m>
                <a:r>
                  <a:rPr lang="en-CA" altLang="en-US" sz="2200" dirty="0"/>
                  <a:t>” is large, data is spread out</a:t>
                </a:r>
              </a:p>
              <a:p>
                <a:pPr marL="0" indent="0">
                  <a:buNone/>
                </a:pPr>
                <a:endParaRPr lang="en-CA" altLang="en-US" sz="2200" dirty="0"/>
              </a:p>
              <a:p>
                <a:endParaRPr lang="en-CA" altLang="en-US" dirty="0"/>
              </a:p>
            </p:txBody>
          </p:sp>
        </mc:Choice>
        <mc:Fallback xmlns="">
          <p:sp>
            <p:nvSpPr>
              <p:cNvPr id="3" name="Content Placeholder 2">
                <a:extLst>
                  <a:ext uri="{FF2B5EF4-FFF2-40B4-BE49-F238E27FC236}">
                    <a16:creationId xmlns:a16="http://schemas.microsoft.com/office/drawing/2014/main" id="{CFC5D96B-EDBD-410A-A658-31F3DD87FFA1}"/>
                  </a:ext>
                </a:extLst>
              </p:cNvPr>
              <p:cNvSpPr>
                <a:spLocks noGrp="1" noRot="1" noChangeAspect="1" noMove="1" noResize="1" noEditPoints="1" noAdjustHandles="1" noChangeArrowheads="1" noChangeShapeType="1" noTextEdit="1"/>
              </p:cNvSpPr>
              <p:nvPr>
                <p:ph sz="quarter" idx="1"/>
              </p:nvPr>
            </p:nvSpPr>
            <p:spPr>
              <a:xfrm>
                <a:off x="540327" y="968376"/>
                <a:ext cx="11194473" cy="3254375"/>
              </a:xfrm>
              <a:blipFill>
                <a:blip r:embed="rId4"/>
                <a:stretch>
                  <a:fillRect l="-218" t="-1311" r="-381"/>
                </a:stretch>
              </a:blipFill>
            </p:spPr>
            <p:txBody>
              <a:bodyPr/>
              <a:lstStyle/>
              <a:p>
                <a:r>
                  <a:rPr lang="en-US">
                    <a:noFill/>
                  </a:rPr>
                  <a:t> </a:t>
                </a:r>
              </a:p>
            </p:txBody>
          </p:sp>
        </mc:Fallback>
      </mc:AlternateContent>
      <p:graphicFrame>
        <p:nvGraphicFramePr>
          <p:cNvPr id="12" name="Object 3">
            <a:extLst>
              <a:ext uri="{FF2B5EF4-FFF2-40B4-BE49-F238E27FC236}">
                <a16:creationId xmlns:a16="http://schemas.microsoft.com/office/drawing/2014/main" id="{9CE69B54-BD62-4590-9277-3FA6D2DCCE30}"/>
              </a:ext>
            </a:extLst>
          </p:cNvPr>
          <p:cNvGraphicFramePr>
            <a:graphicFrameLocks noChangeAspect="1"/>
          </p:cNvGraphicFramePr>
          <p:nvPr>
            <p:extLst>
              <p:ext uri="{D42A27DB-BD31-4B8C-83A1-F6EECF244321}">
                <p14:modId xmlns:p14="http://schemas.microsoft.com/office/powerpoint/2010/main" val="707557195"/>
              </p:ext>
            </p:extLst>
          </p:nvPr>
        </p:nvGraphicFramePr>
        <p:xfrm>
          <a:off x="2401888" y="3540682"/>
          <a:ext cx="1962150" cy="1093788"/>
        </p:xfrm>
        <a:graphic>
          <a:graphicData uri="http://schemas.openxmlformats.org/presentationml/2006/ole">
            <mc:AlternateContent xmlns:mc="http://schemas.openxmlformats.org/markup-compatibility/2006">
              <mc:Choice xmlns:v="urn:schemas-microsoft-com:vml" Requires="v">
                <p:oleObj name="Equation" r:id="rId5" imgW="1091880" imgH="609480" progId="Equation.DSMT4">
                  <p:embed/>
                </p:oleObj>
              </mc:Choice>
              <mc:Fallback>
                <p:oleObj name="Equation" r:id="rId5" imgW="1091880" imgH="609480" progId="Equation.DSMT4">
                  <p:embed/>
                  <p:pic>
                    <p:nvPicPr>
                      <p:cNvPr id="12" name="Object 3">
                        <a:extLst>
                          <a:ext uri="{FF2B5EF4-FFF2-40B4-BE49-F238E27FC236}">
                            <a16:creationId xmlns:a16="http://schemas.microsoft.com/office/drawing/2014/main" id="{9CE69B54-BD62-4590-9277-3FA6D2DCCE30}"/>
                          </a:ext>
                        </a:extLst>
                      </p:cNvPr>
                      <p:cNvPicPr>
                        <a:picLocks noChangeAspect="1" noChangeArrowheads="1"/>
                      </p:cNvPicPr>
                      <p:nvPr/>
                    </p:nvPicPr>
                    <p:blipFill>
                      <a:blip r:embed="rId6"/>
                      <a:srcRect/>
                      <a:stretch>
                        <a:fillRect/>
                      </a:stretch>
                    </p:blipFill>
                    <p:spPr bwMode="auto">
                      <a:xfrm>
                        <a:off x="2401888" y="3540682"/>
                        <a:ext cx="1962150" cy="1093788"/>
                      </a:xfrm>
                      <a:prstGeom prst="rect">
                        <a:avLst/>
                      </a:prstGeom>
                      <a:noFill/>
                      <a:ln>
                        <a:noFill/>
                      </a:ln>
                      <a:effectLst/>
                    </p:spPr>
                  </p:pic>
                </p:oleObj>
              </mc:Fallback>
            </mc:AlternateContent>
          </a:graphicData>
        </a:graphic>
      </p:graphicFrame>
      <p:graphicFrame>
        <p:nvGraphicFramePr>
          <p:cNvPr id="14" name="Object 3">
            <a:extLst>
              <a:ext uri="{FF2B5EF4-FFF2-40B4-BE49-F238E27FC236}">
                <a16:creationId xmlns:a16="http://schemas.microsoft.com/office/drawing/2014/main" id="{9DC7FDF3-C688-41C6-908A-04B143F3EFA6}"/>
              </a:ext>
            </a:extLst>
          </p:cNvPr>
          <p:cNvGraphicFramePr>
            <a:graphicFrameLocks noChangeAspect="1"/>
          </p:cNvGraphicFramePr>
          <p:nvPr>
            <p:extLst>
              <p:ext uri="{D42A27DB-BD31-4B8C-83A1-F6EECF244321}">
                <p14:modId xmlns:p14="http://schemas.microsoft.com/office/powerpoint/2010/main" val="2123504969"/>
              </p:ext>
            </p:extLst>
          </p:nvPr>
        </p:nvGraphicFramePr>
        <p:xfrm>
          <a:off x="5614815" y="3530846"/>
          <a:ext cx="1873250" cy="1058863"/>
        </p:xfrm>
        <a:graphic>
          <a:graphicData uri="http://schemas.openxmlformats.org/presentationml/2006/ole">
            <mc:AlternateContent xmlns:mc="http://schemas.openxmlformats.org/markup-compatibility/2006">
              <mc:Choice xmlns:v="urn:schemas-microsoft-com:vml" Requires="v">
                <p:oleObj name="Equation" r:id="rId7" imgW="1143000" imgH="647640" progId="Equation.DSMT4">
                  <p:embed/>
                </p:oleObj>
              </mc:Choice>
              <mc:Fallback>
                <p:oleObj name="Equation" r:id="rId7" imgW="1143000" imgH="647640" progId="Equation.DSMT4">
                  <p:embed/>
                  <p:pic>
                    <p:nvPicPr>
                      <p:cNvPr id="14" name="Object 3">
                        <a:extLst>
                          <a:ext uri="{FF2B5EF4-FFF2-40B4-BE49-F238E27FC236}">
                            <a16:creationId xmlns:a16="http://schemas.microsoft.com/office/drawing/2014/main" id="{9DC7FDF3-C688-41C6-908A-04B143F3EFA6}"/>
                          </a:ext>
                        </a:extLst>
                      </p:cNvPr>
                      <p:cNvPicPr>
                        <a:picLocks noChangeAspect="1" noChangeArrowheads="1"/>
                      </p:cNvPicPr>
                      <p:nvPr/>
                    </p:nvPicPr>
                    <p:blipFill>
                      <a:blip r:embed="rId8"/>
                      <a:srcRect/>
                      <a:stretch>
                        <a:fillRect/>
                      </a:stretch>
                    </p:blipFill>
                    <p:spPr bwMode="auto">
                      <a:xfrm>
                        <a:off x="5614815" y="3530846"/>
                        <a:ext cx="1873250" cy="1058863"/>
                      </a:xfrm>
                      <a:prstGeom prst="rect">
                        <a:avLst/>
                      </a:prstGeom>
                      <a:noFill/>
                      <a:ln>
                        <a:noFill/>
                      </a:ln>
                      <a:effectLst/>
                    </p:spPr>
                  </p:pic>
                </p:oleObj>
              </mc:Fallback>
            </mc:AlternateContent>
          </a:graphicData>
        </a:graphic>
      </p:graphicFrame>
      <mc:AlternateContent xmlns:mc="http://schemas.openxmlformats.org/markup-compatibility/2006" xmlns:a14="http://schemas.microsoft.com/office/drawing/2010/main">
        <mc:Choice Requires="a14">
          <p:sp>
            <p:nvSpPr>
              <p:cNvPr id="15" name="TextBox 14">
                <a:extLst>
                  <a:ext uri="{FF2B5EF4-FFF2-40B4-BE49-F238E27FC236}">
                    <a16:creationId xmlns:a16="http://schemas.microsoft.com/office/drawing/2014/main" id="{EE68E18A-6EB9-42B3-8393-242734486BA2}"/>
                  </a:ext>
                </a:extLst>
              </p:cNvPr>
              <p:cNvSpPr txBox="1"/>
              <p:nvPr/>
            </p:nvSpPr>
            <p:spPr>
              <a:xfrm>
                <a:off x="2718588" y="4707612"/>
                <a:ext cx="1799660" cy="438133"/>
              </a:xfrm>
              <a:prstGeom prst="rect">
                <a:avLst/>
              </a:prstGeom>
              <a:noFill/>
            </p:spPr>
            <p:txBody>
              <a:bodyPr wrap="none">
                <a:spAutoFit/>
              </a:bodyPr>
              <a:lstStyle/>
              <a:p>
                <a:pPr eaLnBrk="1" hangingPunct="1">
                  <a:defRPr/>
                </a:pPr>
                <a:r>
                  <a:rPr lang="en-CA" b="1" dirty="0">
                    <a:solidFill>
                      <a:srgbClr val="FF0000"/>
                    </a:solidFill>
                    <a:latin typeface="+mj-lt"/>
                    <a:cs typeface="Arial" charset="0"/>
                  </a:rPr>
                  <a:t>Variance(</a:t>
                </a:r>
                <a14:m>
                  <m:oMath xmlns:m="http://schemas.openxmlformats.org/officeDocument/2006/math">
                    <m:r>
                      <a:rPr lang="en-CA" altLang="en-US" sz="2300" i="1" dirty="0" smtClean="0">
                        <a:solidFill>
                          <a:srgbClr val="FF0000"/>
                        </a:solidFill>
                        <a:latin typeface="Cambria Math" panose="02040503050406030204" pitchFamily="18" charset="0"/>
                        <a:ea typeface="Cambria Math" panose="02040503050406030204" pitchFamily="18" charset="0"/>
                      </a:rPr>
                      <m:t>𝜎</m:t>
                    </m:r>
                  </m:oMath>
                </a14:m>
                <a:r>
                  <a:rPr lang="en-CA" altLang="en-US" sz="2300" baseline="30000" dirty="0">
                    <a:solidFill>
                      <a:srgbClr val="FF0000"/>
                    </a:solidFill>
                  </a:rPr>
                  <a:t>2</a:t>
                </a:r>
                <a:r>
                  <a:rPr lang="en-CA" b="1" dirty="0">
                    <a:solidFill>
                      <a:srgbClr val="FF0000"/>
                    </a:solidFill>
                    <a:latin typeface="+mj-lt"/>
                    <a:cs typeface="Arial" charset="0"/>
                  </a:rPr>
                  <a:t>):</a:t>
                </a:r>
              </a:p>
            </p:txBody>
          </p:sp>
        </mc:Choice>
        <mc:Fallback xmlns="">
          <p:sp>
            <p:nvSpPr>
              <p:cNvPr id="15" name="TextBox 14">
                <a:extLst>
                  <a:ext uri="{FF2B5EF4-FFF2-40B4-BE49-F238E27FC236}">
                    <a16:creationId xmlns:a16="http://schemas.microsoft.com/office/drawing/2014/main" id="{EE68E18A-6EB9-42B3-8393-242734486BA2}"/>
                  </a:ext>
                </a:extLst>
              </p:cNvPr>
              <p:cNvSpPr txBox="1">
                <a:spLocks noRot="1" noChangeAspect="1" noMove="1" noResize="1" noEditPoints="1" noAdjustHandles="1" noChangeArrowheads="1" noChangeShapeType="1" noTextEdit="1"/>
              </p:cNvSpPr>
              <p:nvPr/>
            </p:nvSpPr>
            <p:spPr>
              <a:xfrm>
                <a:off x="2718588" y="4707612"/>
                <a:ext cx="1799660" cy="438133"/>
              </a:xfrm>
              <a:prstGeom prst="rect">
                <a:avLst/>
              </a:prstGeom>
              <a:blipFill>
                <a:blip r:embed="rId9"/>
                <a:stretch>
                  <a:fillRect l="-3051" t="-1389" r="-2712" b="-1805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6" name="TextBox 15">
                <a:extLst>
                  <a:ext uri="{FF2B5EF4-FFF2-40B4-BE49-F238E27FC236}">
                    <a16:creationId xmlns:a16="http://schemas.microsoft.com/office/drawing/2014/main" id="{B6DF2F04-12F5-463C-81B6-B0D8E811F575}"/>
                  </a:ext>
                </a:extLst>
              </p:cNvPr>
              <p:cNvSpPr txBox="1"/>
              <p:nvPr/>
            </p:nvSpPr>
            <p:spPr>
              <a:xfrm>
                <a:off x="4999867" y="4698701"/>
                <a:ext cx="3627083" cy="438133"/>
              </a:xfrm>
              <a:prstGeom prst="rect">
                <a:avLst/>
              </a:prstGeom>
              <a:noFill/>
            </p:spPr>
            <p:txBody>
              <a:bodyPr wrap="none">
                <a:spAutoFit/>
              </a:bodyPr>
              <a:lstStyle/>
              <a:p>
                <a:pPr eaLnBrk="1" hangingPunct="1">
                  <a:defRPr/>
                </a:pPr>
                <a:r>
                  <a:rPr lang="en-CA" b="1" dirty="0">
                    <a:solidFill>
                      <a:srgbClr val="FF0000"/>
                    </a:solidFill>
                    <a:latin typeface="+mj-lt"/>
                    <a:cs typeface="Arial" charset="0"/>
                  </a:rPr>
                  <a:t>Standard Deviation (</a:t>
                </a:r>
                <a14:m>
                  <m:oMath xmlns:m="http://schemas.openxmlformats.org/officeDocument/2006/math">
                    <m:r>
                      <a:rPr lang="en-CA" altLang="en-US" sz="2300" i="1" dirty="0" smtClean="0">
                        <a:solidFill>
                          <a:srgbClr val="FF0000"/>
                        </a:solidFill>
                        <a:latin typeface="Cambria Math" panose="02040503050406030204" pitchFamily="18" charset="0"/>
                        <a:ea typeface="Cambria Math" panose="02040503050406030204" pitchFamily="18" charset="0"/>
                      </a:rPr>
                      <m:t>𝜎</m:t>
                    </m:r>
                  </m:oMath>
                </a14:m>
                <a:r>
                  <a:rPr lang="en-CA" b="1" dirty="0">
                    <a:solidFill>
                      <a:srgbClr val="FF0000"/>
                    </a:solidFill>
                    <a:latin typeface="+mj-lt"/>
                    <a:cs typeface="Arial" charset="0"/>
                  </a:rPr>
                  <a:t>) (SD):</a:t>
                </a:r>
              </a:p>
            </p:txBody>
          </p:sp>
        </mc:Choice>
        <mc:Fallback xmlns="">
          <p:sp>
            <p:nvSpPr>
              <p:cNvPr id="16" name="TextBox 15">
                <a:extLst>
                  <a:ext uri="{FF2B5EF4-FFF2-40B4-BE49-F238E27FC236}">
                    <a16:creationId xmlns:a16="http://schemas.microsoft.com/office/drawing/2014/main" id="{B6DF2F04-12F5-463C-81B6-B0D8E811F575}"/>
                  </a:ext>
                </a:extLst>
              </p:cNvPr>
              <p:cNvSpPr txBox="1">
                <a:spLocks noRot="1" noChangeAspect="1" noMove="1" noResize="1" noEditPoints="1" noAdjustHandles="1" noChangeArrowheads="1" noChangeShapeType="1" noTextEdit="1"/>
              </p:cNvSpPr>
              <p:nvPr/>
            </p:nvSpPr>
            <p:spPr>
              <a:xfrm>
                <a:off x="4999867" y="4698701"/>
                <a:ext cx="3627083" cy="438133"/>
              </a:xfrm>
              <a:prstGeom prst="rect">
                <a:avLst/>
              </a:prstGeom>
              <a:blipFill>
                <a:blip r:embed="rId10"/>
                <a:stretch>
                  <a:fillRect l="-1345" r="-840" b="-18056"/>
                </a:stretch>
              </a:blipFill>
            </p:spPr>
            <p:txBody>
              <a:bodyPr/>
              <a:lstStyle/>
              <a:p>
                <a:r>
                  <a:rPr lang="en-US">
                    <a:noFill/>
                  </a:rPr>
                  <a:t> </a:t>
                </a:r>
              </a:p>
            </p:txBody>
          </p:sp>
        </mc:Fallback>
      </mc:AlternateContent>
      <p:graphicFrame>
        <p:nvGraphicFramePr>
          <p:cNvPr id="8" name="Object 3">
            <a:extLst>
              <a:ext uri="{FF2B5EF4-FFF2-40B4-BE49-F238E27FC236}">
                <a16:creationId xmlns:a16="http://schemas.microsoft.com/office/drawing/2014/main" id="{B9BEFC80-8C20-4FDB-BA18-161887E2A683}"/>
              </a:ext>
            </a:extLst>
          </p:cNvPr>
          <p:cNvGraphicFramePr>
            <a:graphicFrameLocks noChangeAspect="1"/>
          </p:cNvGraphicFramePr>
          <p:nvPr>
            <p:extLst>
              <p:ext uri="{D42A27DB-BD31-4B8C-83A1-F6EECF244321}">
                <p14:modId xmlns:p14="http://schemas.microsoft.com/office/powerpoint/2010/main" val="1859387074"/>
              </p:ext>
            </p:extLst>
          </p:nvPr>
        </p:nvGraphicFramePr>
        <p:xfrm>
          <a:off x="737111" y="5567300"/>
          <a:ext cx="3286125" cy="403225"/>
        </p:xfrm>
        <a:graphic>
          <a:graphicData uri="http://schemas.openxmlformats.org/presentationml/2006/ole">
            <mc:AlternateContent xmlns:mc="http://schemas.openxmlformats.org/markup-compatibility/2006">
              <mc:Choice xmlns:v="urn:schemas-microsoft-com:vml" Requires="v">
                <p:oleObj name="Equation" r:id="rId11" imgW="1993680" imgH="253800" progId="Equation.DSMT4">
                  <p:embed/>
                </p:oleObj>
              </mc:Choice>
              <mc:Fallback>
                <p:oleObj name="Equation" r:id="rId11" imgW="1993680" imgH="253800" progId="Equation.DSMT4">
                  <p:embed/>
                  <p:pic>
                    <p:nvPicPr>
                      <p:cNvPr id="8" name="Object 3">
                        <a:extLst>
                          <a:ext uri="{FF2B5EF4-FFF2-40B4-BE49-F238E27FC236}">
                            <a16:creationId xmlns:a16="http://schemas.microsoft.com/office/drawing/2014/main" id="{B9BEFC80-8C20-4FDB-BA18-161887E2A683}"/>
                          </a:ext>
                        </a:extLst>
                      </p:cNvPr>
                      <p:cNvPicPr>
                        <a:picLocks noChangeAspect="1" noChangeArrowheads="1"/>
                      </p:cNvPicPr>
                      <p:nvPr/>
                    </p:nvPicPr>
                    <p:blipFill>
                      <a:blip r:embed="rId12"/>
                      <a:srcRect/>
                      <a:stretch>
                        <a:fillRect/>
                      </a:stretch>
                    </p:blipFill>
                    <p:spPr bwMode="auto">
                      <a:xfrm>
                        <a:off x="737111" y="5567300"/>
                        <a:ext cx="3286125" cy="403225"/>
                      </a:xfrm>
                      <a:prstGeom prst="rect">
                        <a:avLst/>
                      </a:prstGeom>
                      <a:noFill/>
                      <a:ln>
                        <a:noFill/>
                      </a:ln>
                      <a:effectLst/>
                    </p:spPr>
                  </p:pic>
                </p:oleObj>
              </mc:Fallback>
            </mc:AlternateContent>
          </a:graphicData>
        </a:graphic>
      </p:graphicFrame>
      <p:graphicFrame>
        <p:nvGraphicFramePr>
          <p:cNvPr id="9" name="Object 3">
            <a:extLst>
              <a:ext uri="{FF2B5EF4-FFF2-40B4-BE49-F238E27FC236}">
                <a16:creationId xmlns:a16="http://schemas.microsoft.com/office/drawing/2014/main" id="{A2D6A613-4768-4D9F-9D74-22B18199FF88}"/>
              </a:ext>
            </a:extLst>
          </p:cNvPr>
          <p:cNvGraphicFramePr>
            <a:graphicFrameLocks noChangeAspect="1"/>
          </p:cNvGraphicFramePr>
          <p:nvPr>
            <p:extLst>
              <p:ext uri="{D42A27DB-BD31-4B8C-83A1-F6EECF244321}">
                <p14:modId xmlns:p14="http://schemas.microsoft.com/office/powerpoint/2010/main" val="3995762949"/>
              </p:ext>
            </p:extLst>
          </p:nvPr>
        </p:nvGraphicFramePr>
        <p:xfrm>
          <a:off x="693738" y="6002518"/>
          <a:ext cx="4330700" cy="361950"/>
        </p:xfrm>
        <a:graphic>
          <a:graphicData uri="http://schemas.openxmlformats.org/presentationml/2006/ole">
            <mc:AlternateContent xmlns:mc="http://schemas.openxmlformats.org/markup-compatibility/2006">
              <mc:Choice xmlns:v="urn:schemas-microsoft-com:vml" Requires="v">
                <p:oleObj name="Equation" r:id="rId13" imgW="2628720" imgH="228600" progId="Equation.DSMT4">
                  <p:embed/>
                </p:oleObj>
              </mc:Choice>
              <mc:Fallback>
                <p:oleObj name="Equation" r:id="rId13" imgW="2628720" imgH="228600" progId="Equation.DSMT4">
                  <p:embed/>
                  <p:pic>
                    <p:nvPicPr>
                      <p:cNvPr id="9" name="Object 3">
                        <a:extLst>
                          <a:ext uri="{FF2B5EF4-FFF2-40B4-BE49-F238E27FC236}">
                            <a16:creationId xmlns:a16="http://schemas.microsoft.com/office/drawing/2014/main" id="{A2D6A613-4768-4D9F-9D74-22B18199FF88}"/>
                          </a:ext>
                        </a:extLst>
                      </p:cNvPr>
                      <p:cNvPicPr>
                        <a:picLocks noChangeAspect="1" noChangeArrowheads="1"/>
                      </p:cNvPicPr>
                      <p:nvPr/>
                    </p:nvPicPr>
                    <p:blipFill>
                      <a:blip r:embed="rId14"/>
                      <a:srcRect/>
                      <a:stretch>
                        <a:fillRect/>
                      </a:stretch>
                    </p:blipFill>
                    <p:spPr bwMode="auto">
                      <a:xfrm>
                        <a:off x="693738" y="6002518"/>
                        <a:ext cx="4330700" cy="361950"/>
                      </a:xfrm>
                      <a:prstGeom prst="rect">
                        <a:avLst/>
                      </a:prstGeom>
                      <a:noFill/>
                      <a:ln>
                        <a:noFill/>
                      </a:ln>
                      <a:effectLst/>
                    </p:spPr>
                  </p:pic>
                </p:oleObj>
              </mc:Fallback>
            </mc:AlternateContent>
          </a:graphicData>
        </a:graphic>
      </p:graphicFrame>
      <p:pic>
        <p:nvPicPr>
          <p:cNvPr id="6" name="Picture 5">
            <a:extLst>
              <a:ext uri="{FF2B5EF4-FFF2-40B4-BE49-F238E27FC236}">
                <a16:creationId xmlns:a16="http://schemas.microsoft.com/office/drawing/2014/main" id="{F38717B0-F986-CC43-605F-B52F292A81FA}"/>
              </a:ext>
            </a:extLst>
          </p:cNvPr>
          <p:cNvPicPr>
            <a:picLocks noChangeAspect="1"/>
          </p:cNvPicPr>
          <p:nvPr/>
        </p:nvPicPr>
        <p:blipFill>
          <a:blip r:embed="rId15"/>
          <a:stretch>
            <a:fillRect/>
          </a:stretch>
        </p:blipFill>
        <p:spPr>
          <a:xfrm>
            <a:off x="8626950" y="4634470"/>
            <a:ext cx="3377465" cy="2014225"/>
          </a:xfrm>
          <a:prstGeom prst="rect">
            <a:avLst/>
          </a:prstGeom>
        </p:spPr>
      </p:pic>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3F86A537-9563-3FE3-3E5D-97554AC6D2E9}"/>
                  </a:ext>
                </a:extLst>
              </p:cNvPr>
              <p:cNvSpPr txBox="1"/>
              <p:nvPr/>
            </p:nvSpPr>
            <p:spPr>
              <a:xfrm>
                <a:off x="4744451" y="5941046"/>
                <a:ext cx="4162486" cy="438133"/>
              </a:xfrm>
              <a:prstGeom prst="rect">
                <a:avLst/>
              </a:prstGeom>
              <a:noFill/>
            </p:spPr>
            <p:txBody>
              <a:bodyPr wrap="none">
                <a:spAutoFit/>
              </a:bodyPr>
              <a:lstStyle/>
              <a:p>
                <a:pPr eaLnBrk="1" hangingPunct="1">
                  <a:defRPr/>
                </a:pPr>
                <a:r>
                  <a:rPr lang="en-CA" b="1" dirty="0">
                    <a:solidFill>
                      <a:srgbClr val="FF0000"/>
                    </a:solidFill>
                    <a:latin typeface="+mj-lt"/>
                    <a:cs typeface="Arial" charset="0"/>
                  </a:rPr>
                  <a:t>Standard Deviation (</a:t>
                </a:r>
                <a14:m>
                  <m:oMath xmlns:m="http://schemas.openxmlformats.org/officeDocument/2006/math">
                    <m:r>
                      <a:rPr lang="en-CA" altLang="en-US" sz="2300" i="1" dirty="0" smtClean="0">
                        <a:solidFill>
                          <a:srgbClr val="FF0000"/>
                        </a:solidFill>
                        <a:latin typeface="Cambria Math" panose="02040503050406030204" pitchFamily="18" charset="0"/>
                        <a:ea typeface="Cambria Math" panose="02040503050406030204" pitchFamily="18" charset="0"/>
                      </a:rPr>
                      <m:t>𝜎</m:t>
                    </m:r>
                  </m:oMath>
                </a14:m>
                <a:r>
                  <a:rPr lang="en-CA" b="1" dirty="0">
                    <a:solidFill>
                      <a:srgbClr val="FF0000"/>
                    </a:solidFill>
                    <a:latin typeface="+mj-lt"/>
                    <a:cs typeface="Arial" charset="0"/>
                  </a:rPr>
                  <a:t>)  is 16.989:</a:t>
                </a:r>
              </a:p>
            </p:txBody>
          </p:sp>
        </mc:Choice>
        <mc:Fallback xmlns="">
          <p:sp>
            <p:nvSpPr>
              <p:cNvPr id="7" name="TextBox 6">
                <a:extLst>
                  <a:ext uri="{FF2B5EF4-FFF2-40B4-BE49-F238E27FC236}">
                    <a16:creationId xmlns:a16="http://schemas.microsoft.com/office/drawing/2014/main" id="{3F86A537-9563-3FE3-3E5D-97554AC6D2E9}"/>
                  </a:ext>
                </a:extLst>
              </p:cNvPr>
              <p:cNvSpPr txBox="1">
                <a:spLocks noRot="1" noChangeAspect="1" noMove="1" noResize="1" noEditPoints="1" noAdjustHandles="1" noChangeArrowheads="1" noChangeShapeType="1" noTextEdit="1"/>
              </p:cNvSpPr>
              <p:nvPr/>
            </p:nvSpPr>
            <p:spPr>
              <a:xfrm>
                <a:off x="4744451" y="5941046"/>
                <a:ext cx="4162486" cy="438133"/>
              </a:xfrm>
              <a:prstGeom prst="rect">
                <a:avLst/>
              </a:prstGeom>
              <a:blipFill>
                <a:blip r:embed="rId16"/>
                <a:stretch>
                  <a:fillRect l="-1171" r="-732" b="-19718"/>
                </a:stretch>
              </a:blipFill>
            </p:spPr>
            <p:txBody>
              <a:bodyPr/>
              <a:lstStyle/>
              <a:p>
                <a:r>
                  <a:rPr lang="en-US">
                    <a:noFill/>
                  </a:rPr>
                  <a:t> </a:t>
                </a:r>
              </a:p>
            </p:txBody>
          </p:sp>
        </mc:Fallback>
      </mc:AlternateContent>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blinds(horizontal)">
                                      <p:cBhvr>
                                        <p:cTn id="32" dur="500"/>
                                        <p:tgtEl>
                                          <p:spTgt spid="12"/>
                                        </p:tgtEl>
                                      </p:cBhvr>
                                    </p:animEffect>
                                  </p:childTnLst>
                                </p:cTn>
                              </p:par>
                              <p:par>
                                <p:cTn id="33" presetID="3" presetClass="entr" presetSubtype="10" fill="hold" grpId="0" nodeType="withEffect">
                                  <p:stCondLst>
                                    <p:cond delay="0"/>
                                  </p:stCondLst>
                                  <p:childTnLst>
                                    <p:set>
                                      <p:cBhvr>
                                        <p:cTn id="34" dur="1" fill="hold">
                                          <p:stCondLst>
                                            <p:cond delay="0"/>
                                          </p:stCondLst>
                                        </p:cTn>
                                        <p:tgtEl>
                                          <p:spTgt spid="15"/>
                                        </p:tgtEl>
                                        <p:attrNameLst>
                                          <p:attrName>style.visibility</p:attrName>
                                        </p:attrNameLst>
                                      </p:cBhvr>
                                      <p:to>
                                        <p:strVal val="visible"/>
                                      </p:to>
                                    </p:set>
                                    <p:animEffect transition="in" filter="blinds(horizontal)">
                                      <p:cBhvr>
                                        <p:cTn id="35" dur="500"/>
                                        <p:tgtEl>
                                          <p:spTgt spid="15"/>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nodeType="clickEffect">
                                  <p:stCondLst>
                                    <p:cond delay="0"/>
                                  </p:stCondLst>
                                  <p:childTnLst>
                                    <p:set>
                                      <p:cBhvr>
                                        <p:cTn id="39" dur="1" fill="hold">
                                          <p:stCondLst>
                                            <p:cond delay="0"/>
                                          </p:stCondLst>
                                        </p:cTn>
                                        <p:tgtEl>
                                          <p:spTgt spid="14"/>
                                        </p:tgtEl>
                                        <p:attrNameLst>
                                          <p:attrName>style.visibility</p:attrName>
                                        </p:attrNameLst>
                                      </p:cBhvr>
                                      <p:to>
                                        <p:strVal val="visible"/>
                                      </p:to>
                                    </p:set>
                                    <p:animEffect transition="in" filter="blinds(horizontal)">
                                      <p:cBhvr>
                                        <p:cTn id="40" dur="500"/>
                                        <p:tgtEl>
                                          <p:spTgt spid="14"/>
                                        </p:tgtEl>
                                      </p:cBhvr>
                                    </p:animEffect>
                                  </p:childTnLst>
                                </p:cTn>
                              </p:par>
                              <p:par>
                                <p:cTn id="41" presetID="3" presetClass="entr" presetSubtype="10" fill="hold" grpId="0" nodeType="withEffect">
                                  <p:stCondLst>
                                    <p:cond delay="0"/>
                                  </p:stCondLst>
                                  <p:childTnLst>
                                    <p:set>
                                      <p:cBhvr>
                                        <p:cTn id="42" dur="1" fill="hold">
                                          <p:stCondLst>
                                            <p:cond delay="0"/>
                                          </p:stCondLst>
                                        </p:cTn>
                                        <p:tgtEl>
                                          <p:spTgt spid="16"/>
                                        </p:tgtEl>
                                        <p:attrNameLst>
                                          <p:attrName>style.visibility</p:attrName>
                                        </p:attrNameLst>
                                      </p:cBhvr>
                                      <p:to>
                                        <p:strVal val="visible"/>
                                      </p:to>
                                    </p:set>
                                    <p:animEffect transition="in" filter="blinds(horizontal)">
                                      <p:cBhvr>
                                        <p:cTn id="43" dur="500"/>
                                        <p:tgtEl>
                                          <p:spTgt spid="16"/>
                                        </p:tgtEl>
                                      </p:cBhvr>
                                    </p:animEffect>
                                  </p:childTnLst>
                                </p:cTn>
                              </p:par>
                            </p:childTnLst>
                          </p:cTn>
                        </p:par>
                      </p:childTnLst>
                    </p:cTn>
                  </p:par>
                  <p:par>
                    <p:cTn id="44" fill="hold">
                      <p:stCondLst>
                        <p:cond delay="indefinite"/>
                      </p:stCondLst>
                      <p:childTnLst>
                        <p:par>
                          <p:cTn id="45" fill="hold">
                            <p:stCondLst>
                              <p:cond delay="0"/>
                            </p:stCondLst>
                            <p:childTnLst>
                              <p:par>
                                <p:cTn id="46" presetID="3" presetClass="entr" presetSubtype="10" fill="hold" nodeType="clickEffect">
                                  <p:stCondLst>
                                    <p:cond delay="0"/>
                                  </p:stCondLst>
                                  <p:childTnLst>
                                    <p:set>
                                      <p:cBhvr>
                                        <p:cTn id="47" dur="1" fill="hold">
                                          <p:stCondLst>
                                            <p:cond delay="0"/>
                                          </p:stCondLst>
                                        </p:cTn>
                                        <p:tgtEl>
                                          <p:spTgt spid="8"/>
                                        </p:tgtEl>
                                        <p:attrNameLst>
                                          <p:attrName>style.visibility</p:attrName>
                                        </p:attrNameLst>
                                      </p:cBhvr>
                                      <p:to>
                                        <p:strVal val="visible"/>
                                      </p:to>
                                    </p:set>
                                    <p:animEffect transition="in" filter="blinds(horizontal)">
                                      <p:cBhvr>
                                        <p:cTn id="48" dur="500"/>
                                        <p:tgtEl>
                                          <p:spTgt spid="8"/>
                                        </p:tgtEl>
                                      </p:cBhvr>
                                    </p:animEffect>
                                  </p:childTnLst>
                                </p:cTn>
                              </p:par>
                            </p:childTnLst>
                          </p:cTn>
                        </p:par>
                      </p:childTnLst>
                    </p:cTn>
                  </p:par>
                  <p:par>
                    <p:cTn id="49" fill="hold">
                      <p:stCondLst>
                        <p:cond delay="indefinite"/>
                      </p:stCondLst>
                      <p:childTnLst>
                        <p:par>
                          <p:cTn id="50" fill="hold">
                            <p:stCondLst>
                              <p:cond delay="0"/>
                            </p:stCondLst>
                            <p:childTnLst>
                              <p:par>
                                <p:cTn id="51" presetID="3" presetClass="entr" presetSubtype="10" fill="hold" nodeType="clickEffect">
                                  <p:stCondLst>
                                    <p:cond delay="0"/>
                                  </p:stCondLst>
                                  <p:childTnLst>
                                    <p:set>
                                      <p:cBhvr>
                                        <p:cTn id="52" dur="1" fill="hold">
                                          <p:stCondLst>
                                            <p:cond delay="0"/>
                                          </p:stCondLst>
                                        </p:cTn>
                                        <p:tgtEl>
                                          <p:spTgt spid="9"/>
                                        </p:tgtEl>
                                        <p:attrNameLst>
                                          <p:attrName>style.visibility</p:attrName>
                                        </p:attrNameLst>
                                      </p:cBhvr>
                                      <p:to>
                                        <p:strVal val="visible"/>
                                      </p:to>
                                    </p:set>
                                    <p:animEffect transition="in" filter="blinds(horizontal)">
                                      <p:cBhvr>
                                        <p:cTn id="53" dur="500"/>
                                        <p:tgtEl>
                                          <p:spTgt spid="9"/>
                                        </p:tgtEl>
                                      </p:cBhvr>
                                    </p:animEffect>
                                  </p:childTnLst>
                                </p:cTn>
                              </p:par>
                            </p:childTnLst>
                          </p:cTn>
                        </p:par>
                      </p:childTnLst>
                    </p:cTn>
                  </p:par>
                  <p:par>
                    <p:cTn id="54" fill="hold">
                      <p:stCondLst>
                        <p:cond delay="indefinite"/>
                      </p:stCondLst>
                      <p:childTnLst>
                        <p:par>
                          <p:cTn id="55" fill="hold">
                            <p:stCondLst>
                              <p:cond delay="0"/>
                            </p:stCondLst>
                            <p:childTnLst>
                              <p:par>
                                <p:cTn id="56" presetID="10" presetClass="entr" presetSubtype="0" fill="hold" nodeType="clickEffect">
                                  <p:stCondLst>
                                    <p:cond delay="0"/>
                                  </p:stCondLst>
                                  <p:childTnLst>
                                    <p:set>
                                      <p:cBhvr>
                                        <p:cTn id="57" dur="1" fill="hold">
                                          <p:stCondLst>
                                            <p:cond delay="0"/>
                                          </p:stCondLst>
                                        </p:cTn>
                                        <p:tgtEl>
                                          <p:spTgt spid="6"/>
                                        </p:tgtEl>
                                        <p:attrNameLst>
                                          <p:attrName>style.visibility</p:attrName>
                                        </p:attrNameLst>
                                      </p:cBhvr>
                                      <p:to>
                                        <p:strVal val="visible"/>
                                      </p:to>
                                    </p:set>
                                    <p:animEffect transition="in" filter="fade">
                                      <p:cBhvr>
                                        <p:cTn id="58" dur="500"/>
                                        <p:tgtEl>
                                          <p:spTgt spid="6"/>
                                        </p:tgtEl>
                                      </p:cBhvr>
                                    </p:animEffect>
                                  </p:childTnLst>
                                </p:cTn>
                              </p:par>
                            </p:childTnLst>
                          </p:cTn>
                        </p:par>
                      </p:childTnLst>
                    </p:cTn>
                  </p:par>
                  <p:par>
                    <p:cTn id="59" fill="hold">
                      <p:stCondLst>
                        <p:cond delay="indefinite"/>
                      </p:stCondLst>
                      <p:childTnLst>
                        <p:par>
                          <p:cTn id="60" fill="hold">
                            <p:stCondLst>
                              <p:cond delay="0"/>
                            </p:stCondLst>
                            <p:childTnLst>
                              <p:par>
                                <p:cTn id="61" presetID="3" presetClass="entr" presetSubtype="10" fill="hold" grpId="0" nodeType="clickEffect">
                                  <p:stCondLst>
                                    <p:cond delay="0"/>
                                  </p:stCondLst>
                                  <p:childTnLst>
                                    <p:set>
                                      <p:cBhvr>
                                        <p:cTn id="62" dur="1" fill="hold">
                                          <p:stCondLst>
                                            <p:cond delay="0"/>
                                          </p:stCondLst>
                                        </p:cTn>
                                        <p:tgtEl>
                                          <p:spTgt spid="7"/>
                                        </p:tgtEl>
                                        <p:attrNameLst>
                                          <p:attrName>style.visibility</p:attrName>
                                        </p:attrNameLst>
                                      </p:cBhvr>
                                      <p:to>
                                        <p:strVal val="visible"/>
                                      </p:to>
                                    </p:set>
                                    <p:animEffect transition="in" filter="blinds(horizontal)">
                                      <p:cBhvr>
                                        <p:cTn id="63"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p:bldP spid="7"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2">
            <a:extLst>
              <a:ext uri="{FF2B5EF4-FFF2-40B4-BE49-F238E27FC236}">
                <a16:creationId xmlns:a16="http://schemas.microsoft.com/office/drawing/2014/main" id="{8F8F2408-C6CE-EF5E-C768-1BB67F71CCCD}"/>
              </a:ext>
            </a:extLst>
          </p:cNvPr>
          <p:cNvSpPr txBox="1">
            <a:spLocks/>
          </p:cNvSpPr>
          <p:nvPr/>
        </p:nvSpPr>
        <p:spPr bwMode="auto">
          <a:xfrm>
            <a:off x="389102" y="360954"/>
            <a:ext cx="8424863" cy="936625"/>
          </a:xfrm>
          <a:prstGeom prst="rect">
            <a:avLst/>
          </a:prstGeom>
          <a:noFill/>
          <a:ln w="9525">
            <a:noFill/>
            <a:miter lim="800000"/>
            <a:headEnd/>
            <a:tailEnd/>
          </a:ln>
        </p:spPr>
        <p:txBody>
          <a:bodyPr/>
          <a:lstStyle/>
          <a:p>
            <a:pPr marL="273050" indent="-273050">
              <a:spcBef>
                <a:spcPts val="600"/>
              </a:spcBef>
              <a:buClr>
                <a:schemeClr val="accent1"/>
              </a:buClr>
              <a:buSzPct val="70000"/>
              <a:defRPr/>
            </a:pPr>
            <a:r>
              <a:rPr lang="en-CA" sz="2100" dirty="0">
                <a:latin typeface="+mn-lt"/>
                <a:cs typeface="+mn-cs"/>
              </a:rPr>
              <a:t>Q: Do Outliers affect Var. and Std. ?</a:t>
            </a:r>
          </a:p>
        </p:txBody>
      </p:sp>
      <p:sp>
        <p:nvSpPr>
          <p:cNvPr id="10" name="TextBox 9">
            <a:extLst>
              <a:ext uri="{FF2B5EF4-FFF2-40B4-BE49-F238E27FC236}">
                <a16:creationId xmlns:a16="http://schemas.microsoft.com/office/drawing/2014/main" id="{05EED69B-6015-60E5-4DB7-81F9BBF1C928}"/>
              </a:ext>
            </a:extLst>
          </p:cNvPr>
          <p:cNvSpPr txBox="1"/>
          <p:nvPr/>
        </p:nvSpPr>
        <p:spPr>
          <a:xfrm>
            <a:off x="438225" y="781050"/>
            <a:ext cx="10334550" cy="369332"/>
          </a:xfrm>
          <a:prstGeom prst="rect">
            <a:avLst/>
          </a:prstGeom>
          <a:noFill/>
        </p:spPr>
        <p:txBody>
          <a:bodyPr wrap="square">
            <a:spAutoFit/>
          </a:bodyPr>
          <a:lstStyle/>
          <a:p>
            <a:pPr eaLnBrk="1" hangingPunct="1">
              <a:defRPr/>
            </a:pPr>
            <a:r>
              <a:rPr lang="en-CA" b="1" dirty="0">
                <a:solidFill>
                  <a:srgbClr val="FF0000"/>
                </a:solidFill>
                <a:latin typeface="+mj-lt"/>
                <a:cs typeface="Arial" charset="0"/>
              </a:rPr>
              <a:t>Outliers greatly influences the mean.  Therefore, it will affect both Var. and Std.</a:t>
            </a:r>
          </a:p>
        </p:txBody>
      </p:sp>
      <p:sp>
        <p:nvSpPr>
          <p:cNvPr id="11" name="Content Placeholder 2">
            <a:extLst>
              <a:ext uri="{FF2B5EF4-FFF2-40B4-BE49-F238E27FC236}">
                <a16:creationId xmlns:a16="http://schemas.microsoft.com/office/drawing/2014/main" id="{D72E9B1D-8FD8-8708-D06F-5621137D7833}"/>
              </a:ext>
            </a:extLst>
          </p:cNvPr>
          <p:cNvSpPr txBox="1">
            <a:spLocks/>
          </p:cNvSpPr>
          <p:nvPr/>
        </p:nvSpPr>
        <p:spPr bwMode="auto">
          <a:xfrm>
            <a:off x="389101" y="1933027"/>
            <a:ext cx="11355224" cy="936625"/>
          </a:xfrm>
          <a:prstGeom prst="rect">
            <a:avLst/>
          </a:prstGeom>
          <a:solidFill>
            <a:schemeClr val="bg1"/>
          </a:solidFill>
          <a:ln w="9525">
            <a:noFill/>
            <a:miter lim="800000"/>
            <a:headEnd/>
            <a:tailEnd/>
          </a:ln>
        </p:spPr>
        <p:txBody>
          <a:bodyPr/>
          <a:lstStyle/>
          <a:p>
            <a:pPr marL="273050" indent="-273050">
              <a:spcBef>
                <a:spcPts val="600"/>
              </a:spcBef>
              <a:buClr>
                <a:schemeClr val="accent1"/>
              </a:buClr>
              <a:buSzPct val="70000"/>
              <a:defRPr/>
            </a:pPr>
            <a:r>
              <a:rPr lang="en-CA" sz="2100" dirty="0">
                <a:latin typeface="+mn-lt"/>
                <a:cs typeface="+mn-cs"/>
              </a:rPr>
              <a:t>Q: If all values in a data increased by 3 units, how will the Var. and Std. Dev. be affected ?</a:t>
            </a:r>
          </a:p>
        </p:txBody>
      </p:sp>
      <p:sp>
        <p:nvSpPr>
          <p:cNvPr id="12" name="TextBox 11">
            <a:extLst>
              <a:ext uri="{FF2B5EF4-FFF2-40B4-BE49-F238E27FC236}">
                <a16:creationId xmlns:a16="http://schemas.microsoft.com/office/drawing/2014/main" id="{46958196-6136-5FF8-F7B5-DF01F71114B5}"/>
              </a:ext>
            </a:extLst>
          </p:cNvPr>
          <p:cNvSpPr txBox="1"/>
          <p:nvPr/>
        </p:nvSpPr>
        <p:spPr>
          <a:xfrm>
            <a:off x="447675" y="2500320"/>
            <a:ext cx="10610850" cy="646331"/>
          </a:xfrm>
          <a:prstGeom prst="rect">
            <a:avLst/>
          </a:prstGeom>
          <a:solidFill>
            <a:schemeClr val="bg1"/>
          </a:solidFill>
        </p:spPr>
        <p:txBody>
          <a:bodyPr wrap="square">
            <a:spAutoFit/>
          </a:bodyPr>
          <a:lstStyle/>
          <a:p>
            <a:pPr eaLnBrk="1" hangingPunct="1">
              <a:defRPr/>
            </a:pPr>
            <a:r>
              <a:rPr lang="en-CA" b="1" dirty="0">
                <a:solidFill>
                  <a:srgbClr val="FF0000"/>
                </a:solidFill>
                <a:latin typeface="+mj-lt"/>
                <a:cs typeface="Arial" charset="0"/>
              </a:rPr>
              <a:t>If all values are increased by the same value, the variation should NOT increase.  So variance and </a:t>
            </a:r>
            <a:r>
              <a:rPr lang="en-CA" b="1" dirty="0" err="1">
                <a:solidFill>
                  <a:srgbClr val="FF0000"/>
                </a:solidFill>
                <a:latin typeface="+mj-lt"/>
                <a:cs typeface="Arial" charset="0"/>
              </a:rPr>
              <a:t>sd</a:t>
            </a:r>
            <a:r>
              <a:rPr lang="en-CA" b="1" dirty="0">
                <a:solidFill>
                  <a:srgbClr val="FF0000"/>
                </a:solidFill>
                <a:latin typeface="+mj-lt"/>
                <a:cs typeface="Arial" charset="0"/>
              </a:rPr>
              <a:t> will remain the same</a:t>
            </a:r>
          </a:p>
        </p:txBody>
      </p:sp>
    </p:spTree>
    <p:custDataLst>
      <p:tags r:id="rId1"/>
    </p:custDataLst>
    <p:extLst>
      <p:ext uri="{BB962C8B-B14F-4D97-AF65-F5344CB8AC3E}">
        <p14:creationId xmlns:p14="http://schemas.microsoft.com/office/powerpoint/2010/main" val="10059965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linds(horizontal)">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blinds(horizontal)">
                                      <p:cBhvr>
                                        <p:cTn id="1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2"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F6AECEB-ED23-4BCD-B9C1-67578507102B}"/>
              </a:ext>
            </a:extLst>
          </p:cNvPr>
          <p:cNvSpPr>
            <a:spLocks noGrp="1"/>
          </p:cNvSpPr>
          <p:nvPr>
            <p:ph sz="quarter" idx="1"/>
          </p:nvPr>
        </p:nvSpPr>
        <p:spPr>
          <a:xfrm>
            <a:off x="428626" y="65315"/>
            <a:ext cx="11302465" cy="1587137"/>
          </a:xfrm>
        </p:spPr>
        <p:txBody>
          <a:bodyPr/>
          <a:lstStyle/>
          <a:p>
            <a:pPr marL="0" indent="0">
              <a:buNone/>
            </a:pPr>
            <a:r>
              <a:rPr lang="en-CA" dirty="0"/>
              <a:t>Question: The following graph shows the project scores between two students.  If you can choose one of them to be your partner for a project, which will you choose? </a:t>
            </a:r>
          </a:p>
        </p:txBody>
      </p:sp>
      <p:grpSp>
        <p:nvGrpSpPr>
          <p:cNvPr id="28" name="Group 27">
            <a:extLst>
              <a:ext uri="{FF2B5EF4-FFF2-40B4-BE49-F238E27FC236}">
                <a16:creationId xmlns:a16="http://schemas.microsoft.com/office/drawing/2014/main" id="{43A38889-A175-4924-AE11-FB4CCA64BF9A}"/>
              </a:ext>
            </a:extLst>
          </p:cNvPr>
          <p:cNvGrpSpPr/>
          <p:nvPr/>
        </p:nvGrpSpPr>
        <p:grpSpPr>
          <a:xfrm>
            <a:off x="3055896" y="1296035"/>
            <a:ext cx="5316399" cy="2211342"/>
            <a:chOff x="1140010" y="1570355"/>
            <a:chExt cx="2276475" cy="1127125"/>
          </a:xfrm>
        </p:grpSpPr>
        <p:cxnSp>
          <p:nvCxnSpPr>
            <p:cNvPr id="15" name="Straight Arrow Connector 14">
              <a:extLst>
                <a:ext uri="{FF2B5EF4-FFF2-40B4-BE49-F238E27FC236}">
                  <a16:creationId xmlns:a16="http://schemas.microsoft.com/office/drawing/2014/main" id="{5BAD22A0-0056-4472-A5FA-7A9610862E40}"/>
                </a:ext>
              </a:extLst>
            </p:cNvPr>
            <p:cNvCxnSpPr/>
            <p:nvPr/>
          </p:nvCxnSpPr>
          <p:spPr bwMode="auto">
            <a:xfrm rot="5400000" flipH="1" flipV="1">
              <a:off x="577241" y="2133124"/>
              <a:ext cx="1127125" cy="1587"/>
            </a:xfrm>
            <a:prstGeom prst="straightConnector1">
              <a:avLst/>
            </a:prstGeom>
            <a:ln w="254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393BC7EB-1F87-4686-ABA5-4D1D5DB543AD}"/>
                </a:ext>
              </a:extLst>
            </p:cNvPr>
            <p:cNvCxnSpPr/>
            <p:nvPr/>
          </p:nvCxnSpPr>
          <p:spPr bwMode="auto">
            <a:xfrm flipV="1">
              <a:off x="1141597" y="2695892"/>
              <a:ext cx="2274888" cy="0"/>
            </a:xfrm>
            <a:prstGeom prst="straightConnector1">
              <a:avLst/>
            </a:prstGeom>
            <a:ln w="254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grpSp>
      <p:sp>
        <p:nvSpPr>
          <p:cNvPr id="24" name="Freeform 124">
            <a:extLst>
              <a:ext uri="{FF2B5EF4-FFF2-40B4-BE49-F238E27FC236}">
                <a16:creationId xmlns:a16="http://schemas.microsoft.com/office/drawing/2014/main" id="{A6D07756-1683-405A-9EF9-02164F54BFB9}"/>
              </a:ext>
            </a:extLst>
          </p:cNvPr>
          <p:cNvSpPr>
            <a:spLocks/>
          </p:cNvSpPr>
          <p:nvPr/>
        </p:nvSpPr>
        <p:spPr bwMode="auto">
          <a:xfrm>
            <a:off x="4459195" y="1920405"/>
            <a:ext cx="2254204" cy="1571201"/>
          </a:xfrm>
          <a:custGeom>
            <a:avLst/>
            <a:gdLst>
              <a:gd name="T0" fmla="*/ 12 w 849"/>
              <a:gd name="T1" fmla="*/ 234 h 234"/>
              <a:gd name="T2" fmla="*/ 26 w 849"/>
              <a:gd name="T3" fmla="*/ 232 h 234"/>
              <a:gd name="T4" fmla="*/ 40 w 849"/>
              <a:gd name="T5" fmla="*/ 231 h 234"/>
              <a:gd name="T6" fmla="*/ 54 w 849"/>
              <a:gd name="T7" fmla="*/ 229 h 234"/>
              <a:gd name="T8" fmla="*/ 68 w 849"/>
              <a:gd name="T9" fmla="*/ 227 h 234"/>
              <a:gd name="T10" fmla="*/ 82 w 849"/>
              <a:gd name="T11" fmla="*/ 224 h 234"/>
              <a:gd name="T12" fmla="*/ 96 w 849"/>
              <a:gd name="T13" fmla="*/ 221 h 234"/>
              <a:gd name="T14" fmla="*/ 110 w 849"/>
              <a:gd name="T15" fmla="*/ 217 h 234"/>
              <a:gd name="T16" fmla="*/ 124 w 849"/>
              <a:gd name="T17" fmla="*/ 212 h 234"/>
              <a:gd name="T18" fmla="*/ 138 w 849"/>
              <a:gd name="T19" fmla="*/ 206 h 234"/>
              <a:gd name="T20" fmla="*/ 152 w 849"/>
              <a:gd name="T21" fmla="*/ 200 h 234"/>
              <a:gd name="T22" fmla="*/ 166 w 849"/>
              <a:gd name="T23" fmla="*/ 192 h 234"/>
              <a:gd name="T24" fmla="*/ 180 w 849"/>
              <a:gd name="T25" fmla="*/ 184 h 234"/>
              <a:gd name="T26" fmla="*/ 194 w 849"/>
              <a:gd name="T27" fmla="*/ 174 h 234"/>
              <a:gd name="T28" fmla="*/ 208 w 849"/>
              <a:gd name="T29" fmla="*/ 163 h 234"/>
              <a:gd name="T30" fmla="*/ 222 w 849"/>
              <a:gd name="T31" fmla="*/ 152 h 234"/>
              <a:gd name="T32" fmla="*/ 236 w 849"/>
              <a:gd name="T33" fmla="*/ 139 h 234"/>
              <a:gd name="T34" fmla="*/ 250 w 849"/>
              <a:gd name="T35" fmla="*/ 126 h 234"/>
              <a:gd name="T36" fmla="*/ 264 w 849"/>
              <a:gd name="T37" fmla="*/ 112 h 234"/>
              <a:gd name="T38" fmla="*/ 278 w 849"/>
              <a:gd name="T39" fmla="*/ 98 h 234"/>
              <a:gd name="T40" fmla="*/ 292 w 849"/>
              <a:gd name="T41" fmla="*/ 83 h 234"/>
              <a:gd name="T42" fmla="*/ 306 w 849"/>
              <a:gd name="T43" fmla="*/ 69 h 234"/>
              <a:gd name="T44" fmla="*/ 320 w 849"/>
              <a:gd name="T45" fmla="*/ 56 h 234"/>
              <a:gd name="T46" fmla="*/ 334 w 849"/>
              <a:gd name="T47" fmla="*/ 43 h 234"/>
              <a:gd name="T48" fmla="*/ 348 w 849"/>
              <a:gd name="T49" fmla="*/ 32 h 234"/>
              <a:gd name="T50" fmla="*/ 362 w 849"/>
              <a:gd name="T51" fmla="*/ 21 h 234"/>
              <a:gd name="T52" fmla="*/ 376 w 849"/>
              <a:gd name="T53" fmla="*/ 13 h 234"/>
              <a:gd name="T54" fmla="*/ 390 w 849"/>
              <a:gd name="T55" fmla="*/ 6 h 234"/>
              <a:gd name="T56" fmla="*/ 404 w 849"/>
              <a:gd name="T57" fmla="*/ 2 h 234"/>
              <a:gd name="T58" fmla="*/ 418 w 849"/>
              <a:gd name="T59" fmla="*/ 0 h 234"/>
              <a:gd name="T60" fmla="*/ 432 w 849"/>
              <a:gd name="T61" fmla="*/ 0 h 234"/>
              <a:gd name="T62" fmla="*/ 446 w 849"/>
              <a:gd name="T63" fmla="*/ 2 h 234"/>
              <a:gd name="T64" fmla="*/ 460 w 849"/>
              <a:gd name="T65" fmla="*/ 7 h 234"/>
              <a:gd name="T66" fmla="*/ 474 w 849"/>
              <a:gd name="T67" fmla="*/ 14 h 234"/>
              <a:gd name="T68" fmla="*/ 488 w 849"/>
              <a:gd name="T69" fmla="*/ 23 h 234"/>
              <a:gd name="T70" fmla="*/ 502 w 849"/>
              <a:gd name="T71" fmla="*/ 33 h 234"/>
              <a:gd name="T72" fmla="*/ 516 w 849"/>
              <a:gd name="T73" fmla="*/ 45 h 234"/>
              <a:gd name="T74" fmla="*/ 530 w 849"/>
              <a:gd name="T75" fmla="*/ 58 h 234"/>
              <a:gd name="T76" fmla="*/ 544 w 849"/>
              <a:gd name="T77" fmla="*/ 71 h 234"/>
              <a:gd name="T78" fmla="*/ 558 w 849"/>
              <a:gd name="T79" fmla="*/ 86 h 234"/>
              <a:gd name="T80" fmla="*/ 572 w 849"/>
              <a:gd name="T81" fmla="*/ 100 h 234"/>
              <a:gd name="T82" fmla="*/ 586 w 849"/>
              <a:gd name="T83" fmla="*/ 114 h 234"/>
              <a:gd name="T84" fmla="*/ 600 w 849"/>
              <a:gd name="T85" fmla="*/ 128 h 234"/>
              <a:gd name="T86" fmla="*/ 614 w 849"/>
              <a:gd name="T87" fmla="*/ 141 h 234"/>
              <a:gd name="T88" fmla="*/ 628 w 849"/>
              <a:gd name="T89" fmla="*/ 153 h 234"/>
              <a:gd name="T90" fmla="*/ 642 w 849"/>
              <a:gd name="T91" fmla="*/ 165 h 234"/>
              <a:gd name="T92" fmla="*/ 656 w 849"/>
              <a:gd name="T93" fmla="*/ 175 h 234"/>
              <a:gd name="T94" fmla="*/ 670 w 849"/>
              <a:gd name="T95" fmla="*/ 185 h 234"/>
              <a:gd name="T96" fmla="*/ 684 w 849"/>
              <a:gd name="T97" fmla="*/ 193 h 234"/>
              <a:gd name="T98" fmla="*/ 698 w 849"/>
              <a:gd name="T99" fmla="*/ 201 h 234"/>
              <a:gd name="T100" fmla="*/ 712 w 849"/>
              <a:gd name="T101" fmla="*/ 207 h 234"/>
              <a:gd name="T102" fmla="*/ 726 w 849"/>
              <a:gd name="T103" fmla="*/ 213 h 234"/>
              <a:gd name="T104" fmla="*/ 740 w 849"/>
              <a:gd name="T105" fmla="*/ 218 h 234"/>
              <a:gd name="T106" fmla="*/ 754 w 849"/>
              <a:gd name="T107" fmla="*/ 221 h 234"/>
              <a:gd name="T108" fmla="*/ 768 w 849"/>
              <a:gd name="T109" fmla="*/ 225 h 234"/>
              <a:gd name="T110" fmla="*/ 782 w 849"/>
              <a:gd name="T111" fmla="*/ 227 h 234"/>
              <a:gd name="T112" fmla="*/ 796 w 849"/>
              <a:gd name="T113" fmla="*/ 230 h 234"/>
              <a:gd name="T114" fmla="*/ 810 w 849"/>
              <a:gd name="T115" fmla="*/ 231 h 234"/>
              <a:gd name="T116" fmla="*/ 824 w 849"/>
              <a:gd name="T117" fmla="*/ 233 h 234"/>
              <a:gd name="T118" fmla="*/ 838 w 849"/>
              <a:gd name="T119" fmla="*/ 234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849" h="234">
                <a:moveTo>
                  <a:pt x="0" y="234"/>
                </a:moveTo>
                <a:lnTo>
                  <a:pt x="2" y="234"/>
                </a:lnTo>
                <a:lnTo>
                  <a:pt x="4" y="234"/>
                </a:lnTo>
                <a:lnTo>
                  <a:pt x="6" y="234"/>
                </a:lnTo>
                <a:lnTo>
                  <a:pt x="8" y="234"/>
                </a:lnTo>
                <a:lnTo>
                  <a:pt x="10" y="234"/>
                </a:lnTo>
                <a:lnTo>
                  <a:pt x="12" y="234"/>
                </a:lnTo>
                <a:lnTo>
                  <a:pt x="14" y="233"/>
                </a:lnTo>
                <a:lnTo>
                  <a:pt x="16" y="233"/>
                </a:lnTo>
                <a:lnTo>
                  <a:pt x="18" y="233"/>
                </a:lnTo>
                <a:lnTo>
                  <a:pt x="20" y="233"/>
                </a:lnTo>
                <a:lnTo>
                  <a:pt x="22" y="233"/>
                </a:lnTo>
                <a:lnTo>
                  <a:pt x="24" y="233"/>
                </a:lnTo>
                <a:lnTo>
                  <a:pt x="26" y="232"/>
                </a:lnTo>
                <a:lnTo>
                  <a:pt x="28" y="232"/>
                </a:lnTo>
                <a:lnTo>
                  <a:pt x="30" y="232"/>
                </a:lnTo>
                <a:lnTo>
                  <a:pt x="32" y="232"/>
                </a:lnTo>
                <a:lnTo>
                  <a:pt x="34" y="232"/>
                </a:lnTo>
                <a:lnTo>
                  <a:pt x="36" y="232"/>
                </a:lnTo>
                <a:lnTo>
                  <a:pt x="38" y="231"/>
                </a:lnTo>
                <a:lnTo>
                  <a:pt x="40" y="231"/>
                </a:lnTo>
                <a:lnTo>
                  <a:pt x="42" y="231"/>
                </a:lnTo>
                <a:lnTo>
                  <a:pt x="44" y="231"/>
                </a:lnTo>
                <a:lnTo>
                  <a:pt x="46" y="230"/>
                </a:lnTo>
                <a:lnTo>
                  <a:pt x="48" y="230"/>
                </a:lnTo>
                <a:lnTo>
                  <a:pt x="50" y="230"/>
                </a:lnTo>
                <a:lnTo>
                  <a:pt x="52" y="230"/>
                </a:lnTo>
                <a:lnTo>
                  <a:pt x="54" y="229"/>
                </a:lnTo>
                <a:lnTo>
                  <a:pt x="56" y="229"/>
                </a:lnTo>
                <a:lnTo>
                  <a:pt x="58" y="229"/>
                </a:lnTo>
                <a:lnTo>
                  <a:pt x="60" y="228"/>
                </a:lnTo>
                <a:lnTo>
                  <a:pt x="62" y="228"/>
                </a:lnTo>
                <a:lnTo>
                  <a:pt x="64" y="228"/>
                </a:lnTo>
                <a:lnTo>
                  <a:pt x="66" y="227"/>
                </a:lnTo>
                <a:lnTo>
                  <a:pt x="68" y="227"/>
                </a:lnTo>
                <a:lnTo>
                  <a:pt x="70" y="227"/>
                </a:lnTo>
                <a:lnTo>
                  <a:pt x="72" y="226"/>
                </a:lnTo>
                <a:lnTo>
                  <a:pt x="74" y="226"/>
                </a:lnTo>
                <a:lnTo>
                  <a:pt x="76" y="226"/>
                </a:lnTo>
                <a:lnTo>
                  <a:pt x="78" y="225"/>
                </a:lnTo>
                <a:lnTo>
                  <a:pt x="80" y="225"/>
                </a:lnTo>
                <a:lnTo>
                  <a:pt x="82" y="224"/>
                </a:lnTo>
                <a:lnTo>
                  <a:pt x="84" y="224"/>
                </a:lnTo>
                <a:lnTo>
                  <a:pt x="86" y="223"/>
                </a:lnTo>
                <a:lnTo>
                  <a:pt x="88" y="223"/>
                </a:lnTo>
                <a:lnTo>
                  <a:pt x="90" y="222"/>
                </a:lnTo>
                <a:lnTo>
                  <a:pt x="92" y="222"/>
                </a:lnTo>
                <a:lnTo>
                  <a:pt x="94" y="221"/>
                </a:lnTo>
                <a:lnTo>
                  <a:pt x="96" y="221"/>
                </a:lnTo>
                <a:lnTo>
                  <a:pt x="98" y="220"/>
                </a:lnTo>
                <a:lnTo>
                  <a:pt x="100" y="220"/>
                </a:lnTo>
                <a:lnTo>
                  <a:pt x="102" y="219"/>
                </a:lnTo>
                <a:lnTo>
                  <a:pt x="104" y="219"/>
                </a:lnTo>
                <a:lnTo>
                  <a:pt x="106" y="218"/>
                </a:lnTo>
                <a:lnTo>
                  <a:pt x="108" y="218"/>
                </a:lnTo>
                <a:lnTo>
                  <a:pt x="110" y="217"/>
                </a:lnTo>
                <a:lnTo>
                  <a:pt x="112" y="216"/>
                </a:lnTo>
                <a:lnTo>
                  <a:pt x="114" y="216"/>
                </a:lnTo>
                <a:lnTo>
                  <a:pt x="116" y="215"/>
                </a:lnTo>
                <a:lnTo>
                  <a:pt x="118" y="214"/>
                </a:lnTo>
                <a:lnTo>
                  <a:pt x="120" y="214"/>
                </a:lnTo>
                <a:lnTo>
                  <a:pt x="122" y="213"/>
                </a:lnTo>
                <a:lnTo>
                  <a:pt x="124" y="212"/>
                </a:lnTo>
                <a:lnTo>
                  <a:pt x="126" y="211"/>
                </a:lnTo>
                <a:lnTo>
                  <a:pt x="128" y="211"/>
                </a:lnTo>
                <a:lnTo>
                  <a:pt x="130" y="210"/>
                </a:lnTo>
                <a:lnTo>
                  <a:pt x="132" y="209"/>
                </a:lnTo>
                <a:lnTo>
                  <a:pt x="134" y="208"/>
                </a:lnTo>
                <a:lnTo>
                  <a:pt x="136" y="207"/>
                </a:lnTo>
                <a:lnTo>
                  <a:pt x="138" y="206"/>
                </a:lnTo>
                <a:lnTo>
                  <a:pt x="140" y="205"/>
                </a:lnTo>
                <a:lnTo>
                  <a:pt x="142" y="205"/>
                </a:lnTo>
                <a:lnTo>
                  <a:pt x="144" y="204"/>
                </a:lnTo>
                <a:lnTo>
                  <a:pt x="146" y="203"/>
                </a:lnTo>
                <a:lnTo>
                  <a:pt x="148" y="202"/>
                </a:lnTo>
                <a:lnTo>
                  <a:pt x="150" y="201"/>
                </a:lnTo>
                <a:lnTo>
                  <a:pt x="152" y="200"/>
                </a:lnTo>
                <a:lnTo>
                  <a:pt x="154" y="199"/>
                </a:lnTo>
                <a:lnTo>
                  <a:pt x="156" y="198"/>
                </a:lnTo>
                <a:lnTo>
                  <a:pt x="158" y="197"/>
                </a:lnTo>
                <a:lnTo>
                  <a:pt x="160" y="196"/>
                </a:lnTo>
                <a:lnTo>
                  <a:pt x="162" y="194"/>
                </a:lnTo>
                <a:lnTo>
                  <a:pt x="164" y="193"/>
                </a:lnTo>
                <a:lnTo>
                  <a:pt x="166" y="192"/>
                </a:lnTo>
                <a:lnTo>
                  <a:pt x="168" y="191"/>
                </a:lnTo>
                <a:lnTo>
                  <a:pt x="170" y="190"/>
                </a:lnTo>
                <a:lnTo>
                  <a:pt x="172" y="189"/>
                </a:lnTo>
                <a:lnTo>
                  <a:pt x="174" y="187"/>
                </a:lnTo>
                <a:lnTo>
                  <a:pt x="176" y="186"/>
                </a:lnTo>
                <a:lnTo>
                  <a:pt x="178" y="185"/>
                </a:lnTo>
                <a:lnTo>
                  <a:pt x="180" y="184"/>
                </a:lnTo>
                <a:lnTo>
                  <a:pt x="182" y="182"/>
                </a:lnTo>
                <a:lnTo>
                  <a:pt x="184" y="181"/>
                </a:lnTo>
                <a:lnTo>
                  <a:pt x="186" y="179"/>
                </a:lnTo>
                <a:lnTo>
                  <a:pt x="188" y="178"/>
                </a:lnTo>
                <a:lnTo>
                  <a:pt x="190" y="177"/>
                </a:lnTo>
                <a:lnTo>
                  <a:pt x="192" y="175"/>
                </a:lnTo>
                <a:lnTo>
                  <a:pt x="194" y="174"/>
                </a:lnTo>
                <a:lnTo>
                  <a:pt x="196" y="172"/>
                </a:lnTo>
                <a:lnTo>
                  <a:pt x="198" y="171"/>
                </a:lnTo>
                <a:lnTo>
                  <a:pt x="200" y="169"/>
                </a:lnTo>
                <a:lnTo>
                  <a:pt x="202" y="168"/>
                </a:lnTo>
                <a:lnTo>
                  <a:pt x="204" y="166"/>
                </a:lnTo>
                <a:lnTo>
                  <a:pt x="206" y="165"/>
                </a:lnTo>
                <a:lnTo>
                  <a:pt x="208" y="163"/>
                </a:lnTo>
                <a:lnTo>
                  <a:pt x="210" y="162"/>
                </a:lnTo>
                <a:lnTo>
                  <a:pt x="212" y="160"/>
                </a:lnTo>
                <a:lnTo>
                  <a:pt x="214" y="158"/>
                </a:lnTo>
                <a:lnTo>
                  <a:pt x="216" y="157"/>
                </a:lnTo>
                <a:lnTo>
                  <a:pt x="218" y="155"/>
                </a:lnTo>
                <a:lnTo>
                  <a:pt x="220" y="153"/>
                </a:lnTo>
                <a:lnTo>
                  <a:pt x="222" y="152"/>
                </a:lnTo>
                <a:lnTo>
                  <a:pt x="224" y="150"/>
                </a:lnTo>
                <a:lnTo>
                  <a:pt x="226" y="148"/>
                </a:lnTo>
                <a:lnTo>
                  <a:pt x="228" y="146"/>
                </a:lnTo>
                <a:lnTo>
                  <a:pt x="230" y="144"/>
                </a:lnTo>
                <a:lnTo>
                  <a:pt x="232" y="143"/>
                </a:lnTo>
                <a:lnTo>
                  <a:pt x="234" y="141"/>
                </a:lnTo>
                <a:lnTo>
                  <a:pt x="236" y="139"/>
                </a:lnTo>
                <a:lnTo>
                  <a:pt x="238" y="137"/>
                </a:lnTo>
                <a:lnTo>
                  <a:pt x="240" y="135"/>
                </a:lnTo>
                <a:lnTo>
                  <a:pt x="242" y="133"/>
                </a:lnTo>
                <a:lnTo>
                  <a:pt x="244" y="131"/>
                </a:lnTo>
                <a:lnTo>
                  <a:pt x="246" y="130"/>
                </a:lnTo>
                <a:lnTo>
                  <a:pt x="248" y="128"/>
                </a:lnTo>
                <a:lnTo>
                  <a:pt x="250" y="126"/>
                </a:lnTo>
                <a:lnTo>
                  <a:pt x="252" y="124"/>
                </a:lnTo>
                <a:lnTo>
                  <a:pt x="254" y="122"/>
                </a:lnTo>
                <a:lnTo>
                  <a:pt x="256" y="120"/>
                </a:lnTo>
                <a:lnTo>
                  <a:pt x="258" y="118"/>
                </a:lnTo>
                <a:lnTo>
                  <a:pt x="260" y="116"/>
                </a:lnTo>
                <a:lnTo>
                  <a:pt x="262" y="114"/>
                </a:lnTo>
                <a:lnTo>
                  <a:pt x="264" y="112"/>
                </a:lnTo>
                <a:lnTo>
                  <a:pt x="266" y="110"/>
                </a:lnTo>
                <a:lnTo>
                  <a:pt x="268" y="108"/>
                </a:lnTo>
                <a:lnTo>
                  <a:pt x="270" y="106"/>
                </a:lnTo>
                <a:lnTo>
                  <a:pt x="272" y="104"/>
                </a:lnTo>
                <a:lnTo>
                  <a:pt x="274" y="102"/>
                </a:lnTo>
                <a:lnTo>
                  <a:pt x="276" y="100"/>
                </a:lnTo>
                <a:lnTo>
                  <a:pt x="278" y="98"/>
                </a:lnTo>
                <a:lnTo>
                  <a:pt x="280" y="96"/>
                </a:lnTo>
                <a:lnTo>
                  <a:pt x="282" y="94"/>
                </a:lnTo>
                <a:lnTo>
                  <a:pt x="284" y="92"/>
                </a:lnTo>
                <a:lnTo>
                  <a:pt x="286" y="90"/>
                </a:lnTo>
                <a:lnTo>
                  <a:pt x="288" y="88"/>
                </a:lnTo>
                <a:lnTo>
                  <a:pt x="290" y="86"/>
                </a:lnTo>
                <a:lnTo>
                  <a:pt x="292" y="83"/>
                </a:lnTo>
                <a:lnTo>
                  <a:pt x="294" y="81"/>
                </a:lnTo>
                <a:lnTo>
                  <a:pt x="296" y="79"/>
                </a:lnTo>
                <a:lnTo>
                  <a:pt x="298" y="77"/>
                </a:lnTo>
                <a:lnTo>
                  <a:pt x="300" y="75"/>
                </a:lnTo>
                <a:lnTo>
                  <a:pt x="302" y="73"/>
                </a:lnTo>
                <a:lnTo>
                  <a:pt x="304" y="71"/>
                </a:lnTo>
                <a:lnTo>
                  <a:pt x="306" y="69"/>
                </a:lnTo>
                <a:lnTo>
                  <a:pt x="308" y="67"/>
                </a:lnTo>
                <a:lnTo>
                  <a:pt x="310" y="66"/>
                </a:lnTo>
                <a:lnTo>
                  <a:pt x="312" y="64"/>
                </a:lnTo>
                <a:lnTo>
                  <a:pt x="314" y="62"/>
                </a:lnTo>
                <a:lnTo>
                  <a:pt x="316" y="60"/>
                </a:lnTo>
                <a:lnTo>
                  <a:pt x="318" y="58"/>
                </a:lnTo>
                <a:lnTo>
                  <a:pt x="320" y="56"/>
                </a:lnTo>
                <a:lnTo>
                  <a:pt x="322" y="54"/>
                </a:lnTo>
                <a:lnTo>
                  <a:pt x="324" y="52"/>
                </a:lnTo>
                <a:lnTo>
                  <a:pt x="326" y="50"/>
                </a:lnTo>
                <a:lnTo>
                  <a:pt x="328" y="48"/>
                </a:lnTo>
                <a:lnTo>
                  <a:pt x="330" y="47"/>
                </a:lnTo>
                <a:lnTo>
                  <a:pt x="332" y="45"/>
                </a:lnTo>
                <a:lnTo>
                  <a:pt x="334" y="43"/>
                </a:lnTo>
                <a:lnTo>
                  <a:pt x="336" y="41"/>
                </a:lnTo>
                <a:lnTo>
                  <a:pt x="338" y="40"/>
                </a:lnTo>
                <a:lnTo>
                  <a:pt x="340" y="38"/>
                </a:lnTo>
                <a:lnTo>
                  <a:pt x="342" y="36"/>
                </a:lnTo>
                <a:lnTo>
                  <a:pt x="344" y="35"/>
                </a:lnTo>
                <a:lnTo>
                  <a:pt x="346" y="33"/>
                </a:lnTo>
                <a:lnTo>
                  <a:pt x="348" y="32"/>
                </a:lnTo>
                <a:lnTo>
                  <a:pt x="350" y="30"/>
                </a:lnTo>
                <a:lnTo>
                  <a:pt x="352" y="28"/>
                </a:lnTo>
                <a:lnTo>
                  <a:pt x="354" y="27"/>
                </a:lnTo>
                <a:lnTo>
                  <a:pt x="356" y="26"/>
                </a:lnTo>
                <a:lnTo>
                  <a:pt x="358" y="24"/>
                </a:lnTo>
                <a:lnTo>
                  <a:pt x="360" y="23"/>
                </a:lnTo>
                <a:lnTo>
                  <a:pt x="362" y="21"/>
                </a:lnTo>
                <a:lnTo>
                  <a:pt x="364" y="20"/>
                </a:lnTo>
                <a:lnTo>
                  <a:pt x="366" y="19"/>
                </a:lnTo>
                <a:lnTo>
                  <a:pt x="368" y="17"/>
                </a:lnTo>
                <a:lnTo>
                  <a:pt x="370" y="16"/>
                </a:lnTo>
                <a:lnTo>
                  <a:pt x="372" y="15"/>
                </a:lnTo>
                <a:lnTo>
                  <a:pt x="374" y="14"/>
                </a:lnTo>
                <a:lnTo>
                  <a:pt x="376" y="13"/>
                </a:lnTo>
                <a:lnTo>
                  <a:pt x="378" y="12"/>
                </a:lnTo>
                <a:lnTo>
                  <a:pt x="380" y="11"/>
                </a:lnTo>
                <a:lnTo>
                  <a:pt x="382" y="10"/>
                </a:lnTo>
                <a:lnTo>
                  <a:pt x="384" y="9"/>
                </a:lnTo>
                <a:lnTo>
                  <a:pt x="386" y="8"/>
                </a:lnTo>
                <a:lnTo>
                  <a:pt x="388" y="7"/>
                </a:lnTo>
                <a:lnTo>
                  <a:pt x="390" y="6"/>
                </a:lnTo>
                <a:lnTo>
                  <a:pt x="392" y="6"/>
                </a:lnTo>
                <a:lnTo>
                  <a:pt x="394" y="5"/>
                </a:lnTo>
                <a:lnTo>
                  <a:pt x="396" y="4"/>
                </a:lnTo>
                <a:lnTo>
                  <a:pt x="398" y="4"/>
                </a:lnTo>
                <a:lnTo>
                  <a:pt x="400" y="3"/>
                </a:lnTo>
                <a:lnTo>
                  <a:pt x="402" y="2"/>
                </a:lnTo>
                <a:lnTo>
                  <a:pt x="404" y="2"/>
                </a:lnTo>
                <a:lnTo>
                  <a:pt x="406" y="1"/>
                </a:lnTo>
                <a:lnTo>
                  <a:pt x="408" y="1"/>
                </a:lnTo>
                <a:lnTo>
                  <a:pt x="410" y="1"/>
                </a:lnTo>
                <a:lnTo>
                  <a:pt x="412" y="0"/>
                </a:lnTo>
                <a:lnTo>
                  <a:pt x="414" y="0"/>
                </a:lnTo>
                <a:lnTo>
                  <a:pt x="416" y="0"/>
                </a:lnTo>
                <a:lnTo>
                  <a:pt x="418" y="0"/>
                </a:lnTo>
                <a:lnTo>
                  <a:pt x="420" y="0"/>
                </a:lnTo>
                <a:lnTo>
                  <a:pt x="422" y="0"/>
                </a:lnTo>
                <a:lnTo>
                  <a:pt x="424" y="0"/>
                </a:lnTo>
                <a:lnTo>
                  <a:pt x="426" y="0"/>
                </a:lnTo>
                <a:lnTo>
                  <a:pt x="428" y="0"/>
                </a:lnTo>
                <a:lnTo>
                  <a:pt x="430" y="0"/>
                </a:lnTo>
                <a:lnTo>
                  <a:pt x="432" y="0"/>
                </a:lnTo>
                <a:lnTo>
                  <a:pt x="434" y="0"/>
                </a:lnTo>
                <a:lnTo>
                  <a:pt x="436" y="0"/>
                </a:lnTo>
                <a:lnTo>
                  <a:pt x="438" y="1"/>
                </a:lnTo>
                <a:lnTo>
                  <a:pt x="440" y="1"/>
                </a:lnTo>
                <a:lnTo>
                  <a:pt x="442" y="1"/>
                </a:lnTo>
                <a:lnTo>
                  <a:pt x="444" y="2"/>
                </a:lnTo>
                <a:lnTo>
                  <a:pt x="446" y="2"/>
                </a:lnTo>
                <a:lnTo>
                  <a:pt x="448" y="3"/>
                </a:lnTo>
                <a:lnTo>
                  <a:pt x="450" y="4"/>
                </a:lnTo>
                <a:lnTo>
                  <a:pt x="452" y="4"/>
                </a:lnTo>
                <a:lnTo>
                  <a:pt x="454" y="5"/>
                </a:lnTo>
                <a:lnTo>
                  <a:pt x="456" y="6"/>
                </a:lnTo>
                <a:lnTo>
                  <a:pt x="458" y="6"/>
                </a:lnTo>
                <a:lnTo>
                  <a:pt x="460" y="7"/>
                </a:lnTo>
                <a:lnTo>
                  <a:pt x="462" y="8"/>
                </a:lnTo>
                <a:lnTo>
                  <a:pt x="464" y="9"/>
                </a:lnTo>
                <a:lnTo>
                  <a:pt x="466" y="10"/>
                </a:lnTo>
                <a:lnTo>
                  <a:pt x="468" y="11"/>
                </a:lnTo>
                <a:lnTo>
                  <a:pt x="470" y="12"/>
                </a:lnTo>
                <a:lnTo>
                  <a:pt x="472" y="13"/>
                </a:lnTo>
                <a:lnTo>
                  <a:pt x="474" y="14"/>
                </a:lnTo>
                <a:lnTo>
                  <a:pt x="476" y="15"/>
                </a:lnTo>
                <a:lnTo>
                  <a:pt x="478" y="16"/>
                </a:lnTo>
                <a:lnTo>
                  <a:pt x="480" y="17"/>
                </a:lnTo>
                <a:lnTo>
                  <a:pt x="482" y="19"/>
                </a:lnTo>
                <a:lnTo>
                  <a:pt x="484" y="20"/>
                </a:lnTo>
                <a:lnTo>
                  <a:pt x="486" y="21"/>
                </a:lnTo>
                <a:lnTo>
                  <a:pt x="488" y="23"/>
                </a:lnTo>
                <a:lnTo>
                  <a:pt x="490" y="24"/>
                </a:lnTo>
                <a:lnTo>
                  <a:pt x="492" y="26"/>
                </a:lnTo>
                <a:lnTo>
                  <a:pt x="494" y="27"/>
                </a:lnTo>
                <a:lnTo>
                  <a:pt x="496" y="28"/>
                </a:lnTo>
                <a:lnTo>
                  <a:pt x="498" y="30"/>
                </a:lnTo>
                <a:lnTo>
                  <a:pt x="500" y="32"/>
                </a:lnTo>
                <a:lnTo>
                  <a:pt x="502" y="33"/>
                </a:lnTo>
                <a:lnTo>
                  <a:pt x="504" y="35"/>
                </a:lnTo>
                <a:lnTo>
                  <a:pt x="506" y="36"/>
                </a:lnTo>
                <a:lnTo>
                  <a:pt x="508" y="38"/>
                </a:lnTo>
                <a:lnTo>
                  <a:pt x="510" y="40"/>
                </a:lnTo>
                <a:lnTo>
                  <a:pt x="512" y="41"/>
                </a:lnTo>
                <a:lnTo>
                  <a:pt x="514" y="43"/>
                </a:lnTo>
                <a:lnTo>
                  <a:pt x="516" y="45"/>
                </a:lnTo>
                <a:lnTo>
                  <a:pt x="518" y="47"/>
                </a:lnTo>
                <a:lnTo>
                  <a:pt x="520" y="48"/>
                </a:lnTo>
                <a:lnTo>
                  <a:pt x="522" y="50"/>
                </a:lnTo>
                <a:lnTo>
                  <a:pt x="524" y="52"/>
                </a:lnTo>
                <a:lnTo>
                  <a:pt x="526" y="54"/>
                </a:lnTo>
                <a:lnTo>
                  <a:pt x="528" y="56"/>
                </a:lnTo>
                <a:lnTo>
                  <a:pt x="530" y="58"/>
                </a:lnTo>
                <a:lnTo>
                  <a:pt x="532" y="60"/>
                </a:lnTo>
                <a:lnTo>
                  <a:pt x="534" y="62"/>
                </a:lnTo>
                <a:lnTo>
                  <a:pt x="536" y="64"/>
                </a:lnTo>
                <a:lnTo>
                  <a:pt x="538" y="66"/>
                </a:lnTo>
                <a:lnTo>
                  <a:pt x="540" y="67"/>
                </a:lnTo>
                <a:lnTo>
                  <a:pt x="542" y="69"/>
                </a:lnTo>
                <a:lnTo>
                  <a:pt x="544" y="71"/>
                </a:lnTo>
                <a:lnTo>
                  <a:pt x="546" y="73"/>
                </a:lnTo>
                <a:lnTo>
                  <a:pt x="548" y="75"/>
                </a:lnTo>
                <a:lnTo>
                  <a:pt x="550" y="77"/>
                </a:lnTo>
                <a:lnTo>
                  <a:pt x="552" y="79"/>
                </a:lnTo>
                <a:lnTo>
                  <a:pt x="554" y="81"/>
                </a:lnTo>
                <a:lnTo>
                  <a:pt x="556" y="83"/>
                </a:lnTo>
                <a:lnTo>
                  <a:pt x="558" y="86"/>
                </a:lnTo>
                <a:lnTo>
                  <a:pt x="560" y="88"/>
                </a:lnTo>
                <a:lnTo>
                  <a:pt x="562" y="90"/>
                </a:lnTo>
                <a:lnTo>
                  <a:pt x="564" y="92"/>
                </a:lnTo>
                <a:lnTo>
                  <a:pt x="566" y="94"/>
                </a:lnTo>
                <a:lnTo>
                  <a:pt x="568" y="96"/>
                </a:lnTo>
                <a:lnTo>
                  <a:pt x="570" y="98"/>
                </a:lnTo>
                <a:lnTo>
                  <a:pt x="572" y="100"/>
                </a:lnTo>
                <a:lnTo>
                  <a:pt x="574" y="102"/>
                </a:lnTo>
                <a:lnTo>
                  <a:pt x="576" y="104"/>
                </a:lnTo>
                <a:lnTo>
                  <a:pt x="578" y="106"/>
                </a:lnTo>
                <a:lnTo>
                  <a:pt x="580" y="108"/>
                </a:lnTo>
                <a:lnTo>
                  <a:pt x="582" y="110"/>
                </a:lnTo>
                <a:lnTo>
                  <a:pt x="584" y="112"/>
                </a:lnTo>
                <a:lnTo>
                  <a:pt x="586" y="114"/>
                </a:lnTo>
                <a:lnTo>
                  <a:pt x="588" y="116"/>
                </a:lnTo>
                <a:lnTo>
                  <a:pt x="590" y="118"/>
                </a:lnTo>
                <a:lnTo>
                  <a:pt x="592" y="120"/>
                </a:lnTo>
                <a:lnTo>
                  <a:pt x="594" y="122"/>
                </a:lnTo>
                <a:lnTo>
                  <a:pt x="596" y="124"/>
                </a:lnTo>
                <a:lnTo>
                  <a:pt x="598" y="126"/>
                </a:lnTo>
                <a:lnTo>
                  <a:pt x="600" y="128"/>
                </a:lnTo>
                <a:lnTo>
                  <a:pt x="602" y="130"/>
                </a:lnTo>
                <a:lnTo>
                  <a:pt x="604" y="131"/>
                </a:lnTo>
                <a:lnTo>
                  <a:pt x="606" y="133"/>
                </a:lnTo>
                <a:lnTo>
                  <a:pt x="608" y="135"/>
                </a:lnTo>
                <a:lnTo>
                  <a:pt x="610" y="137"/>
                </a:lnTo>
                <a:lnTo>
                  <a:pt x="612" y="139"/>
                </a:lnTo>
                <a:lnTo>
                  <a:pt x="614" y="141"/>
                </a:lnTo>
                <a:lnTo>
                  <a:pt x="616" y="143"/>
                </a:lnTo>
                <a:lnTo>
                  <a:pt x="618" y="144"/>
                </a:lnTo>
                <a:lnTo>
                  <a:pt x="620" y="146"/>
                </a:lnTo>
                <a:lnTo>
                  <a:pt x="622" y="148"/>
                </a:lnTo>
                <a:lnTo>
                  <a:pt x="624" y="150"/>
                </a:lnTo>
                <a:lnTo>
                  <a:pt x="626" y="152"/>
                </a:lnTo>
                <a:lnTo>
                  <a:pt x="628" y="153"/>
                </a:lnTo>
                <a:lnTo>
                  <a:pt x="630" y="155"/>
                </a:lnTo>
                <a:lnTo>
                  <a:pt x="632" y="157"/>
                </a:lnTo>
                <a:lnTo>
                  <a:pt x="634" y="158"/>
                </a:lnTo>
                <a:lnTo>
                  <a:pt x="636" y="160"/>
                </a:lnTo>
                <a:lnTo>
                  <a:pt x="638" y="162"/>
                </a:lnTo>
                <a:lnTo>
                  <a:pt x="640" y="163"/>
                </a:lnTo>
                <a:lnTo>
                  <a:pt x="642" y="165"/>
                </a:lnTo>
                <a:lnTo>
                  <a:pt x="644" y="166"/>
                </a:lnTo>
                <a:lnTo>
                  <a:pt x="646" y="168"/>
                </a:lnTo>
                <a:lnTo>
                  <a:pt x="648" y="169"/>
                </a:lnTo>
                <a:lnTo>
                  <a:pt x="650" y="171"/>
                </a:lnTo>
                <a:lnTo>
                  <a:pt x="652" y="172"/>
                </a:lnTo>
                <a:lnTo>
                  <a:pt x="654" y="174"/>
                </a:lnTo>
                <a:lnTo>
                  <a:pt x="656" y="175"/>
                </a:lnTo>
                <a:lnTo>
                  <a:pt x="658" y="177"/>
                </a:lnTo>
                <a:lnTo>
                  <a:pt x="660" y="178"/>
                </a:lnTo>
                <a:lnTo>
                  <a:pt x="662" y="179"/>
                </a:lnTo>
                <a:lnTo>
                  <a:pt x="664" y="181"/>
                </a:lnTo>
                <a:lnTo>
                  <a:pt x="666" y="182"/>
                </a:lnTo>
                <a:lnTo>
                  <a:pt x="668" y="184"/>
                </a:lnTo>
                <a:lnTo>
                  <a:pt x="670" y="185"/>
                </a:lnTo>
                <a:lnTo>
                  <a:pt x="672" y="186"/>
                </a:lnTo>
                <a:lnTo>
                  <a:pt x="674" y="187"/>
                </a:lnTo>
                <a:lnTo>
                  <a:pt x="676" y="189"/>
                </a:lnTo>
                <a:lnTo>
                  <a:pt x="678" y="190"/>
                </a:lnTo>
                <a:lnTo>
                  <a:pt x="680" y="191"/>
                </a:lnTo>
                <a:lnTo>
                  <a:pt x="682" y="192"/>
                </a:lnTo>
                <a:lnTo>
                  <a:pt x="684" y="193"/>
                </a:lnTo>
                <a:lnTo>
                  <a:pt x="686" y="194"/>
                </a:lnTo>
                <a:lnTo>
                  <a:pt x="688" y="196"/>
                </a:lnTo>
                <a:lnTo>
                  <a:pt x="690" y="197"/>
                </a:lnTo>
                <a:lnTo>
                  <a:pt x="692" y="198"/>
                </a:lnTo>
                <a:lnTo>
                  <a:pt x="694" y="199"/>
                </a:lnTo>
                <a:lnTo>
                  <a:pt x="696" y="200"/>
                </a:lnTo>
                <a:lnTo>
                  <a:pt x="698" y="201"/>
                </a:lnTo>
                <a:lnTo>
                  <a:pt x="700" y="202"/>
                </a:lnTo>
                <a:lnTo>
                  <a:pt x="702" y="203"/>
                </a:lnTo>
                <a:lnTo>
                  <a:pt x="704" y="204"/>
                </a:lnTo>
                <a:lnTo>
                  <a:pt x="706" y="205"/>
                </a:lnTo>
                <a:lnTo>
                  <a:pt x="708" y="205"/>
                </a:lnTo>
                <a:lnTo>
                  <a:pt x="710" y="206"/>
                </a:lnTo>
                <a:lnTo>
                  <a:pt x="712" y="207"/>
                </a:lnTo>
                <a:lnTo>
                  <a:pt x="714" y="208"/>
                </a:lnTo>
                <a:lnTo>
                  <a:pt x="716" y="209"/>
                </a:lnTo>
                <a:lnTo>
                  <a:pt x="718" y="210"/>
                </a:lnTo>
                <a:lnTo>
                  <a:pt x="720" y="211"/>
                </a:lnTo>
                <a:lnTo>
                  <a:pt x="722" y="211"/>
                </a:lnTo>
                <a:lnTo>
                  <a:pt x="724" y="212"/>
                </a:lnTo>
                <a:lnTo>
                  <a:pt x="726" y="213"/>
                </a:lnTo>
                <a:lnTo>
                  <a:pt x="728" y="214"/>
                </a:lnTo>
                <a:lnTo>
                  <a:pt x="730" y="214"/>
                </a:lnTo>
                <a:lnTo>
                  <a:pt x="732" y="215"/>
                </a:lnTo>
                <a:lnTo>
                  <a:pt x="734" y="216"/>
                </a:lnTo>
                <a:lnTo>
                  <a:pt x="736" y="216"/>
                </a:lnTo>
                <a:lnTo>
                  <a:pt x="738" y="217"/>
                </a:lnTo>
                <a:lnTo>
                  <a:pt x="740" y="218"/>
                </a:lnTo>
                <a:lnTo>
                  <a:pt x="742" y="218"/>
                </a:lnTo>
                <a:lnTo>
                  <a:pt x="744" y="219"/>
                </a:lnTo>
                <a:lnTo>
                  <a:pt x="746" y="219"/>
                </a:lnTo>
                <a:lnTo>
                  <a:pt x="748" y="220"/>
                </a:lnTo>
                <a:lnTo>
                  <a:pt x="750" y="220"/>
                </a:lnTo>
                <a:lnTo>
                  <a:pt x="752" y="221"/>
                </a:lnTo>
                <a:lnTo>
                  <a:pt x="754" y="221"/>
                </a:lnTo>
                <a:lnTo>
                  <a:pt x="756" y="222"/>
                </a:lnTo>
                <a:lnTo>
                  <a:pt x="758" y="222"/>
                </a:lnTo>
                <a:lnTo>
                  <a:pt x="760" y="223"/>
                </a:lnTo>
                <a:lnTo>
                  <a:pt x="762" y="223"/>
                </a:lnTo>
                <a:lnTo>
                  <a:pt x="764" y="224"/>
                </a:lnTo>
                <a:lnTo>
                  <a:pt x="766" y="224"/>
                </a:lnTo>
                <a:lnTo>
                  <a:pt x="768" y="225"/>
                </a:lnTo>
                <a:lnTo>
                  <a:pt x="770" y="225"/>
                </a:lnTo>
                <a:lnTo>
                  <a:pt x="772" y="226"/>
                </a:lnTo>
                <a:lnTo>
                  <a:pt x="774" y="226"/>
                </a:lnTo>
                <a:lnTo>
                  <a:pt x="776" y="226"/>
                </a:lnTo>
                <a:lnTo>
                  <a:pt x="778" y="227"/>
                </a:lnTo>
                <a:lnTo>
                  <a:pt x="780" y="227"/>
                </a:lnTo>
                <a:lnTo>
                  <a:pt x="782" y="227"/>
                </a:lnTo>
                <a:lnTo>
                  <a:pt x="784" y="228"/>
                </a:lnTo>
                <a:lnTo>
                  <a:pt x="786" y="228"/>
                </a:lnTo>
                <a:lnTo>
                  <a:pt x="788" y="228"/>
                </a:lnTo>
                <a:lnTo>
                  <a:pt x="790" y="229"/>
                </a:lnTo>
                <a:lnTo>
                  <a:pt x="792" y="229"/>
                </a:lnTo>
                <a:lnTo>
                  <a:pt x="794" y="229"/>
                </a:lnTo>
                <a:lnTo>
                  <a:pt x="796" y="230"/>
                </a:lnTo>
                <a:lnTo>
                  <a:pt x="798" y="230"/>
                </a:lnTo>
                <a:lnTo>
                  <a:pt x="800" y="230"/>
                </a:lnTo>
                <a:lnTo>
                  <a:pt x="802" y="230"/>
                </a:lnTo>
                <a:lnTo>
                  <a:pt x="804" y="231"/>
                </a:lnTo>
                <a:lnTo>
                  <a:pt x="806" y="231"/>
                </a:lnTo>
                <a:lnTo>
                  <a:pt x="808" y="231"/>
                </a:lnTo>
                <a:lnTo>
                  <a:pt x="810" y="231"/>
                </a:lnTo>
                <a:lnTo>
                  <a:pt x="812" y="232"/>
                </a:lnTo>
                <a:lnTo>
                  <a:pt x="814" y="232"/>
                </a:lnTo>
                <a:lnTo>
                  <a:pt x="816" y="232"/>
                </a:lnTo>
                <a:lnTo>
                  <a:pt x="818" y="232"/>
                </a:lnTo>
                <a:lnTo>
                  <a:pt x="820" y="232"/>
                </a:lnTo>
                <a:lnTo>
                  <a:pt x="822" y="232"/>
                </a:lnTo>
                <a:lnTo>
                  <a:pt x="824" y="233"/>
                </a:lnTo>
                <a:lnTo>
                  <a:pt x="826" y="233"/>
                </a:lnTo>
                <a:lnTo>
                  <a:pt x="828" y="233"/>
                </a:lnTo>
                <a:lnTo>
                  <a:pt x="830" y="233"/>
                </a:lnTo>
                <a:lnTo>
                  <a:pt x="832" y="233"/>
                </a:lnTo>
                <a:lnTo>
                  <a:pt x="834" y="233"/>
                </a:lnTo>
                <a:lnTo>
                  <a:pt x="836" y="234"/>
                </a:lnTo>
                <a:lnTo>
                  <a:pt x="838" y="234"/>
                </a:lnTo>
                <a:lnTo>
                  <a:pt x="840" y="234"/>
                </a:lnTo>
                <a:lnTo>
                  <a:pt x="842" y="234"/>
                </a:lnTo>
                <a:lnTo>
                  <a:pt x="844" y="234"/>
                </a:lnTo>
                <a:lnTo>
                  <a:pt x="846" y="234"/>
                </a:lnTo>
                <a:lnTo>
                  <a:pt x="848" y="234"/>
                </a:lnTo>
                <a:lnTo>
                  <a:pt x="849" y="234"/>
                </a:lnTo>
              </a:path>
            </a:pathLst>
          </a:custGeom>
          <a:noFill/>
          <a:ln w="28575">
            <a:solidFill>
              <a:srgbClr val="FF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CA"/>
          </a:p>
        </p:txBody>
      </p:sp>
      <p:sp>
        <p:nvSpPr>
          <p:cNvPr id="27" name="Freeform 124">
            <a:extLst>
              <a:ext uri="{FF2B5EF4-FFF2-40B4-BE49-F238E27FC236}">
                <a16:creationId xmlns:a16="http://schemas.microsoft.com/office/drawing/2014/main" id="{2F922D66-49C7-4A0C-AFCD-0E2ABA9E93A9}"/>
              </a:ext>
            </a:extLst>
          </p:cNvPr>
          <p:cNvSpPr>
            <a:spLocks/>
          </p:cNvSpPr>
          <p:nvPr/>
        </p:nvSpPr>
        <p:spPr bwMode="auto">
          <a:xfrm>
            <a:off x="3358369" y="2582836"/>
            <a:ext cx="4455852" cy="851547"/>
          </a:xfrm>
          <a:custGeom>
            <a:avLst/>
            <a:gdLst>
              <a:gd name="T0" fmla="*/ 12 w 849"/>
              <a:gd name="T1" fmla="*/ 234 h 234"/>
              <a:gd name="T2" fmla="*/ 26 w 849"/>
              <a:gd name="T3" fmla="*/ 232 h 234"/>
              <a:gd name="T4" fmla="*/ 40 w 849"/>
              <a:gd name="T5" fmla="*/ 231 h 234"/>
              <a:gd name="T6" fmla="*/ 54 w 849"/>
              <a:gd name="T7" fmla="*/ 229 h 234"/>
              <a:gd name="T8" fmla="*/ 68 w 849"/>
              <a:gd name="T9" fmla="*/ 227 h 234"/>
              <a:gd name="T10" fmla="*/ 82 w 849"/>
              <a:gd name="T11" fmla="*/ 224 h 234"/>
              <a:gd name="T12" fmla="*/ 96 w 849"/>
              <a:gd name="T13" fmla="*/ 221 h 234"/>
              <a:gd name="T14" fmla="*/ 110 w 849"/>
              <a:gd name="T15" fmla="*/ 217 h 234"/>
              <a:gd name="T16" fmla="*/ 124 w 849"/>
              <a:gd name="T17" fmla="*/ 212 h 234"/>
              <a:gd name="T18" fmla="*/ 138 w 849"/>
              <a:gd name="T19" fmla="*/ 206 h 234"/>
              <a:gd name="T20" fmla="*/ 152 w 849"/>
              <a:gd name="T21" fmla="*/ 200 h 234"/>
              <a:gd name="T22" fmla="*/ 166 w 849"/>
              <a:gd name="T23" fmla="*/ 192 h 234"/>
              <a:gd name="T24" fmla="*/ 180 w 849"/>
              <a:gd name="T25" fmla="*/ 184 h 234"/>
              <a:gd name="T26" fmla="*/ 194 w 849"/>
              <a:gd name="T27" fmla="*/ 174 h 234"/>
              <a:gd name="T28" fmla="*/ 208 w 849"/>
              <a:gd name="T29" fmla="*/ 163 h 234"/>
              <a:gd name="T30" fmla="*/ 222 w 849"/>
              <a:gd name="T31" fmla="*/ 152 h 234"/>
              <a:gd name="T32" fmla="*/ 236 w 849"/>
              <a:gd name="T33" fmla="*/ 139 h 234"/>
              <a:gd name="T34" fmla="*/ 250 w 849"/>
              <a:gd name="T35" fmla="*/ 126 h 234"/>
              <a:gd name="T36" fmla="*/ 264 w 849"/>
              <a:gd name="T37" fmla="*/ 112 h 234"/>
              <a:gd name="T38" fmla="*/ 278 w 849"/>
              <a:gd name="T39" fmla="*/ 98 h 234"/>
              <a:gd name="T40" fmla="*/ 292 w 849"/>
              <a:gd name="T41" fmla="*/ 83 h 234"/>
              <a:gd name="T42" fmla="*/ 306 w 849"/>
              <a:gd name="T43" fmla="*/ 69 h 234"/>
              <a:gd name="T44" fmla="*/ 320 w 849"/>
              <a:gd name="T45" fmla="*/ 56 h 234"/>
              <a:gd name="T46" fmla="*/ 334 w 849"/>
              <a:gd name="T47" fmla="*/ 43 h 234"/>
              <a:gd name="T48" fmla="*/ 348 w 849"/>
              <a:gd name="T49" fmla="*/ 32 h 234"/>
              <a:gd name="T50" fmla="*/ 362 w 849"/>
              <a:gd name="T51" fmla="*/ 21 h 234"/>
              <a:gd name="T52" fmla="*/ 376 w 849"/>
              <a:gd name="T53" fmla="*/ 13 h 234"/>
              <a:gd name="T54" fmla="*/ 390 w 849"/>
              <a:gd name="T55" fmla="*/ 6 h 234"/>
              <a:gd name="T56" fmla="*/ 404 w 849"/>
              <a:gd name="T57" fmla="*/ 2 h 234"/>
              <a:gd name="T58" fmla="*/ 418 w 849"/>
              <a:gd name="T59" fmla="*/ 0 h 234"/>
              <a:gd name="T60" fmla="*/ 432 w 849"/>
              <a:gd name="T61" fmla="*/ 0 h 234"/>
              <a:gd name="T62" fmla="*/ 446 w 849"/>
              <a:gd name="T63" fmla="*/ 2 h 234"/>
              <a:gd name="T64" fmla="*/ 460 w 849"/>
              <a:gd name="T65" fmla="*/ 7 h 234"/>
              <a:gd name="T66" fmla="*/ 474 w 849"/>
              <a:gd name="T67" fmla="*/ 14 h 234"/>
              <a:gd name="T68" fmla="*/ 488 w 849"/>
              <a:gd name="T69" fmla="*/ 23 h 234"/>
              <a:gd name="T70" fmla="*/ 502 w 849"/>
              <a:gd name="T71" fmla="*/ 33 h 234"/>
              <a:gd name="T72" fmla="*/ 516 w 849"/>
              <a:gd name="T73" fmla="*/ 45 h 234"/>
              <a:gd name="T74" fmla="*/ 530 w 849"/>
              <a:gd name="T75" fmla="*/ 58 h 234"/>
              <a:gd name="T76" fmla="*/ 544 w 849"/>
              <a:gd name="T77" fmla="*/ 71 h 234"/>
              <a:gd name="T78" fmla="*/ 558 w 849"/>
              <a:gd name="T79" fmla="*/ 86 h 234"/>
              <a:gd name="T80" fmla="*/ 572 w 849"/>
              <a:gd name="T81" fmla="*/ 100 h 234"/>
              <a:gd name="T82" fmla="*/ 586 w 849"/>
              <a:gd name="T83" fmla="*/ 114 h 234"/>
              <a:gd name="T84" fmla="*/ 600 w 849"/>
              <a:gd name="T85" fmla="*/ 128 h 234"/>
              <a:gd name="T86" fmla="*/ 614 w 849"/>
              <a:gd name="T87" fmla="*/ 141 h 234"/>
              <a:gd name="T88" fmla="*/ 628 w 849"/>
              <a:gd name="T89" fmla="*/ 153 h 234"/>
              <a:gd name="T90" fmla="*/ 642 w 849"/>
              <a:gd name="T91" fmla="*/ 165 h 234"/>
              <a:gd name="T92" fmla="*/ 656 w 849"/>
              <a:gd name="T93" fmla="*/ 175 h 234"/>
              <a:gd name="T94" fmla="*/ 670 w 849"/>
              <a:gd name="T95" fmla="*/ 185 h 234"/>
              <a:gd name="T96" fmla="*/ 684 w 849"/>
              <a:gd name="T97" fmla="*/ 193 h 234"/>
              <a:gd name="T98" fmla="*/ 698 w 849"/>
              <a:gd name="T99" fmla="*/ 201 h 234"/>
              <a:gd name="T100" fmla="*/ 712 w 849"/>
              <a:gd name="T101" fmla="*/ 207 h 234"/>
              <a:gd name="T102" fmla="*/ 726 w 849"/>
              <a:gd name="T103" fmla="*/ 213 h 234"/>
              <a:gd name="T104" fmla="*/ 740 w 849"/>
              <a:gd name="T105" fmla="*/ 218 h 234"/>
              <a:gd name="T106" fmla="*/ 754 w 849"/>
              <a:gd name="T107" fmla="*/ 221 h 234"/>
              <a:gd name="T108" fmla="*/ 768 w 849"/>
              <a:gd name="T109" fmla="*/ 225 h 234"/>
              <a:gd name="T110" fmla="*/ 782 w 849"/>
              <a:gd name="T111" fmla="*/ 227 h 234"/>
              <a:gd name="T112" fmla="*/ 796 w 849"/>
              <a:gd name="T113" fmla="*/ 230 h 234"/>
              <a:gd name="T114" fmla="*/ 810 w 849"/>
              <a:gd name="T115" fmla="*/ 231 h 234"/>
              <a:gd name="T116" fmla="*/ 824 w 849"/>
              <a:gd name="T117" fmla="*/ 233 h 234"/>
              <a:gd name="T118" fmla="*/ 838 w 849"/>
              <a:gd name="T119" fmla="*/ 234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849" h="234">
                <a:moveTo>
                  <a:pt x="0" y="234"/>
                </a:moveTo>
                <a:lnTo>
                  <a:pt x="2" y="234"/>
                </a:lnTo>
                <a:lnTo>
                  <a:pt x="4" y="234"/>
                </a:lnTo>
                <a:lnTo>
                  <a:pt x="6" y="234"/>
                </a:lnTo>
                <a:lnTo>
                  <a:pt x="8" y="234"/>
                </a:lnTo>
                <a:lnTo>
                  <a:pt x="10" y="234"/>
                </a:lnTo>
                <a:lnTo>
                  <a:pt x="12" y="234"/>
                </a:lnTo>
                <a:lnTo>
                  <a:pt x="14" y="233"/>
                </a:lnTo>
                <a:lnTo>
                  <a:pt x="16" y="233"/>
                </a:lnTo>
                <a:lnTo>
                  <a:pt x="18" y="233"/>
                </a:lnTo>
                <a:lnTo>
                  <a:pt x="20" y="233"/>
                </a:lnTo>
                <a:lnTo>
                  <a:pt x="22" y="233"/>
                </a:lnTo>
                <a:lnTo>
                  <a:pt x="24" y="233"/>
                </a:lnTo>
                <a:lnTo>
                  <a:pt x="26" y="232"/>
                </a:lnTo>
                <a:lnTo>
                  <a:pt x="28" y="232"/>
                </a:lnTo>
                <a:lnTo>
                  <a:pt x="30" y="232"/>
                </a:lnTo>
                <a:lnTo>
                  <a:pt x="32" y="232"/>
                </a:lnTo>
                <a:lnTo>
                  <a:pt x="34" y="232"/>
                </a:lnTo>
                <a:lnTo>
                  <a:pt x="36" y="232"/>
                </a:lnTo>
                <a:lnTo>
                  <a:pt x="38" y="231"/>
                </a:lnTo>
                <a:lnTo>
                  <a:pt x="40" y="231"/>
                </a:lnTo>
                <a:lnTo>
                  <a:pt x="42" y="231"/>
                </a:lnTo>
                <a:lnTo>
                  <a:pt x="44" y="231"/>
                </a:lnTo>
                <a:lnTo>
                  <a:pt x="46" y="230"/>
                </a:lnTo>
                <a:lnTo>
                  <a:pt x="48" y="230"/>
                </a:lnTo>
                <a:lnTo>
                  <a:pt x="50" y="230"/>
                </a:lnTo>
                <a:lnTo>
                  <a:pt x="52" y="230"/>
                </a:lnTo>
                <a:lnTo>
                  <a:pt x="54" y="229"/>
                </a:lnTo>
                <a:lnTo>
                  <a:pt x="56" y="229"/>
                </a:lnTo>
                <a:lnTo>
                  <a:pt x="58" y="229"/>
                </a:lnTo>
                <a:lnTo>
                  <a:pt x="60" y="228"/>
                </a:lnTo>
                <a:lnTo>
                  <a:pt x="62" y="228"/>
                </a:lnTo>
                <a:lnTo>
                  <a:pt x="64" y="228"/>
                </a:lnTo>
                <a:lnTo>
                  <a:pt x="66" y="227"/>
                </a:lnTo>
                <a:lnTo>
                  <a:pt x="68" y="227"/>
                </a:lnTo>
                <a:lnTo>
                  <a:pt x="70" y="227"/>
                </a:lnTo>
                <a:lnTo>
                  <a:pt x="72" y="226"/>
                </a:lnTo>
                <a:lnTo>
                  <a:pt x="74" y="226"/>
                </a:lnTo>
                <a:lnTo>
                  <a:pt x="76" y="226"/>
                </a:lnTo>
                <a:lnTo>
                  <a:pt x="78" y="225"/>
                </a:lnTo>
                <a:lnTo>
                  <a:pt x="80" y="225"/>
                </a:lnTo>
                <a:lnTo>
                  <a:pt x="82" y="224"/>
                </a:lnTo>
                <a:lnTo>
                  <a:pt x="84" y="224"/>
                </a:lnTo>
                <a:lnTo>
                  <a:pt x="86" y="223"/>
                </a:lnTo>
                <a:lnTo>
                  <a:pt x="88" y="223"/>
                </a:lnTo>
                <a:lnTo>
                  <a:pt x="90" y="222"/>
                </a:lnTo>
                <a:lnTo>
                  <a:pt x="92" y="222"/>
                </a:lnTo>
                <a:lnTo>
                  <a:pt x="94" y="221"/>
                </a:lnTo>
                <a:lnTo>
                  <a:pt x="96" y="221"/>
                </a:lnTo>
                <a:lnTo>
                  <a:pt x="98" y="220"/>
                </a:lnTo>
                <a:lnTo>
                  <a:pt x="100" y="220"/>
                </a:lnTo>
                <a:lnTo>
                  <a:pt x="102" y="219"/>
                </a:lnTo>
                <a:lnTo>
                  <a:pt x="104" y="219"/>
                </a:lnTo>
                <a:lnTo>
                  <a:pt x="106" y="218"/>
                </a:lnTo>
                <a:lnTo>
                  <a:pt x="108" y="218"/>
                </a:lnTo>
                <a:lnTo>
                  <a:pt x="110" y="217"/>
                </a:lnTo>
                <a:lnTo>
                  <a:pt x="112" y="216"/>
                </a:lnTo>
                <a:lnTo>
                  <a:pt x="114" y="216"/>
                </a:lnTo>
                <a:lnTo>
                  <a:pt x="116" y="215"/>
                </a:lnTo>
                <a:lnTo>
                  <a:pt x="118" y="214"/>
                </a:lnTo>
                <a:lnTo>
                  <a:pt x="120" y="214"/>
                </a:lnTo>
                <a:lnTo>
                  <a:pt x="122" y="213"/>
                </a:lnTo>
                <a:lnTo>
                  <a:pt x="124" y="212"/>
                </a:lnTo>
                <a:lnTo>
                  <a:pt x="126" y="211"/>
                </a:lnTo>
                <a:lnTo>
                  <a:pt x="128" y="211"/>
                </a:lnTo>
                <a:lnTo>
                  <a:pt x="130" y="210"/>
                </a:lnTo>
                <a:lnTo>
                  <a:pt x="132" y="209"/>
                </a:lnTo>
                <a:lnTo>
                  <a:pt x="134" y="208"/>
                </a:lnTo>
                <a:lnTo>
                  <a:pt x="136" y="207"/>
                </a:lnTo>
                <a:lnTo>
                  <a:pt x="138" y="206"/>
                </a:lnTo>
                <a:lnTo>
                  <a:pt x="140" y="205"/>
                </a:lnTo>
                <a:lnTo>
                  <a:pt x="142" y="205"/>
                </a:lnTo>
                <a:lnTo>
                  <a:pt x="144" y="204"/>
                </a:lnTo>
                <a:lnTo>
                  <a:pt x="146" y="203"/>
                </a:lnTo>
                <a:lnTo>
                  <a:pt x="148" y="202"/>
                </a:lnTo>
                <a:lnTo>
                  <a:pt x="150" y="201"/>
                </a:lnTo>
                <a:lnTo>
                  <a:pt x="152" y="200"/>
                </a:lnTo>
                <a:lnTo>
                  <a:pt x="154" y="199"/>
                </a:lnTo>
                <a:lnTo>
                  <a:pt x="156" y="198"/>
                </a:lnTo>
                <a:lnTo>
                  <a:pt x="158" y="197"/>
                </a:lnTo>
                <a:lnTo>
                  <a:pt x="160" y="196"/>
                </a:lnTo>
                <a:lnTo>
                  <a:pt x="162" y="194"/>
                </a:lnTo>
                <a:lnTo>
                  <a:pt x="164" y="193"/>
                </a:lnTo>
                <a:lnTo>
                  <a:pt x="166" y="192"/>
                </a:lnTo>
                <a:lnTo>
                  <a:pt x="168" y="191"/>
                </a:lnTo>
                <a:lnTo>
                  <a:pt x="170" y="190"/>
                </a:lnTo>
                <a:lnTo>
                  <a:pt x="172" y="189"/>
                </a:lnTo>
                <a:lnTo>
                  <a:pt x="174" y="187"/>
                </a:lnTo>
                <a:lnTo>
                  <a:pt x="176" y="186"/>
                </a:lnTo>
                <a:lnTo>
                  <a:pt x="178" y="185"/>
                </a:lnTo>
                <a:lnTo>
                  <a:pt x="180" y="184"/>
                </a:lnTo>
                <a:lnTo>
                  <a:pt x="182" y="182"/>
                </a:lnTo>
                <a:lnTo>
                  <a:pt x="184" y="181"/>
                </a:lnTo>
                <a:lnTo>
                  <a:pt x="186" y="179"/>
                </a:lnTo>
                <a:lnTo>
                  <a:pt x="188" y="178"/>
                </a:lnTo>
                <a:lnTo>
                  <a:pt x="190" y="177"/>
                </a:lnTo>
                <a:lnTo>
                  <a:pt x="192" y="175"/>
                </a:lnTo>
                <a:lnTo>
                  <a:pt x="194" y="174"/>
                </a:lnTo>
                <a:lnTo>
                  <a:pt x="196" y="172"/>
                </a:lnTo>
                <a:lnTo>
                  <a:pt x="198" y="171"/>
                </a:lnTo>
                <a:lnTo>
                  <a:pt x="200" y="169"/>
                </a:lnTo>
                <a:lnTo>
                  <a:pt x="202" y="168"/>
                </a:lnTo>
                <a:lnTo>
                  <a:pt x="204" y="166"/>
                </a:lnTo>
                <a:lnTo>
                  <a:pt x="206" y="165"/>
                </a:lnTo>
                <a:lnTo>
                  <a:pt x="208" y="163"/>
                </a:lnTo>
                <a:lnTo>
                  <a:pt x="210" y="162"/>
                </a:lnTo>
                <a:lnTo>
                  <a:pt x="212" y="160"/>
                </a:lnTo>
                <a:lnTo>
                  <a:pt x="214" y="158"/>
                </a:lnTo>
                <a:lnTo>
                  <a:pt x="216" y="157"/>
                </a:lnTo>
                <a:lnTo>
                  <a:pt x="218" y="155"/>
                </a:lnTo>
                <a:lnTo>
                  <a:pt x="220" y="153"/>
                </a:lnTo>
                <a:lnTo>
                  <a:pt x="222" y="152"/>
                </a:lnTo>
                <a:lnTo>
                  <a:pt x="224" y="150"/>
                </a:lnTo>
                <a:lnTo>
                  <a:pt x="226" y="148"/>
                </a:lnTo>
                <a:lnTo>
                  <a:pt x="228" y="146"/>
                </a:lnTo>
                <a:lnTo>
                  <a:pt x="230" y="144"/>
                </a:lnTo>
                <a:lnTo>
                  <a:pt x="232" y="143"/>
                </a:lnTo>
                <a:lnTo>
                  <a:pt x="234" y="141"/>
                </a:lnTo>
                <a:lnTo>
                  <a:pt x="236" y="139"/>
                </a:lnTo>
                <a:lnTo>
                  <a:pt x="238" y="137"/>
                </a:lnTo>
                <a:lnTo>
                  <a:pt x="240" y="135"/>
                </a:lnTo>
                <a:lnTo>
                  <a:pt x="242" y="133"/>
                </a:lnTo>
                <a:lnTo>
                  <a:pt x="244" y="131"/>
                </a:lnTo>
                <a:lnTo>
                  <a:pt x="246" y="130"/>
                </a:lnTo>
                <a:lnTo>
                  <a:pt x="248" y="128"/>
                </a:lnTo>
                <a:lnTo>
                  <a:pt x="250" y="126"/>
                </a:lnTo>
                <a:lnTo>
                  <a:pt x="252" y="124"/>
                </a:lnTo>
                <a:lnTo>
                  <a:pt x="254" y="122"/>
                </a:lnTo>
                <a:lnTo>
                  <a:pt x="256" y="120"/>
                </a:lnTo>
                <a:lnTo>
                  <a:pt x="258" y="118"/>
                </a:lnTo>
                <a:lnTo>
                  <a:pt x="260" y="116"/>
                </a:lnTo>
                <a:lnTo>
                  <a:pt x="262" y="114"/>
                </a:lnTo>
                <a:lnTo>
                  <a:pt x="264" y="112"/>
                </a:lnTo>
                <a:lnTo>
                  <a:pt x="266" y="110"/>
                </a:lnTo>
                <a:lnTo>
                  <a:pt x="268" y="108"/>
                </a:lnTo>
                <a:lnTo>
                  <a:pt x="270" y="106"/>
                </a:lnTo>
                <a:lnTo>
                  <a:pt x="272" y="104"/>
                </a:lnTo>
                <a:lnTo>
                  <a:pt x="274" y="102"/>
                </a:lnTo>
                <a:lnTo>
                  <a:pt x="276" y="100"/>
                </a:lnTo>
                <a:lnTo>
                  <a:pt x="278" y="98"/>
                </a:lnTo>
                <a:lnTo>
                  <a:pt x="280" y="96"/>
                </a:lnTo>
                <a:lnTo>
                  <a:pt x="282" y="94"/>
                </a:lnTo>
                <a:lnTo>
                  <a:pt x="284" y="92"/>
                </a:lnTo>
                <a:lnTo>
                  <a:pt x="286" y="90"/>
                </a:lnTo>
                <a:lnTo>
                  <a:pt x="288" y="88"/>
                </a:lnTo>
                <a:lnTo>
                  <a:pt x="290" y="86"/>
                </a:lnTo>
                <a:lnTo>
                  <a:pt x="292" y="83"/>
                </a:lnTo>
                <a:lnTo>
                  <a:pt x="294" y="81"/>
                </a:lnTo>
                <a:lnTo>
                  <a:pt x="296" y="79"/>
                </a:lnTo>
                <a:lnTo>
                  <a:pt x="298" y="77"/>
                </a:lnTo>
                <a:lnTo>
                  <a:pt x="300" y="75"/>
                </a:lnTo>
                <a:lnTo>
                  <a:pt x="302" y="73"/>
                </a:lnTo>
                <a:lnTo>
                  <a:pt x="304" y="71"/>
                </a:lnTo>
                <a:lnTo>
                  <a:pt x="306" y="69"/>
                </a:lnTo>
                <a:lnTo>
                  <a:pt x="308" y="67"/>
                </a:lnTo>
                <a:lnTo>
                  <a:pt x="310" y="66"/>
                </a:lnTo>
                <a:lnTo>
                  <a:pt x="312" y="64"/>
                </a:lnTo>
                <a:lnTo>
                  <a:pt x="314" y="62"/>
                </a:lnTo>
                <a:lnTo>
                  <a:pt x="316" y="60"/>
                </a:lnTo>
                <a:lnTo>
                  <a:pt x="318" y="58"/>
                </a:lnTo>
                <a:lnTo>
                  <a:pt x="320" y="56"/>
                </a:lnTo>
                <a:lnTo>
                  <a:pt x="322" y="54"/>
                </a:lnTo>
                <a:lnTo>
                  <a:pt x="324" y="52"/>
                </a:lnTo>
                <a:lnTo>
                  <a:pt x="326" y="50"/>
                </a:lnTo>
                <a:lnTo>
                  <a:pt x="328" y="48"/>
                </a:lnTo>
                <a:lnTo>
                  <a:pt x="330" y="47"/>
                </a:lnTo>
                <a:lnTo>
                  <a:pt x="332" y="45"/>
                </a:lnTo>
                <a:lnTo>
                  <a:pt x="334" y="43"/>
                </a:lnTo>
                <a:lnTo>
                  <a:pt x="336" y="41"/>
                </a:lnTo>
                <a:lnTo>
                  <a:pt x="338" y="40"/>
                </a:lnTo>
                <a:lnTo>
                  <a:pt x="340" y="38"/>
                </a:lnTo>
                <a:lnTo>
                  <a:pt x="342" y="36"/>
                </a:lnTo>
                <a:lnTo>
                  <a:pt x="344" y="35"/>
                </a:lnTo>
                <a:lnTo>
                  <a:pt x="346" y="33"/>
                </a:lnTo>
                <a:lnTo>
                  <a:pt x="348" y="32"/>
                </a:lnTo>
                <a:lnTo>
                  <a:pt x="350" y="30"/>
                </a:lnTo>
                <a:lnTo>
                  <a:pt x="352" y="28"/>
                </a:lnTo>
                <a:lnTo>
                  <a:pt x="354" y="27"/>
                </a:lnTo>
                <a:lnTo>
                  <a:pt x="356" y="26"/>
                </a:lnTo>
                <a:lnTo>
                  <a:pt x="358" y="24"/>
                </a:lnTo>
                <a:lnTo>
                  <a:pt x="360" y="23"/>
                </a:lnTo>
                <a:lnTo>
                  <a:pt x="362" y="21"/>
                </a:lnTo>
                <a:lnTo>
                  <a:pt x="364" y="20"/>
                </a:lnTo>
                <a:lnTo>
                  <a:pt x="366" y="19"/>
                </a:lnTo>
                <a:lnTo>
                  <a:pt x="368" y="17"/>
                </a:lnTo>
                <a:lnTo>
                  <a:pt x="370" y="16"/>
                </a:lnTo>
                <a:lnTo>
                  <a:pt x="372" y="15"/>
                </a:lnTo>
                <a:lnTo>
                  <a:pt x="374" y="14"/>
                </a:lnTo>
                <a:lnTo>
                  <a:pt x="376" y="13"/>
                </a:lnTo>
                <a:lnTo>
                  <a:pt x="378" y="12"/>
                </a:lnTo>
                <a:lnTo>
                  <a:pt x="380" y="11"/>
                </a:lnTo>
                <a:lnTo>
                  <a:pt x="382" y="10"/>
                </a:lnTo>
                <a:lnTo>
                  <a:pt x="384" y="9"/>
                </a:lnTo>
                <a:lnTo>
                  <a:pt x="386" y="8"/>
                </a:lnTo>
                <a:lnTo>
                  <a:pt x="388" y="7"/>
                </a:lnTo>
                <a:lnTo>
                  <a:pt x="390" y="6"/>
                </a:lnTo>
                <a:lnTo>
                  <a:pt x="392" y="6"/>
                </a:lnTo>
                <a:lnTo>
                  <a:pt x="394" y="5"/>
                </a:lnTo>
                <a:lnTo>
                  <a:pt x="396" y="4"/>
                </a:lnTo>
                <a:lnTo>
                  <a:pt x="398" y="4"/>
                </a:lnTo>
                <a:lnTo>
                  <a:pt x="400" y="3"/>
                </a:lnTo>
                <a:lnTo>
                  <a:pt x="402" y="2"/>
                </a:lnTo>
                <a:lnTo>
                  <a:pt x="404" y="2"/>
                </a:lnTo>
                <a:lnTo>
                  <a:pt x="406" y="1"/>
                </a:lnTo>
                <a:lnTo>
                  <a:pt x="408" y="1"/>
                </a:lnTo>
                <a:lnTo>
                  <a:pt x="410" y="1"/>
                </a:lnTo>
                <a:lnTo>
                  <a:pt x="412" y="0"/>
                </a:lnTo>
                <a:lnTo>
                  <a:pt x="414" y="0"/>
                </a:lnTo>
                <a:lnTo>
                  <a:pt x="416" y="0"/>
                </a:lnTo>
                <a:lnTo>
                  <a:pt x="418" y="0"/>
                </a:lnTo>
                <a:lnTo>
                  <a:pt x="420" y="0"/>
                </a:lnTo>
                <a:lnTo>
                  <a:pt x="422" y="0"/>
                </a:lnTo>
                <a:lnTo>
                  <a:pt x="424" y="0"/>
                </a:lnTo>
                <a:lnTo>
                  <a:pt x="426" y="0"/>
                </a:lnTo>
                <a:lnTo>
                  <a:pt x="428" y="0"/>
                </a:lnTo>
                <a:lnTo>
                  <a:pt x="430" y="0"/>
                </a:lnTo>
                <a:lnTo>
                  <a:pt x="432" y="0"/>
                </a:lnTo>
                <a:lnTo>
                  <a:pt x="434" y="0"/>
                </a:lnTo>
                <a:lnTo>
                  <a:pt x="436" y="0"/>
                </a:lnTo>
                <a:lnTo>
                  <a:pt x="438" y="1"/>
                </a:lnTo>
                <a:lnTo>
                  <a:pt x="440" y="1"/>
                </a:lnTo>
                <a:lnTo>
                  <a:pt x="442" y="1"/>
                </a:lnTo>
                <a:lnTo>
                  <a:pt x="444" y="2"/>
                </a:lnTo>
                <a:lnTo>
                  <a:pt x="446" y="2"/>
                </a:lnTo>
                <a:lnTo>
                  <a:pt x="448" y="3"/>
                </a:lnTo>
                <a:lnTo>
                  <a:pt x="450" y="4"/>
                </a:lnTo>
                <a:lnTo>
                  <a:pt x="452" y="4"/>
                </a:lnTo>
                <a:lnTo>
                  <a:pt x="454" y="5"/>
                </a:lnTo>
                <a:lnTo>
                  <a:pt x="456" y="6"/>
                </a:lnTo>
                <a:lnTo>
                  <a:pt x="458" y="6"/>
                </a:lnTo>
                <a:lnTo>
                  <a:pt x="460" y="7"/>
                </a:lnTo>
                <a:lnTo>
                  <a:pt x="462" y="8"/>
                </a:lnTo>
                <a:lnTo>
                  <a:pt x="464" y="9"/>
                </a:lnTo>
                <a:lnTo>
                  <a:pt x="466" y="10"/>
                </a:lnTo>
                <a:lnTo>
                  <a:pt x="468" y="11"/>
                </a:lnTo>
                <a:lnTo>
                  <a:pt x="470" y="12"/>
                </a:lnTo>
                <a:lnTo>
                  <a:pt x="472" y="13"/>
                </a:lnTo>
                <a:lnTo>
                  <a:pt x="474" y="14"/>
                </a:lnTo>
                <a:lnTo>
                  <a:pt x="476" y="15"/>
                </a:lnTo>
                <a:lnTo>
                  <a:pt x="478" y="16"/>
                </a:lnTo>
                <a:lnTo>
                  <a:pt x="480" y="17"/>
                </a:lnTo>
                <a:lnTo>
                  <a:pt x="482" y="19"/>
                </a:lnTo>
                <a:lnTo>
                  <a:pt x="484" y="20"/>
                </a:lnTo>
                <a:lnTo>
                  <a:pt x="486" y="21"/>
                </a:lnTo>
                <a:lnTo>
                  <a:pt x="488" y="23"/>
                </a:lnTo>
                <a:lnTo>
                  <a:pt x="490" y="24"/>
                </a:lnTo>
                <a:lnTo>
                  <a:pt x="492" y="26"/>
                </a:lnTo>
                <a:lnTo>
                  <a:pt x="494" y="27"/>
                </a:lnTo>
                <a:lnTo>
                  <a:pt x="496" y="28"/>
                </a:lnTo>
                <a:lnTo>
                  <a:pt x="498" y="30"/>
                </a:lnTo>
                <a:lnTo>
                  <a:pt x="500" y="32"/>
                </a:lnTo>
                <a:lnTo>
                  <a:pt x="502" y="33"/>
                </a:lnTo>
                <a:lnTo>
                  <a:pt x="504" y="35"/>
                </a:lnTo>
                <a:lnTo>
                  <a:pt x="506" y="36"/>
                </a:lnTo>
                <a:lnTo>
                  <a:pt x="508" y="38"/>
                </a:lnTo>
                <a:lnTo>
                  <a:pt x="510" y="40"/>
                </a:lnTo>
                <a:lnTo>
                  <a:pt x="512" y="41"/>
                </a:lnTo>
                <a:lnTo>
                  <a:pt x="514" y="43"/>
                </a:lnTo>
                <a:lnTo>
                  <a:pt x="516" y="45"/>
                </a:lnTo>
                <a:lnTo>
                  <a:pt x="518" y="47"/>
                </a:lnTo>
                <a:lnTo>
                  <a:pt x="520" y="48"/>
                </a:lnTo>
                <a:lnTo>
                  <a:pt x="522" y="50"/>
                </a:lnTo>
                <a:lnTo>
                  <a:pt x="524" y="52"/>
                </a:lnTo>
                <a:lnTo>
                  <a:pt x="526" y="54"/>
                </a:lnTo>
                <a:lnTo>
                  <a:pt x="528" y="56"/>
                </a:lnTo>
                <a:lnTo>
                  <a:pt x="530" y="58"/>
                </a:lnTo>
                <a:lnTo>
                  <a:pt x="532" y="60"/>
                </a:lnTo>
                <a:lnTo>
                  <a:pt x="534" y="62"/>
                </a:lnTo>
                <a:lnTo>
                  <a:pt x="536" y="64"/>
                </a:lnTo>
                <a:lnTo>
                  <a:pt x="538" y="66"/>
                </a:lnTo>
                <a:lnTo>
                  <a:pt x="540" y="67"/>
                </a:lnTo>
                <a:lnTo>
                  <a:pt x="542" y="69"/>
                </a:lnTo>
                <a:lnTo>
                  <a:pt x="544" y="71"/>
                </a:lnTo>
                <a:lnTo>
                  <a:pt x="546" y="73"/>
                </a:lnTo>
                <a:lnTo>
                  <a:pt x="548" y="75"/>
                </a:lnTo>
                <a:lnTo>
                  <a:pt x="550" y="77"/>
                </a:lnTo>
                <a:lnTo>
                  <a:pt x="552" y="79"/>
                </a:lnTo>
                <a:lnTo>
                  <a:pt x="554" y="81"/>
                </a:lnTo>
                <a:lnTo>
                  <a:pt x="556" y="83"/>
                </a:lnTo>
                <a:lnTo>
                  <a:pt x="558" y="86"/>
                </a:lnTo>
                <a:lnTo>
                  <a:pt x="560" y="88"/>
                </a:lnTo>
                <a:lnTo>
                  <a:pt x="562" y="90"/>
                </a:lnTo>
                <a:lnTo>
                  <a:pt x="564" y="92"/>
                </a:lnTo>
                <a:lnTo>
                  <a:pt x="566" y="94"/>
                </a:lnTo>
                <a:lnTo>
                  <a:pt x="568" y="96"/>
                </a:lnTo>
                <a:lnTo>
                  <a:pt x="570" y="98"/>
                </a:lnTo>
                <a:lnTo>
                  <a:pt x="572" y="100"/>
                </a:lnTo>
                <a:lnTo>
                  <a:pt x="574" y="102"/>
                </a:lnTo>
                <a:lnTo>
                  <a:pt x="576" y="104"/>
                </a:lnTo>
                <a:lnTo>
                  <a:pt x="578" y="106"/>
                </a:lnTo>
                <a:lnTo>
                  <a:pt x="580" y="108"/>
                </a:lnTo>
                <a:lnTo>
                  <a:pt x="582" y="110"/>
                </a:lnTo>
                <a:lnTo>
                  <a:pt x="584" y="112"/>
                </a:lnTo>
                <a:lnTo>
                  <a:pt x="586" y="114"/>
                </a:lnTo>
                <a:lnTo>
                  <a:pt x="588" y="116"/>
                </a:lnTo>
                <a:lnTo>
                  <a:pt x="590" y="118"/>
                </a:lnTo>
                <a:lnTo>
                  <a:pt x="592" y="120"/>
                </a:lnTo>
                <a:lnTo>
                  <a:pt x="594" y="122"/>
                </a:lnTo>
                <a:lnTo>
                  <a:pt x="596" y="124"/>
                </a:lnTo>
                <a:lnTo>
                  <a:pt x="598" y="126"/>
                </a:lnTo>
                <a:lnTo>
                  <a:pt x="600" y="128"/>
                </a:lnTo>
                <a:lnTo>
                  <a:pt x="602" y="130"/>
                </a:lnTo>
                <a:lnTo>
                  <a:pt x="604" y="131"/>
                </a:lnTo>
                <a:lnTo>
                  <a:pt x="606" y="133"/>
                </a:lnTo>
                <a:lnTo>
                  <a:pt x="608" y="135"/>
                </a:lnTo>
                <a:lnTo>
                  <a:pt x="610" y="137"/>
                </a:lnTo>
                <a:lnTo>
                  <a:pt x="612" y="139"/>
                </a:lnTo>
                <a:lnTo>
                  <a:pt x="614" y="141"/>
                </a:lnTo>
                <a:lnTo>
                  <a:pt x="616" y="143"/>
                </a:lnTo>
                <a:lnTo>
                  <a:pt x="618" y="144"/>
                </a:lnTo>
                <a:lnTo>
                  <a:pt x="620" y="146"/>
                </a:lnTo>
                <a:lnTo>
                  <a:pt x="622" y="148"/>
                </a:lnTo>
                <a:lnTo>
                  <a:pt x="624" y="150"/>
                </a:lnTo>
                <a:lnTo>
                  <a:pt x="626" y="152"/>
                </a:lnTo>
                <a:lnTo>
                  <a:pt x="628" y="153"/>
                </a:lnTo>
                <a:lnTo>
                  <a:pt x="630" y="155"/>
                </a:lnTo>
                <a:lnTo>
                  <a:pt x="632" y="157"/>
                </a:lnTo>
                <a:lnTo>
                  <a:pt x="634" y="158"/>
                </a:lnTo>
                <a:lnTo>
                  <a:pt x="636" y="160"/>
                </a:lnTo>
                <a:lnTo>
                  <a:pt x="638" y="162"/>
                </a:lnTo>
                <a:lnTo>
                  <a:pt x="640" y="163"/>
                </a:lnTo>
                <a:lnTo>
                  <a:pt x="642" y="165"/>
                </a:lnTo>
                <a:lnTo>
                  <a:pt x="644" y="166"/>
                </a:lnTo>
                <a:lnTo>
                  <a:pt x="646" y="168"/>
                </a:lnTo>
                <a:lnTo>
                  <a:pt x="648" y="169"/>
                </a:lnTo>
                <a:lnTo>
                  <a:pt x="650" y="171"/>
                </a:lnTo>
                <a:lnTo>
                  <a:pt x="652" y="172"/>
                </a:lnTo>
                <a:lnTo>
                  <a:pt x="654" y="174"/>
                </a:lnTo>
                <a:lnTo>
                  <a:pt x="656" y="175"/>
                </a:lnTo>
                <a:lnTo>
                  <a:pt x="658" y="177"/>
                </a:lnTo>
                <a:lnTo>
                  <a:pt x="660" y="178"/>
                </a:lnTo>
                <a:lnTo>
                  <a:pt x="662" y="179"/>
                </a:lnTo>
                <a:lnTo>
                  <a:pt x="664" y="181"/>
                </a:lnTo>
                <a:lnTo>
                  <a:pt x="666" y="182"/>
                </a:lnTo>
                <a:lnTo>
                  <a:pt x="668" y="184"/>
                </a:lnTo>
                <a:lnTo>
                  <a:pt x="670" y="185"/>
                </a:lnTo>
                <a:lnTo>
                  <a:pt x="672" y="186"/>
                </a:lnTo>
                <a:lnTo>
                  <a:pt x="674" y="187"/>
                </a:lnTo>
                <a:lnTo>
                  <a:pt x="676" y="189"/>
                </a:lnTo>
                <a:lnTo>
                  <a:pt x="678" y="190"/>
                </a:lnTo>
                <a:lnTo>
                  <a:pt x="680" y="191"/>
                </a:lnTo>
                <a:lnTo>
                  <a:pt x="682" y="192"/>
                </a:lnTo>
                <a:lnTo>
                  <a:pt x="684" y="193"/>
                </a:lnTo>
                <a:lnTo>
                  <a:pt x="686" y="194"/>
                </a:lnTo>
                <a:lnTo>
                  <a:pt x="688" y="196"/>
                </a:lnTo>
                <a:lnTo>
                  <a:pt x="690" y="197"/>
                </a:lnTo>
                <a:lnTo>
                  <a:pt x="692" y="198"/>
                </a:lnTo>
                <a:lnTo>
                  <a:pt x="694" y="199"/>
                </a:lnTo>
                <a:lnTo>
                  <a:pt x="696" y="200"/>
                </a:lnTo>
                <a:lnTo>
                  <a:pt x="698" y="201"/>
                </a:lnTo>
                <a:lnTo>
                  <a:pt x="700" y="202"/>
                </a:lnTo>
                <a:lnTo>
                  <a:pt x="702" y="203"/>
                </a:lnTo>
                <a:lnTo>
                  <a:pt x="704" y="204"/>
                </a:lnTo>
                <a:lnTo>
                  <a:pt x="706" y="205"/>
                </a:lnTo>
                <a:lnTo>
                  <a:pt x="708" y="205"/>
                </a:lnTo>
                <a:lnTo>
                  <a:pt x="710" y="206"/>
                </a:lnTo>
                <a:lnTo>
                  <a:pt x="712" y="207"/>
                </a:lnTo>
                <a:lnTo>
                  <a:pt x="714" y="208"/>
                </a:lnTo>
                <a:lnTo>
                  <a:pt x="716" y="209"/>
                </a:lnTo>
                <a:lnTo>
                  <a:pt x="718" y="210"/>
                </a:lnTo>
                <a:lnTo>
                  <a:pt x="720" y="211"/>
                </a:lnTo>
                <a:lnTo>
                  <a:pt x="722" y="211"/>
                </a:lnTo>
                <a:lnTo>
                  <a:pt x="724" y="212"/>
                </a:lnTo>
                <a:lnTo>
                  <a:pt x="726" y="213"/>
                </a:lnTo>
                <a:lnTo>
                  <a:pt x="728" y="214"/>
                </a:lnTo>
                <a:lnTo>
                  <a:pt x="730" y="214"/>
                </a:lnTo>
                <a:lnTo>
                  <a:pt x="732" y="215"/>
                </a:lnTo>
                <a:lnTo>
                  <a:pt x="734" y="216"/>
                </a:lnTo>
                <a:lnTo>
                  <a:pt x="736" y="216"/>
                </a:lnTo>
                <a:lnTo>
                  <a:pt x="738" y="217"/>
                </a:lnTo>
                <a:lnTo>
                  <a:pt x="740" y="218"/>
                </a:lnTo>
                <a:lnTo>
                  <a:pt x="742" y="218"/>
                </a:lnTo>
                <a:lnTo>
                  <a:pt x="744" y="219"/>
                </a:lnTo>
                <a:lnTo>
                  <a:pt x="746" y="219"/>
                </a:lnTo>
                <a:lnTo>
                  <a:pt x="748" y="220"/>
                </a:lnTo>
                <a:lnTo>
                  <a:pt x="750" y="220"/>
                </a:lnTo>
                <a:lnTo>
                  <a:pt x="752" y="221"/>
                </a:lnTo>
                <a:lnTo>
                  <a:pt x="754" y="221"/>
                </a:lnTo>
                <a:lnTo>
                  <a:pt x="756" y="222"/>
                </a:lnTo>
                <a:lnTo>
                  <a:pt x="758" y="222"/>
                </a:lnTo>
                <a:lnTo>
                  <a:pt x="760" y="223"/>
                </a:lnTo>
                <a:lnTo>
                  <a:pt x="762" y="223"/>
                </a:lnTo>
                <a:lnTo>
                  <a:pt x="764" y="224"/>
                </a:lnTo>
                <a:lnTo>
                  <a:pt x="766" y="224"/>
                </a:lnTo>
                <a:lnTo>
                  <a:pt x="768" y="225"/>
                </a:lnTo>
                <a:lnTo>
                  <a:pt x="770" y="225"/>
                </a:lnTo>
                <a:lnTo>
                  <a:pt x="772" y="226"/>
                </a:lnTo>
                <a:lnTo>
                  <a:pt x="774" y="226"/>
                </a:lnTo>
                <a:lnTo>
                  <a:pt x="776" y="226"/>
                </a:lnTo>
                <a:lnTo>
                  <a:pt x="778" y="227"/>
                </a:lnTo>
                <a:lnTo>
                  <a:pt x="780" y="227"/>
                </a:lnTo>
                <a:lnTo>
                  <a:pt x="782" y="227"/>
                </a:lnTo>
                <a:lnTo>
                  <a:pt x="784" y="228"/>
                </a:lnTo>
                <a:lnTo>
                  <a:pt x="786" y="228"/>
                </a:lnTo>
                <a:lnTo>
                  <a:pt x="788" y="228"/>
                </a:lnTo>
                <a:lnTo>
                  <a:pt x="790" y="229"/>
                </a:lnTo>
                <a:lnTo>
                  <a:pt x="792" y="229"/>
                </a:lnTo>
                <a:lnTo>
                  <a:pt x="794" y="229"/>
                </a:lnTo>
                <a:lnTo>
                  <a:pt x="796" y="230"/>
                </a:lnTo>
                <a:lnTo>
                  <a:pt x="798" y="230"/>
                </a:lnTo>
                <a:lnTo>
                  <a:pt x="800" y="230"/>
                </a:lnTo>
                <a:lnTo>
                  <a:pt x="802" y="230"/>
                </a:lnTo>
                <a:lnTo>
                  <a:pt x="804" y="231"/>
                </a:lnTo>
                <a:lnTo>
                  <a:pt x="806" y="231"/>
                </a:lnTo>
                <a:lnTo>
                  <a:pt x="808" y="231"/>
                </a:lnTo>
                <a:lnTo>
                  <a:pt x="810" y="231"/>
                </a:lnTo>
                <a:lnTo>
                  <a:pt x="812" y="232"/>
                </a:lnTo>
                <a:lnTo>
                  <a:pt x="814" y="232"/>
                </a:lnTo>
                <a:lnTo>
                  <a:pt x="816" y="232"/>
                </a:lnTo>
                <a:lnTo>
                  <a:pt x="818" y="232"/>
                </a:lnTo>
                <a:lnTo>
                  <a:pt x="820" y="232"/>
                </a:lnTo>
                <a:lnTo>
                  <a:pt x="822" y="232"/>
                </a:lnTo>
                <a:lnTo>
                  <a:pt x="824" y="233"/>
                </a:lnTo>
                <a:lnTo>
                  <a:pt x="826" y="233"/>
                </a:lnTo>
                <a:lnTo>
                  <a:pt x="828" y="233"/>
                </a:lnTo>
                <a:lnTo>
                  <a:pt x="830" y="233"/>
                </a:lnTo>
                <a:lnTo>
                  <a:pt x="832" y="233"/>
                </a:lnTo>
                <a:lnTo>
                  <a:pt x="834" y="233"/>
                </a:lnTo>
                <a:lnTo>
                  <a:pt x="836" y="234"/>
                </a:lnTo>
                <a:lnTo>
                  <a:pt x="838" y="234"/>
                </a:lnTo>
                <a:lnTo>
                  <a:pt x="840" y="234"/>
                </a:lnTo>
                <a:lnTo>
                  <a:pt x="842" y="234"/>
                </a:lnTo>
                <a:lnTo>
                  <a:pt x="844" y="234"/>
                </a:lnTo>
                <a:lnTo>
                  <a:pt x="846" y="234"/>
                </a:lnTo>
                <a:lnTo>
                  <a:pt x="848" y="234"/>
                </a:lnTo>
                <a:lnTo>
                  <a:pt x="849" y="234"/>
                </a:lnTo>
              </a:path>
            </a:pathLst>
          </a:custGeom>
          <a:noFill/>
          <a:ln w="28575">
            <a:solidFill>
              <a:srgbClr val="0070C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CA"/>
          </a:p>
        </p:txBody>
      </p:sp>
      <p:sp>
        <p:nvSpPr>
          <p:cNvPr id="30" name="TextBox 29">
            <a:extLst>
              <a:ext uri="{FF2B5EF4-FFF2-40B4-BE49-F238E27FC236}">
                <a16:creationId xmlns:a16="http://schemas.microsoft.com/office/drawing/2014/main" id="{778D382E-5087-494F-96F0-547A3341C203}"/>
              </a:ext>
            </a:extLst>
          </p:cNvPr>
          <p:cNvSpPr txBox="1"/>
          <p:nvPr/>
        </p:nvSpPr>
        <p:spPr>
          <a:xfrm>
            <a:off x="5037908" y="1547957"/>
            <a:ext cx="1245742" cy="369332"/>
          </a:xfrm>
          <a:prstGeom prst="rect">
            <a:avLst/>
          </a:prstGeom>
          <a:noFill/>
        </p:spPr>
        <p:txBody>
          <a:bodyPr wrap="square" rtlCol="0">
            <a:spAutoFit/>
          </a:bodyPr>
          <a:lstStyle/>
          <a:p>
            <a:r>
              <a:rPr lang="en-CA" dirty="0">
                <a:solidFill>
                  <a:srgbClr val="FF0000"/>
                </a:solidFill>
              </a:rPr>
              <a:t>Student A</a:t>
            </a:r>
          </a:p>
        </p:txBody>
      </p:sp>
      <p:cxnSp>
        <p:nvCxnSpPr>
          <p:cNvPr id="32" name="Straight Connector 31">
            <a:extLst>
              <a:ext uri="{FF2B5EF4-FFF2-40B4-BE49-F238E27FC236}">
                <a16:creationId xmlns:a16="http://schemas.microsoft.com/office/drawing/2014/main" id="{634A82BF-B30F-4D6C-B7C8-361EE02D5CC3}"/>
              </a:ext>
            </a:extLst>
          </p:cNvPr>
          <p:cNvCxnSpPr/>
          <p:nvPr/>
        </p:nvCxnSpPr>
        <p:spPr>
          <a:xfrm flipV="1">
            <a:off x="3196427" y="3414252"/>
            <a:ext cx="0" cy="18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FBE44545-E046-4B64-B688-B0A9B088132D}"/>
              </a:ext>
            </a:extLst>
          </p:cNvPr>
          <p:cNvCxnSpPr/>
          <p:nvPr/>
        </p:nvCxnSpPr>
        <p:spPr>
          <a:xfrm flipV="1">
            <a:off x="3374953" y="3414252"/>
            <a:ext cx="0" cy="18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144F5D7C-BB2C-4843-AC6A-7F73004B3CC2}"/>
              </a:ext>
            </a:extLst>
          </p:cNvPr>
          <p:cNvCxnSpPr/>
          <p:nvPr/>
        </p:nvCxnSpPr>
        <p:spPr>
          <a:xfrm flipV="1">
            <a:off x="3553479" y="3414252"/>
            <a:ext cx="0" cy="18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99AAA099-9DF8-4953-B3DE-B0FB5C0D71B9}"/>
              </a:ext>
            </a:extLst>
          </p:cNvPr>
          <p:cNvCxnSpPr/>
          <p:nvPr/>
        </p:nvCxnSpPr>
        <p:spPr>
          <a:xfrm flipV="1">
            <a:off x="3732005" y="3414252"/>
            <a:ext cx="0" cy="180000"/>
          </a:xfrm>
          <a:prstGeom prst="line">
            <a:avLst/>
          </a:prstGeom>
          <a:ln w="412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3605A713-4E33-489D-B113-3D1CE8178CEB}"/>
              </a:ext>
            </a:extLst>
          </p:cNvPr>
          <p:cNvCxnSpPr/>
          <p:nvPr/>
        </p:nvCxnSpPr>
        <p:spPr>
          <a:xfrm flipV="1">
            <a:off x="3910531" y="3414252"/>
            <a:ext cx="0" cy="18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BDC1D900-689C-4DC3-8480-88DB0072D86F}"/>
              </a:ext>
            </a:extLst>
          </p:cNvPr>
          <p:cNvCxnSpPr/>
          <p:nvPr/>
        </p:nvCxnSpPr>
        <p:spPr>
          <a:xfrm flipV="1">
            <a:off x="4089057" y="3414252"/>
            <a:ext cx="0" cy="18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C89EA5E5-6978-45E8-9089-C9D4BB57F945}"/>
              </a:ext>
            </a:extLst>
          </p:cNvPr>
          <p:cNvCxnSpPr/>
          <p:nvPr/>
        </p:nvCxnSpPr>
        <p:spPr>
          <a:xfrm flipV="1">
            <a:off x="4267583" y="3414252"/>
            <a:ext cx="0" cy="18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7DC6AC47-4351-4A3B-83BB-FD882BB76165}"/>
              </a:ext>
            </a:extLst>
          </p:cNvPr>
          <p:cNvCxnSpPr/>
          <p:nvPr/>
        </p:nvCxnSpPr>
        <p:spPr>
          <a:xfrm flipV="1">
            <a:off x="4446109" y="3414252"/>
            <a:ext cx="0" cy="18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9B1BE785-413E-422F-AD3D-3F0EAAB73F89}"/>
              </a:ext>
            </a:extLst>
          </p:cNvPr>
          <p:cNvCxnSpPr/>
          <p:nvPr/>
        </p:nvCxnSpPr>
        <p:spPr>
          <a:xfrm flipV="1">
            <a:off x="4624635" y="3414252"/>
            <a:ext cx="0" cy="180000"/>
          </a:xfrm>
          <a:prstGeom prst="line">
            <a:avLst/>
          </a:prstGeom>
          <a:ln w="412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76861E6D-561E-49EA-8840-D7AF80D8FA2B}"/>
              </a:ext>
            </a:extLst>
          </p:cNvPr>
          <p:cNvCxnSpPr/>
          <p:nvPr/>
        </p:nvCxnSpPr>
        <p:spPr>
          <a:xfrm flipV="1">
            <a:off x="4803161" y="3414252"/>
            <a:ext cx="0" cy="18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3F624C59-85FF-44CC-8A4C-A6308A0CCAD4}"/>
              </a:ext>
            </a:extLst>
          </p:cNvPr>
          <p:cNvCxnSpPr/>
          <p:nvPr/>
        </p:nvCxnSpPr>
        <p:spPr>
          <a:xfrm flipV="1">
            <a:off x="4981687" y="3414252"/>
            <a:ext cx="0" cy="18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4057E4B1-5487-4308-A805-8424B3005BC6}"/>
              </a:ext>
            </a:extLst>
          </p:cNvPr>
          <p:cNvCxnSpPr/>
          <p:nvPr/>
        </p:nvCxnSpPr>
        <p:spPr>
          <a:xfrm flipV="1">
            <a:off x="5160213" y="3414252"/>
            <a:ext cx="0" cy="18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83248D19-2071-4FF6-A364-95371751DAAC}"/>
              </a:ext>
            </a:extLst>
          </p:cNvPr>
          <p:cNvCxnSpPr/>
          <p:nvPr/>
        </p:nvCxnSpPr>
        <p:spPr>
          <a:xfrm flipV="1">
            <a:off x="5338739" y="3414252"/>
            <a:ext cx="0" cy="18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5CA59EC3-1ED6-4934-9D77-D18ACB2FC95B}"/>
              </a:ext>
            </a:extLst>
          </p:cNvPr>
          <p:cNvCxnSpPr/>
          <p:nvPr/>
        </p:nvCxnSpPr>
        <p:spPr>
          <a:xfrm flipV="1">
            <a:off x="5517265" y="3414252"/>
            <a:ext cx="0" cy="180000"/>
          </a:xfrm>
          <a:prstGeom prst="line">
            <a:avLst/>
          </a:prstGeom>
          <a:ln w="412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C87CA8A1-3054-4E98-825C-F29D8D9283AD}"/>
              </a:ext>
            </a:extLst>
          </p:cNvPr>
          <p:cNvCxnSpPr/>
          <p:nvPr/>
        </p:nvCxnSpPr>
        <p:spPr>
          <a:xfrm flipV="1">
            <a:off x="5695791" y="3414252"/>
            <a:ext cx="0" cy="18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35BC64C6-5B0F-4596-B0AB-5F0ECF7BDB76}"/>
              </a:ext>
            </a:extLst>
          </p:cNvPr>
          <p:cNvCxnSpPr/>
          <p:nvPr/>
        </p:nvCxnSpPr>
        <p:spPr>
          <a:xfrm flipV="1">
            <a:off x="5874317" y="3414252"/>
            <a:ext cx="0" cy="18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29A6639D-7323-40E4-80E0-CED0AD5FFDFC}"/>
              </a:ext>
            </a:extLst>
          </p:cNvPr>
          <p:cNvCxnSpPr/>
          <p:nvPr/>
        </p:nvCxnSpPr>
        <p:spPr>
          <a:xfrm flipV="1">
            <a:off x="6052843" y="3414252"/>
            <a:ext cx="0" cy="18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90A819B0-2D84-450E-8BD7-5060974AAC8E}"/>
              </a:ext>
            </a:extLst>
          </p:cNvPr>
          <p:cNvCxnSpPr/>
          <p:nvPr/>
        </p:nvCxnSpPr>
        <p:spPr>
          <a:xfrm flipV="1">
            <a:off x="6231369" y="3414252"/>
            <a:ext cx="0" cy="180000"/>
          </a:xfrm>
          <a:prstGeom prst="line">
            <a:avLst/>
          </a:prstGeom>
          <a:ln w="412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F24CD21B-CB7A-4E40-8949-BEF8AE2B2D43}"/>
              </a:ext>
            </a:extLst>
          </p:cNvPr>
          <p:cNvCxnSpPr/>
          <p:nvPr/>
        </p:nvCxnSpPr>
        <p:spPr>
          <a:xfrm flipV="1">
            <a:off x="6409895" y="3414252"/>
            <a:ext cx="0" cy="18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C7436BFC-8F5C-4F1E-8A87-8741D590C26C}"/>
              </a:ext>
            </a:extLst>
          </p:cNvPr>
          <p:cNvCxnSpPr/>
          <p:nvPr/>
        </p:nvCxnSpPr>
        <p:spPr>
          <a:xfrm flipV="1">
            <a:off x="6588421" y="3414252"/>
            <a:ext cx="0" cy="18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B577D89D-9CB5-4901-A986-1F6C278603ED}"/>
              </a:ext>
            </a:extLst>
          </p:cNvPr>
          <p:cNvCxnSpPr/>
          <p:nvPr/>
        </p:nvCxnSpPr>
        <p:spPr>
          <a:xfrm flipV="1">
            <a:off x="6766947" y="3414252"/>
            <a:ext cx="0" cy="18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a16="http://schemas.microsoft.com/office/drawing/2014/main" id="{2F73397C-45E2-4FDA-8818-1C1D250D96D3}"/>
              </a:ext>
            </a:extLst>
          </p:cNvPr>
          <p:cNvCxnSpPr/>
          <p:nvPr/>
        </p:nvCxnSpPr>
        <p:spPr>
          <a:xfrm flipV="1">
            <a:off x="6945473" y="3414252"/>
            <a:ext cx="0" cy="18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421DB7BD-F9F5-4A7F-B9E5-4CE4E0A81DAA}"/>
              </a:ext>
            </a:extLst>
          </p:cNvPr>
          <p:cNvCxnSpPr/>
          <p:nvPr/>
        </p:nvCxnSpPr>
        <p:spPr>
          <a:xfrm flipV="1">
            <a:off x="7123999" y="3414252"/>
            <a:ext cx="0" cy="180000"/>
          </a:xfrm>
          <a:prstGeom prst="line">
            <a:avLst/>
          </a:prstGeom>
          <a:ln w="412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48EFB54A-E3E6-4D2C-8BF6-A9FF86BB8218}"/>
              </a:ext>
            </a:extLst>
          </p:cNvPr>
          <p:cNvCxnSpPr/>
          <p:nvPr/>
        </p:nvCxnSpPr>
        <p:spPr>
          <a:xfrm flipV="1">
            <a:off x="7302525" y="3414252"/>
            <a:ext cx="0" cy="18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353825FA-E8D1-44CF-9248-DE97A57A7040}"/>
              </a:ext>
            </a:extLst>
          </p:cNvPr>
          <p:cNvCxnSpPr/>
          <p:nvPr/>
        </p:nvCxnSpPr>
        <p:spPr>
          <a:xfrm flipV="1">
            <a:off x="7481051" y="3414252"/>
            <a:ext cx="0" cy="18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848A8281-B27C-4A22-AF66-2FFFE32C9DB6}"/>
              </a:ext>
            </a:extLst>
          </p:cNvPr>
          <p:cNvCxnSpPr/>
          <p:nvPr/>
        </p:nvCxnSpPr>
        <p:spPr>
          <a:xfrm flipV="1">
            <a:off x="7659577" y="3414252"/>
            <a:ext cx="0" cy="18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535F3189-D050-4092-A2DC-C8E5ADF8DC2F}"/>
              </a:ext>
            </a:extLst>
          </p:cNvPr>
          <p:cNvCxnSpPr/>
          <p:nvPr/>
        </p:nvCxnSpPr>
        <p:spPr>
          <a:xfrm flipV="1">
            <a:off x="7838103" y="3414252"/>
            <a:ext cx="0" cy="180000"/>
          </a:xfrm>
          <a:prstGeom prst="line">
            <a:avLst/>
          </a:prstGeom>
          <a:ln w="412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Straight Connector 58">
            <a:extLst>
              <a:ext uri="{FF2B5EF4-FFF2-40B4-BE49-F238E27FC236}">
                <a16:creationId xmlns:a16="http://schemas.microsoft.com/office/drawing/2014/main" id="{917FA2E0-F641-4C92-B6B8-8DC31F296F8F}"/>
              </a:ext>
            </a:extLst>
          </p:cNvPr>
          <p:cNvCxnSpPr/>
          <p:nvPr/>
        </p:nvCxnSpPr>
        <p:spPr>
          <a:xfrm flipV="1">
            <a:off x="8016629" y="3414252"/>
            <a:ext cx="0" cy="18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a16="http://schemas.microsoft.com/office/drawing/2014/main" id="{371977E4-0B7D-46B3-8771-3857DD55F22A}"/>
              </a:ext>
            </a:extLst>
          </p:cNvPr>
          <p:cNvCxnSpPr/>
          <p:nvPr/>
        </p:nvCxnSpPr>
        <p:spPr>
          <a:xfrm flipV="1">
            <a:off x="8195155" y="3414252"/>
            <a:ext cx="0" cy="18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 name="Straight Connector 60">
            <a:extLst>
              <a:ext uri="{FF2B5EF4-FFF2-40B4-BE49-F238E27FC236}">
                <a16:creationId xmlns:a16="http://schemas.microsoft.com/office/drawing/2014/main" id="{71F5D830-0266-4369-B4D2-DE412D7CADA3}"/>
              </a:ext>
            </a:extLst>
          </p:cNvPr>
          <p:cNvCxnSpPr/>
          <p:nvPr/>
        </p:nvCxnSpPr>
        <p:spPr>
          <a:xfrm flipV="1">
            <a:off x="8373681" y="3414252"/>
            <a:ext cx="0" cy="18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 name="Straight Connector 61">
            <a:extLst>
              <a:ext uri="{FF2B5EF4-FFF2-40B4-BE49-F238E27FC236}">
                <a16:creationId xmlns:a16="http://schemas.microsoft.com/office/drawing/2014/main" id="{3935F086-8FA8-4278-B3FC-AF0D59BEC890}"/>
              </a:ext>
            </a:extLst>
          </p:cNvPr>
          <p:cNvCxnSpPr>
            <a:cxnSpLocks/>
          </p:cNvCxnSpPr>
          <p:nvPr/>
        </p:nvCxnSpPr>
        <p:spPr>
          <a:xfrm flipV="1">
            <a:off x="5559787" y="2007299"/>
            <a:ext cx="26126" cy="1438529"/>
          </a:xfrm>
          <a:prstGeom prst="line">
            <a:avLst/>
          </a:prstGeom>
          <a:ln w="22225">
            <a:solidFill>
              <a:schemeClr val="tx1"/>
            </a:solidFill>
            <a:prstDash val="dash"/>
          </a:ln>
        </p:spPr>
        <p:style>
          <a:lnRef idx="1">
            <a:schemeClr val="accent1"/>
          </a:lnRef>
          <a:fillRef idx="0">
            <a:schemeClr val="accent1"/>
          </a:fillRef>
          <a:effectRef idx="0">
            <a:schemeClr val="accent1"/>
          </a:effectRef>
          <a:fontRef idx="minor">
            <a:schemeClr val="tx1"/>
          </a:fontRef>
        </p:style>
      </p:cxnSp>
      <p:graphicFrame>
        <p:nvGraphicFramePr>
          <p:cNvPr id="64" name="Object 63">
            <a:extLst>
              <a:ext uri="{FF2B5EF4-FFF2-40B4-BE49-F238E27FC236}">
                <a16:creationId xmlns:a16="http://schemas.microsoft.com/office/drawing/2014/main" id="{8DC379B2-8D27-4EAA-A64D-F4048B5F6C0B}"/>
              </a:ext>
            </a:extLst>
          </p:cNvPr>
          <p:cNvGraphicFramePr>
            <a:graphicFrameLocks noChangeAspect="1"/>
          </p:cNvGraphicFramePr>
          <p:nvPr>
            <p:extLst>
              <p:ext uri="{D42A27DB-BD31-4B8C-83A1-F6EECF244321}">
                <p14:modId xmlns:p14="http://schemas.microsoft.com/office/powerpoint/2010/main" val="3441300068"/>
              </p:ext>
            </p:extLst>
          </p:nvPr>
        </p:nvGraphicFramePr>
        <p:xfrm>
          <a:off x="5358083" y="3564613"/>
          <a:ext cx="330200" cy="177800"/>
        </p:xfrm>
        <a:graphic>
          <a:graphicData uri="http://schemas.openxmlformats.org/presentationml/2006/ole">
            <mc:AlternateContent xmlns:mc="http://schemas.openxmlformats.org/markup-compatibility/2006">
              <mc:Choice xmlns:v="urn:schemas-microsoft-com:vml" Requires="v">
                <p:oleObj name="Equation" r:id="rId4" imgW="330120" imgH="177480" progId="Equation.DSMT4">
                  <p:embed/>
                </p:oleObj>
              </mc:Choice>
              <mc:Fallback>
                <p:oleObj name="Equation" r:id="rId4" imgW="330120" imgH="177480" progId="Equation.DSMT4">
                  <p:embed/>
                  <p:pic>
                    <p:nvPicPr>
                      <p:cNvPr id="64" name="Object 63">
                        <a:extLst>
                          <a:ext uri="{FF2B5EF4-FFF2-40B4-BE49-F238E27FC236}">
                            <a16:creationId xmlns:a16="http://schemas.microsoft.com/office/drawing/2014/main" id="{8DC379B2-8D27-4EAA-A64D-F4048B5F6C0B}"/>
                          </a:ext>
                        </a:extLst>
                      </p:cNvPr>
                      <p:cNvPicPr/>
                      <p:nvPr/>
                    </p:nvPicPr>
                    <p:blipFill>
                      <a:blip r:embed="rId5"/>
                      <a:stretch>
                        <a:fillRect/>
                      </a:stretch>
                    </p:blipFill>
                    <p:spPr>
                      <a:xfrm>
                        <a:off x="5358083" y="3564613"/>
                        <a:ext cx="330200" cy="177800"/>
                      </a:xfrm>
                      <a:prstGeom prst="rect">
                        <a:avLst/>
                      </a:prstGeom>
                    </p:spPr>
                  </p:pic>
                </p:oleObj>
              </mc:Fallback>
            </mc:AlternateContent>
          </a:graphicData>
        </a:graphic>
      </p:graphicFrame>
      <p:graphicFrame>
        <p:nvGraphicFramePr>
          <p:cNvPr id="65" name="Object 64">
            <a:extLst>
              <a:ext uri="{FF2B5EF4-FFF2-40B4-BE49-F238E27FC236}">
                <a16:creationId xmlns:a16="http://schemas.microsoft.com/office/drawing/2014/main" id="{2320B517-DD0A-4A5D-8D92-02F90844F8C0}"/>
              </a:ext>
            </a:extLst>
          </p:cNvPr>
          <p:cNvGraphicFramePr>
            <a:graphicFrameLocks noChangeAspect="1"/>
          </p:cNvGraphicFramePr>
          <p:nvPr>
            <p:extLst>
              <p:ext uri="{D42A27DB-BD31-4B8C-83A1-F6EECF244321}">
                <p14:modId xmlns:p14="http://schemas.microsoft.com/office/powerpoint/2010/main" val="326472406"/>
              </p:ext>
            </p:extLst>
          </p:nvPr>
        </p:nvGraphicFramePr>
        <p:xfrm>
          <a:off x="6109428" y="3575231"/>
          <a:ext cx="317500" cy="177800"/>
        </p:xfrm>
        <a:graphic>
          <a:graphicData uri="http://schemas.openxmlformats.org/presentationml/2006/ole">
            <mc:AlternateContent xmlns:mc="http://schemas.openxmlformats.org/markup-compatibility/2006">
              <mc:Choice xmlns:v="urn:schemas-microsoft-com:vml" Requires="v">
                <p:oleObj name="Equation" r:id="rId6" imgW="317160" imgH="177480" progId="Equation.DSMT4">
                  <p:embed/>
                </p:oleObj>
              </mc:Choice>
              <mc:Fallback>
                <p:oleObj name="Equation" r:id="rId6" imgW="317160" imgH="177480" progId="Equation.DSMT4">
                  <p:embed/>
                  <p:pic>
                    <p:nvPicPr>
                      <p:cNvPr id="65" name="Object 64">
                        <a:extLst>
                          <a:ext uri="{FF2B5EF4-FFF2-40B4-BE49-F238E27FC236}">
                            <a16:creationId xmlns:a16="http://schemas.microsoft.com/office/drawing/2014/main" id="{2320B517-DD0A-4A5D-8D92-02F90844F8C0}"/>
                          </a:ext>
                        </a:extLst>
                      </p:cNvPr>
                      <p:cNvPicPr/>
                      <p:nvPr/>
                    </p:nvPicPr>
                    <p:blipFill>
                      <a:blip r:embed="rId7"/>
                      <a:stretch>
                        <a:fillRect/>
                      </a:stretch>
                    </p:blipFill>
                    <p:spPr>
                      <a:xfrm>
                        <a:off x="6109428" y="3575231"/>
                        <a:ext cx="317500" cy="177800"/>
                      </a:xfrm>
                      <a:prstGeom prst="rect">
                        <a:avLst/>
                      </a:prstGeom>
                    </p:spPr>
                  </p:pic>
                </p:oleObj>
              </mc:Fallback>
            </mc:AlternateContent>
          </a:graphicData>
        </a:graphic>
      </p:graphicFrame>
      <p:graphicFrame>
        <p:nvGraphicFramePr>
          <p:cNvPr id="66" name="Object 65">
            <a:extLst>
              <a:ext uri="{FF2B5EF4-FFF2-40B4-BE49-F238E27FC236}">
                <a16:creationId xmlns:a16="http://schemas.microsoft.com/office/drawing/2014/main" id="{F74A8620-895A-48E5-B189-32C183D108A2}"/>
              </a:ext>
            </a:extLst>
          </p:cNvPr>
          <p:cNvGraphicFramePr>
            <a:graphicFrameLocks noChangeAspect="1"/>
          </p:cNvGraphicFramePr>
          <p:nvPr>
            <p:extLst>
              <p:ext uri="{D42A27DB-BD31-4B8C-83A1-F6EECF244321}">
                <p14:modId xmlns:p14="http://schemas.microsoft.com/office/powerpoint/2010/main" val="2868656277"/>
              </p:ext>
            </p:extLst>
          </p:nvPr>
        </p:nvGraphicFramePr>
        <p:xfrm>
          <a:off x="6992860" y="3575231"/>
          <a:ext cx="317500" cy="177800"/>
        </p:xfrm>
        <a:graphic>
          <a:graphicData uri="http://schemas.openxmlformats.org/presentationml/2006/ole">
            <mc:AlternateContent xmlns:mc="http://schemas.openxmlformats.org/markup-compatibility/2006">
              <mc:Choice xmlns:v="urn:schemas-microsoft-com:vml" Requires="v">
                <p:oleObj name="Equation" r:id="rId8" imgW="317160" imgH="177480" progId="Equation.DSMT4">
                  <p:embed/>
                </p:oleObj>
              </mc:Choice>
              <mc:Fallback>
                <p:oleObj name="Equation" r:id="rId8" imgW="317160" imgH="177480" progId="Equation.DSMT4">
                  <p:embed/>
                  <p:pic>
                    <p:nvPicPr>
                      <p:cNvPr id="66" name="Object 65">
                        <a:extLst>
                          <a:ext uri="{FF2B5EF4-FFF2-40B4-BE49-F238E27FC236}">
                            <a16:creationId xmlns:a16="http://schemas.microsoft.com/office/drawing/2014/main" id="{F74A8620-895A-48E5-B189-32C183D108A2}"/>
                          </a:ext>
                        </a:extLst>
                      </p:cNvPr>
                      <p:cNvPicPr/>
                      <p:nvPr/>
                    </p:nvPicPr>
                    <p:blipFill>
                      <a:blip r:embed="rId9"/>
                      <a:stretch>
                        <a:fillRect/>
                      </a:stretch>
                    </p:blipFill>
                    <p:spPr>
                      <a:xfrm>
                        <a:off x="6992860" y="3575231"/>
                        <a:ext cx="317500" cy="177800"/>
                      </a:xfrm>
                      <a:prstGeom prst="rect">
                        <a:avLst/>
                      </a:prstGeom>
                    </p:spPr>
                  </p:pic>
                </p:oleObj>
              </mc:Fallback>
            </mc:AlternateContent>
          </a:graphicData>
        </a:graphic>
      </p:graphicFrame>
      <p:graphicFrame>
        <p:nvGraphicFramePr>
          <p:cNvPr id="67" name="Object 66">
            <a:extLst>
              <a:ext uri="{FF2B5EF4-FFF2-40B4-BE49-F238E27FC236}">
                <a16:creationId xmlns:a16="http://schemas.microsoft.com/office/drawing/2014/main" id="{DDFA157C-C912-413A-8A64-306BCE90E4CD}"/>
              </a:ext>
            </a:extLst>
          </p:cNvPr>
          <p:cNvGraphicFramePr>
            <a:graphicFrameLocks noChangeAspect="1"/>
          </p:cNvGraphicFramePr>
          <p:nvPr>
            <p:extLst>
              <p:ext uri="{D42A27DB-BD31-4B8C-83A1-F6EECF244321}">
                <p14:modId xmlns:p14="http://schemas.microsoft.com/office/powerpoint/2010/main" val="908989145"/>
              </p:ext>
            </p:extLst>
          </p:nvPr>
        </p:nvGraphicFramePr>
        <p:xfrm>
          <a:off x="7706964" y="3579787"/>
          <a:ext cx="317500" cy="177800"/>
        </p:xfrm>
        <a:graphic>
          <a:graphicData uri="http://schemas.openxmlformats.org/presentationml/2006/ole">
            <mc:AlternateContent xmlns:mc="http://schemas.openxmlformats.org/markup-compatibility/2006">
              <mc:Choice xmlns:v="urn:schemas-microsoft-com:vml" Requires="v">
                <p:oleObj name="Equation" r:id="rId10" imgW="317160" imgH="177480" progId="Equation.DSMT4">
                  <p:embed/>
                </p:oleObj>
              </mc:Choice>
              <mc:Fallback>
                <p:oleObj name="Equation" r:id="rId10" imgW="317160" imgH="177480" progId="Equation.DSMT4">
                  <p:embed/>
                  <p:pic>
                    <p:nvPicPr>
                      <p:cNvPr id="67" name="Object 66">
                        <a:extLst>
                          <a:ext uri="{FF2B5EF4-FFF2-40B4-BE49-F238E27FC236}">
                            <a16:creationId xmlns:a16="http://schemas.microsoft.com/office/drawing/2014/main" id="{DDFA157C-C912-413A-8A64-306BCE90E4CD}"/>
                          </a:ext>
                        </a:extLst>
                      </p:cNvPr>
                      <p:cNvPicPr/>
                      <p:nvPr/>
                    </p:nvPicPr>
                    <p:blipFill>
                      <a:blip r:embed="rId11"/>
                      <a:stretch>
                        <a:fillRect/>
                      </a:stretch>
                    </p:blipFill>
                    <p:spPr>
                      <a:xfrm>
                        <a:off x="7706964" y="3579787"/>
                        <a:ext cx="317500" cy="177800"/>
                      </a:xfrm>
                      <a:prstGeom prst="rect">
                        <a:avLst/>
                      </a:prstGeom>
                    </p:spPr>
                  </p:pic>
                </p:oleObj>
              </mc:Fallback>
            </mc:AlternateContent>
          </a:graphicData>
        </a:graphic>
      </p:graphicFrame>
      <p:graphicFrame>
        <p:nvGraphicFramePr>
          <p:cNvPr id="68" name="Object 67">
            <a:extLst>
              <a:ext uri="{FF2B5EF4-FFF2-40B4-BE49-F238E27FC236}">
                <a16:creationId xmlns:a16="http://schemas.microsoft.com/office/drawing/2014/main" id="{19B37C64-4159-4229-AB59-96C1E4576F9E}"/>
              </a:ext>
            </a:extLst>
          </p:cNvPr>
          <p:cNvGraphicFramePr>
            <a:graphicFrameLocks noChangeAspect="1"/>
          </p:cNvGraphicFramePr>
          <p:nvPr>
            <p:extLst>
              <p:ext uri="{D42A27DB-BD31-4B8C-83A1-F6EECF244321}">
                <p14:modId xmlns:p14="http://schemas.microsoft.com/office/powerpoint/2010/main" val="3439945699"/>
              </p:ext>
            </p:extLst>
          </p:nvPr>
        </p:nvGraphicFramePr>
        <p:xfrm>
          <a:off x="4483540" y="3578190"/>
          <a:ext cx="330200" cy="177800"/>
        </p:xfrm>
        <a:graphic>
          <a:graphicData uri="http://schemas.openxmlformats.org/presentationml/2006/ole">
            <mc:AlternateContent xmlns:mc="http://schemas.openxmlformats.org/markup-compatibility/2006">
              <mc:Choice xmlns:v="urn:schemas-microsoft-com:vml" Requires="v">
                <p:oleObj name="Equation" r:id="rId12" imgW="330120" imgH="177480" progId="Equation.DSMT4">
                  <p:embed/>
                </p:oleObj>
              </mc:Choice>
              <mc:Fallback>
                <p:oleObj name="Equation" r:id="rId12" imgW="330120" imgH="177480" progId="Equation.DSMT4">
                  <p:embed/>
                  <p:pic>
                    <p:nvPicPr>
                      <p:cNvPr id="68" name="Object 67">
                        <a:extLst>
                          <a:ext uri="{FF2B5EF4-FFF2-40B4-BE49-F238E27FC236}">
                            <a16:creationId xmlns:a16="http://schemas.microsoft.com/office/drawing/2014/main" id="{19B37C64-4159-4229-AB59-96C1E4576F9E}"/>
                          </a:ext>
                        </a:extLst>
                      </p:cNvPr>
                      <p:cNvPicPr/>
                      <p:nvPr/>
                    </p:nvPicPr>
                    <p:blipFill>
                      <a:blip r:embed="rId13"/>
                      <a:stretch>
                        <a:fillRect/>
                      </a:stretch>
                    </p:blipFill>
                    <p:spPr>
                      <a:xfrm>
                        <a:off x="4483540" y="3578190"/>
                        <a:ext cx="330200" cy="177800"/>
                      </a:xfrm>
                      <a:prstGeom prst="rect">
                        <a:avLst/>
                      </a:prstGeom>
                    </p:spPr>
                  </p:pic>
                </p:oleObj>
              </mc:Fallback>
            </mc:AlternateContent>
          </a:graphicData>
        </a:graphic>
      </p:graphicFrame>
      <p:graphicFrame>
        <p:nvGraphicFramePr>
          <p:cNvPr id="69" name="Object 68">
            <a:extLst>
              <a:ext uri="{FF2B5EF4-FFF2-40B4-BE49-F238E27FC236}">
                <a16:creationId xmlns:a16="http://schemas.microsoft.com/office/drawing/2014/main" id="{E3CCCD69-F909-4EAE-862B-1C334DE29DA6}"/>
              </a:ext>
            </a:extLst>
          </p:cNvPr>
          <p:cNvGraphicFramePr>
            <a:graphicFrameLocks noChangeAspect="1"/>
          </p:cNvGraphicFramePr>
          <p:nvPr>
            <p:extLst>
              <p:ext uri="{D42A27DB-BD31-4B8C-83A1-F6EECF244321}">
                <p14:modId xmlns:p14="http://schemas.microsoft.com/office/powerpoint/2010/main" val="850460580"/>
              </p:ext>
            </p:extLst>
          </p:nvPr>
        </p:nvGraphicFramePr>
        <p:xfrm>
          <a:off x="3614915" y="3562177"/>
          <a:ext cx="330200" cy="177800"/>
        </p:xfrm>
        <a:graphic>
          <a:graphicData uri="http://schemas.openxmlformats.org/presentationml/2006/ole">
            <mc:AlternateContent xmlns:mc="http://schemas.openxmlformats.org/markup-compatibility/2006">
              <mc:Choice xmlns:v="urn:schemas-microsoft-com:vml" Requires="v">
                <p:oleObj name="Equation" r:id="rId14" imgW="330120" imgH="177480" progId="Equation.DSMT4">
                  <p:embed/>
                </p:oleObj>
              </mc:Choice>
              <mc:Fallback>
                <p:oleObj name="Equation" r:id="rId14" imgW="330120" imgH="177480" progId="Equation.DSMT4">
                  <p:embed/>
                  <p:pic>
                    <p:nvPicPr>
                      <p:cNvPr id="69" name="Object 68">
                        <a:extLst>
                          <a:ext uri="{FF2B5EF4-FFF2-40B4-BE49-F238E27FC236}">
                            <a16:creationId xmlns:a16="http://schemas.microsoft.com/office/drawing/2014/main" id="{E3CCCD69-F909-4EAE-862B-1C334DE29DA6}"/>
                          </a:ext>
                        </a:extLst>
                      </p:cNvPr>
                      <p:cNvPicPr/>
                      <p:nvPr/>
                    </p:nvPicPr>
                    <p:blipFill>
                      <a:blip r:embed="rId15"/>
                      <a:stretch>
                        <a:fillRect/>
                      </a:stretch>
                    </p:blipFill>
                    <p:spPr>
                      <a:xfrm>
                        <a:off x="3614915" y="3562177"/>
                        <a:ext cx="330200" cy="177800"/>
                      </a:xfrm>
                      <a:prstGeom prst="rect">
                        <a:avLst/>
                      </a:prstGeom>
                    </p:spPr>
                  </p:pic>
                </p:oleObj>
              </mc:Fallback>
            </mc:AlternateContent>
          </a:graphicData>
        </a:graphic>
      </p:graphicFrame>
      <p:sp>
        <p:nvSpPr>
          <p:cNvPr id="70" name="TextBox 69">
            <a:extLst>
              <a:ext uri="{FF2B5EF4-FFF2-40B4-BE49-F238E27FC236}">
                <a16:creationId xmlns:a16="http://schemas.microsoft.com/office/drawing/2014/main" id="{0F58E986-736A-4718-86D7-09C4A4372227}"/>
              </a:ext>
            </a:extLst>
          </p:cNvPr>
          <p:cNvSpPr txBox="1"/>
          <p:nvPr/>
        </p:nvSpPr>
        <p:spPr>
          <a:xfrm>
            <a:off x="6016320" y="2407212"/>
            <a:ext cx="1245742" cy="369332"/>
          </a:xfrm>
          <a:prstGeom prst="rect">
            <a:avLst/>
          </a:prstGeom>
          <a:noFill/>
        </p:spPr>
        <p:txBody>
          <a:bodyPr wrap="square" rtlCol="0">
            <a:spAutoFit/>
          </a:bodyPr>
          <a:lstStyle/>
          <a:p>
            <a:r>
              <a:rPr lang="en-CA" dirty="0">
                <a:solidFill>
                  <a:srgbClr val="0070C0"/>
                </a:solidFill>
              </a:rPr>
              <a:t>Student A</a:t>
            </a:r>
          </a:p>
        </p:txBody>
      </p:sp>
      <p:sp>
        <p:nvSpPr>
          <p:cNvPr id="71" name="TextBox 70">
            <a:extLst>
              <a:ext uri="{FF2B5EF4-FFF2-40B4-BE49-F238E27FC236}">
                <a16:creationId xmlns:a16="http://schemas.microsoft.com/office/drawing/2014/main" id="{5733AB7B-EFF5-483D-9EBD-8435FDE3CC46}"/>
              </a:ext>
            </a:extLst>
          </p:cNvPr>
          <p:cNvSpPr txBox="1"/>
          <p:nvPr/>
        </p:nvSpPr>
        <p:spPr>
          <a:xfrm>
            <a:off x="1665902" y="3846643"/>
            <a:ext cx="8505588" cy="646331"/>
          </a:xfrm>
          <a:prstGeom prst="rect">
            <a:avLst/>
          </a:prstGeom>
          <a:noFill/>
        </p:spPr>
        <p:txBody>
          <a:bodyPr wrap="square" rtlCol="0">
            <a:spAutoFit/>
          </a:bodyPr>
          <a:lstStyle/>
          <a:p>
            <a:r>
              <a:rPr lang="en-CA" dirty="0">
                <a:solidFill>
                  <a:srgbClr val="FF0000"/>
                </a:solidFill>
              </a:rPr>
              <a:t>What information about each students’ project scores can you get from this distribution graph? </a:t>
            </a:r>
          </a:p>
        </p:txBody>
      </p:sp>
      <p:sp>
        <p:nvSpPr>
          <p:cNvPr id="72" name="TextBox 71">
            <a:extLst>
              <a:ext uri="{FF2B5EF4-FFF2-40B4-BE49-F238E27FC236}">
                <a16:creationId xmlns:a16="http://schemas.microsoft.com/office/drawing/2014/main" id="{DB60ACD5-71A9-4200-9A58-2FEEF4EDB34F}"/>
              </a:ext>
            </a:extLst>
          </p:cNvPr>
          <p:cNvSpPr txBox="1"/>
          <p:nvPr/>
        </p:nvSpPr>
        <p:spPr>
          <a:xfrm>
            <a:off x="1524000" y="4516174"/>
            <a:ext cx="8934994" cy="369332"/>
          </a:xfrm>
          <a:prstGeom prst="rect">
            <a:avLst/>
          </a:prstGeom>
          <a:noFill/>
        </p:spPr>
        <p:txBody>
          <a:bodyPr wrap="square" rtlCol="0">
            <a:spAutoFit/>
          </a:bodyPr>
          <a:lstStyle/>
          <a:p>
            <a:r>
              <a:rPr lang="en-CA" dirty="0">
                <a:solidFill>
                  <a:srgbClr val="FF0000"/>
                </a:solidFill>
              </a:rPr>
              <a:t>Student A is more consistent, </a:t>
            </a:r>
            <a:r>
              <a:rPr lang="en-CA" dirty="0">
                <a:solidFill>
                  <a:srgbClr val="FF0000"/>
                </a:solidFill>
                <a:sym typeface="Wingdings" panose="05000000000000000000" pitchFamily="2" charset="2"/>
              </a:rPr>
              <a:t> </a:t>
            </a:r>
            <a:r>
              <a:rPr lang="en-CA" dirty="0">
                <a:solidFill>
                  <a:srgbClr val="FF0000"/>
                </a:solidFill>
              </a:rPr>
              <a:t>less variability, scores are close to the mean of 75%</a:t>
            </a:r>
          </a:p>
        </p:txBody>
      </p:sp>
      <p:sp>
        <p:nvSpPr>
          <p:cNvPr id="73" name="TextBox 72">
            <a:extLst>
              <a:ext uri="{FF2B5EF4-FFF2-40B4-BE49-F238E27FC236}">
                <a16:creationId xmlns:a16="http://schemas.microsoft.com/office/drawing/2014/main" id="{C5172914-39F0-4C87-A46D-62581B96AAB4}"/>
              </a:ext>
            </a:extLst>
          </p:cNvPr>
          <p:cNvSpPr txBox="1"/>
          <p:nvPr/>
        </p:nvSpPr>
        <p:spPr>
          <a:xfrm>
            <a:off x="1589313" y="4877585"/>
            <a:ext cx="8934994" cy="646331"/>
          </a:xfrm>
          <a:prstGeom prst="rect">
            <a:avLst/>
          </a:prstGeom>
          <a:noFill/>
        </p:spPr>
        <p:txBody>
          <a:bodyPr wrap="square" rtlCol="0">
            <a:spAutoFit/>
          </a:bodyPr>
          <a:lstStyle/>
          <a:p>
            <a:r>
              <a:rPr lang="en-CA" dirty="0">
                <a:solidFill>
                  <a:srgbClr val="FF0000"/>
                </a:solidFill>
              </a:rPr>
              <a:t>Student B has a greater spread on his/her project score </a:t>
            </a:r>
            <a:r>
              <a:rPr lang="en-CA" dirty="0">
                <a:solidFill>
                  <a:srgbClr val="FF0000"/>
                </a:solidFill>
                <a:sym typeface="Wingdings" panose="05000000000000000000" pitchFamily="2" charset="2"/>
              </a:rPr>
              <a:t> </a:t>
            </a:r>
            <a:r>
              <a:rPr lang="en-CA" dirty="0">
                <a:solidFill>
                  <a:srgbClr val="FF0000"/>
                </a:solidFill>
              </a:rPr>
              <a:t>greater variability, scores can be higher or lower</a:t>
            </a:r>
          </a:p>
        </p:txBody>
      </p:sp>
      <p:sp>
        <p:nvSpPr>
          <p:cNvPr id="74" name="TextBox 73">
            <a:extLst>
              <a:ext uri="{FF2B5EF4-FFF2-40B4-BE49-F238E27FC236}">
                <a16:creationId xmlns:a16="http://schemas.microsoft.com/office/drawing/2014/main" id="{329159F7-A7B0-4A71-8867-E49660A42699}"/>
              </a:ext>
            </a:extLst>
          </p:cNvPr>
          <p:cNvSpPr txBox="1"/>
          <p:nvPr/>
        </p:nvSpPr>
        <p:spPr>
          <a:xfrm>
            <a:off x="1602372" y="5508961"/>
            <a:ext cx="8934994" cy="369332"/>
          </a:xfrm>
          <a:prstGeom prst="rect">
            <a:avLst/>
          </a:prstGeom>
          <a:noFill/>
        </p:spPr>
        <p:txBody>
          <a:bodyPr wrap="square" rtlCol="0">
            <a:spAutoFit/>
          </a:bodyPr>
          <a:lstStyle/>
          <a:p>
            <a:r>
              <a:rPr lang="en-CA" dirty="0">
                <a:solidFill>
                  <a:srgbClr val="FF0000"/>
                </a:solidFill>
              </a:rPr>
              <a:t>Note: Student A has less variance with his/her project scores</a:t>
            </a:r>
          </a:p>
        </p:txBody>
      </p:sp>
      <p:sp>
        <p:nvSpPr>
          <p:cNvPr id="75" name="TextBox 74">
            <a:extLst>
              <a:ext uri="{FF2B5EF4-FFF2-40B4-BE49-F238E27FC236}">
                <a16:creationId xmlns:a16="http://schemas.microsoft.com/office/drawing/2014/main" id="{12B1FF68-46FA-4612-87AD-FB4FCE798350}"/>
              </a:ext>
            </a:extLst>
          </p:cNvPr>
          <p:cNvSpPr txBox="1"/>
          <p:nvPr/>
        </p:nvSpPr>
        <p:spPr>
          <a:xfrm>
            <a:off x="1615431" y="5887787"/>
            <a:ext cx="8934994" cy="369332"/>
          </a:xfrm>
          <a:prstGeom prst="rect">
            <a:avLst/>
          </a:prstGeom>
          <a:noFill/>
        </p:spPr>
        <p:txBody>
          <a:bodyPr wrap="square" rtlCol="0">
            <a:spAutoFit/>
          </a:bodyPr>
          <a:lstStyle/>
          <a:p>
            <a:r>
              <a:rPr lang="en-CA" dirty="0">
                <a:solidFill>
                  <a:srgbClr val="FF0000"/>
                </a:solidFill>
              </a:rPr>
              <a:t> Student B has greater variance with his/her project scores</a:t>
            </a:r>
          </a:p>
        </p:txBody>
      </p:sp>
    </p:spTree>
    <p:custDataLst>
      <p:tags r:id="rId1"/>
    </p:custDataLst>
    <p:extLst>
      <p:ext uri="{BB962C8B-B14F-4D97-AF65-F5344CB8AC3E}">
        <p14:creationId xmlns:p14="http://schemas.microsoft.com/office/powerpoint/2010/main" val="7328811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wipe(left)">
                                      <p:cBhvr>
                                        <p:cTn id="7" dur="500"/>
                                        <p:tgtEl>
                                          <p:spTgt spid="2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0"/>
                                        </p:tgtEl>
                                        <p:attrNameLst>
                                          <p:attrName>style.visibility</p:attrName>
                                        </p:attrNameLst>
                                      </p:cBhvr>
                                      <p:to>
                                        <p:strVal val="visible"/>
                                      </p:to>
                                    </p:set>
                                    <p:animEffect transition="in" filter="fade">
                                      <p:cBhvr>
                                        <p:cTn id="10" dur="500"/>
                                        <p:tgtEl>
                                          <p:spTgt spid="30"/>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nodeType="clickEffect">
                                  <p:stCondLst>
                                    <p:cond delay="0"/>
                                  </p:stCondLst>
                                  <p:childTnLst>
                                    <p:set>
                                      <p:cBhvr>
                                        <p:cTn id="14" dur="1" fill="hold">
                                          <p:stCondLst>
                                            <p:cond delay="0"/>
                                          </p:stCondLst>
                                        </p:cTn>
                                        <p:tgtEl>
                                          <p:spTgt spid="62"/>
                                        </p:tgtEl>
                                        <p:attrNameLst>
                                          <p:attrName>style.visibility</p:attrName>
                                        </p:attrNameLst>
                                      </p:cBhvr>
                                      <p:to>
                                        <p:strVal val="visible"/>
                                      </p:to>
                                    </p:set>
                                    <p:animEffect transition="in" filter="wipe(down)">
                                      <p:cBhvr>
                                        <p:cTn id="15" dur="500"/>
                                        <p:tgtEl>
                                          <p:spTgt spid="62"/>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8" fill="hold" grpId="0" nodeType="clickEffect">
                                  <p:stCondLst>
                                    <p:cond delay="0"/>
                                  </p:stCondLst>
                                  <p:childTnLst>
                                    <p:set>
                                      <p:cBhvr>
                                        <p:cTn id="19" dur="1" fill="hold">
                                          <p:stCondLst>
                                            <p:cond delay="0"/>
                                          </p:stCondLst>
                                        </p:cTn>
                                        <p:tgtEl>
                                          <p:spTgt spid="27"/>
                                        </p:tgtEl>
                                        <p:attrNameLst>
                                          <p:attrName>style.visibility</p:attrName>
                                        </p:attrNameLst>
                                      </p:cBhvr>
                                      <p:to>
                                        <p:strVal val="visible"/>
                                      </p:to>
                                    </p:set>
                                    <p:animEffect transition="in" filter="wipe(left)">
                                      <p:cBhvr>
                                        <p:cTn id="20" dur="500"/>
                                        <p:tgtEl>
                                          <p:spTgt spid="27"/>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70"/>
                                        </p:tgtEl>
                                        <p:attrNameLst>
                                          <p:attrName>style.visibility</p:attrName>
                                        </p:attrNameLst>
                                      </p:cBhvr>
                                      <p:to>
                                        <p:strVal val="visible"/>
                                      </p:to>
                                    </p:set>
                                    <p:animEffect transition="in" filter="fade">
                                      <p:cBhvr>
                                        <p:cTn id="23" dur="500"/>
                                        <p:tgtEl>
                                          <p:spTgt spid="70"/>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71"/>
                                        </p:tgtEl>
                                        <p:attrNameLst>
                                          <p:attrName>style.visibility</p:attrName>
                                        </p:attrNameLst>
                                      </p:cBhvr>
                                      <p:to>
                                        <p:strVal val="visible"/>
                                      </p:to>
                                    </p:set>
                                    <p:animEffect transition="in" filter="fade">
                                      <p:cBhvr>
                                        <p:cTn id="28" dur="500"/>
                                        <p:tgtEl>
                                          <p:spTgt spid="71"/>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72"/>
                                        </p:tgtEl>
                                        <p:attrNameLst>
                                          <p:attrName>style.visibility</p:attrName>
                                        </p:attrNameLst>
                                      </p:cBhvr>
                                      <p:to>
                                        <p:strVal val="visible"/>
                                      </p:to>
                                    </p:set>
                                    <p:animEffect transition="in" filter="fade">
                                      <p:cBhvr>
                                        <p:cTn id="33" dur="500"/>
                                        <p:tgtEl>
                                          <p:spTgt spid="72"/>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73"/>
                                        </p:tgtEl>
                                        <p:attrNameLst>
                                          <p:attrName>style.visibility</p:attrName>
                                        </p:attrNameLst>
                                      </p:cBhvr>
                                      <p:to>
                                        <p:strVal val="visible"/>
                                      </p:to>
                                    </p:set>
                                    <p:animEffect transition="in" filter="fade">
                                      <p:cBhvr>
                                        <p:cTn id="38" dur="500"/>
                                        <p:tgtEl>
                                          <p:spTgt spid="73"/>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grpId="0" nodeType="clickEffect">
                                  <p:stCondLst>
                                    <p:cond delay="0"/>
                                  </p:stCondLst>
                                  <p:childTnLst>
                                    <p:set>
                                      <p:cBhvr>
                                        <p:cTn id="42" dur="1" fill="hold">
                                          <p:stCondLst>
                                            <p:cond delay="0"/>
                                          </p:stCondLst>
                                        </p:cTn>
                                        <p:tgtEl>
                                          <p:spTgt spid="74"/>
                                        </p:tgtEl>
                                        <p:attrNameLst>
                                          <p:attrName>style.visibility</p:attrName>
                                        </p:attrNameLst>
                                      </p:cBhvr>
                                      <p:to>
                                        <p:strVal val="visible"/>
                                      </p:to>
                                    </p:set>
                                    <p:animEffect transition="in" filter="fade">
                                      <p:cBhvr>
                                        <p:cTn id="43" dur="500"/>
                                        <p:tgtEl>
                                          <p:spTgt spid="74"/>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grpId="0" nodeType="clickEffect">
                                  <p:stCondLst>
                                    <p:cond delay="0"/>
                                  </p:stCondLst>
                                  <p:childTnLst>
                                    <p:set>
                                      <p:cBhvr>
                                        <p:cTn id="47" dur="1" fill="hold">
                                          <p:stCondLst>
                                            <p:cond delay="0"/>
                                          </p:stCondLst>
                                        </p:cTn>
                                        <p:tgtEl>
                                          <p:spTgt spid="75"/>
                                        </p:tgtEl>
                                        <p:attrNameLst>
                                          <p:attrName>style.visibility</p:attrName>
                                        </p:attrNameLst>
                                      </p:cBhvr>
                                      <p:to>
                                        <p:strVal val="visible"/>
                                      </p:to>
                                    </p:set>
                                    <p:animEffect transition="in" filter="fade">
                                      <p:cBhvr>
                                        <p:cTn id="48" dur="500"/>
                                        <p:tgtEl>
                                          <p:spTgt spid="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P spid="27" grpId="0" animBg="1"/>
      <p:bldP spid="30" grpId="0"/>
      <p:bldP spid="70" grpId="0"/>
      <p:bldP spid="71" grpId="0"/>
      <p:bldP spid="72" grpId="0"/>
      <p:bldP spid="73" grpId="0"/>
      <p:bldP spid="74" grpId="0"/>
      <p:bldP spid="7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7D4D59-38CA-490C-B0D1-61297210455B}"/>
              </a:ext>
            </a:extLst>
          </p:cNvPr>
          <p:cNvSpPr>
            <a:spLocks noGrp="1"/>
          </p:cNvSpPr>
          <p:nvPr>
            <p:ph type="title"/>
          </p:nvPr>
        </p:nvSpPr>
        <p:spPr>
          <a:xfrm>
            <a:off x="390939" y="123563"/>
            <a:ext cx="7467600" cy="548322"/>
          </a:xfrm>
        </p:spPr>
        <p:txBody>
          <a:bodyPr>
            <a:normAutofit fontScale="90000"/>
          </a:bodyPr>
          <a:lstStyle/>
          <a:p>
            <a:r>
              <a:rPr lang="en-CA" dirty="0"/>
              <a:t>I) What is A Distribution? </a:t>
            </a:r>
          </a:p>
        </p:txBody>
      </p:sp>
      <p:sp>
        <p:nvSpPr>
          <p:cNvPr id="3" name="Content Placeholder 2">
            <a:extLst>
              <a:ext uri="{FF2B5EF4-FFF2-40B4-BE49-F238E27FC236}">
                <a16:creationId xmlns:a16="http://schemas.microsoft.com/office/drawing/2014/main" id="{58B515CD-C68C-497A-831D-17DE7D86967D}"/>
              </a:ext>
            </a:extLst>
          </p:cNvPr>
          <p:cNvSpPr>
            <a:spLocks noGrp="1"/>
          </p:cNvSpPr>
          <p:nvPr>
            <p:ph sz="quarter" idx="1"/>
          </p:nvPr>
        </p:nvSpPr>
        <p:spPr>
          <a:xfrm>
            <a:off x="214685" y="750138"/>
            <a:ext cx="9985482" cy="1545584"/>
          </a:xfrm>
        </p:spPr>
        <p:txBody>
          <a:bodyPr/>
          <a:lstStyle/>
          <a:p>
            <a:r>
              <a:rPr lang="en-CA" sz="2000" dirty="0"/>
              <a:t>Distribution refers to how data is spread out from a range of values</a:t>
            </a:r>
          </a:p>
          <a:p>
            <a:r>
              <a:rPr lang="en-CA" sz="2000" dirty="0"/>
              <a:t>Distribution can be both categorical or quantitative</a:t>
            </a:r>
          </a:p>
          <a:p>
            <a:r>
              <a:rPr lang="en-CA" sz="2000" dirty="0" err="1"/>
              <a:t>ie</a:t>
            </a:r>
            <a:r>
              <a:rPr lang="en-CA" sz="2000" dirty="0"/>
              <a:t>: Suppose you collected the test scores from a large class, the distribution of scores can look like the following:</a:t>
            </a:r>
          </a:p>
        </p:txBody>
      </p:sp>
      <p:grpSp>
        <p:nvGrpSpPr>
          <p:cNvPr id="21" name="Group 20">
            <a:extLst>
              <a:ext uri="{FF2B5EF4-FFF2-40B4-BE49-F238E27FC236}">
                <a16:creationId xmlns:a16="http://schemas.microsoft.com/office/drawing/2014/main" id="{3BE67CB0-AEDD-4E2F-8F16-2B2EA237A8B7}"/>
              </a:ext>
            </a:extLst>
          </p:cNvPr>
          <p:cNvGrpSpPr/>
          <p:nvPr/>
        </p:nvGrpSpPr>
        <p:grpSpPr>
          <a:xfrm>
            <a:off x="1799088" y="2316037"/>
            <a:ext cx="3099479" cy="2225927"/>
            <a:chOff x="275087" y="2316036"/>
            <a:chExt cx="3099479" cy="2225927"/>
          </a:xfrm>
        </p:grpSpPr>
        <p:pic>
          <p:nvPicPr>
            <p:cNvPr id="4" name="Picture 3">
              <a:extLst>
                <a:ext uri="{FF2B5EF4-FFF2-40B4-BE49-F238E27FC236}">
                  <a16:creationId xmlns:a16="http://schemas.microsoft.com/office/drawing/2014/main" id="{9D5415C6-10A1-49AD-AA5F-8E8522655BB3}"/>
                </a:ext>
              </a:extLst>
            </p:cNvPr>
            <p:cNvPicPr>
              <a:picLocks noChangeAspect="1"/>
            </p:cNvPicPr>
            <p:nvPr/>
          </p:nvPicPr>
          <p:blipFill>
            <a:blip r:embed="rId4"/>
            <a:stretch>
              <a:fillRect/>
            </a:stretch>
          </p:blipFill>
          <p:spPr>
            <a:xfrm>
              <a:off x="555446" y="2594913"/>
              <a:ext cx="2819120" cy="1577718"/>
            </a:xfrm>
            <a:prstGeom prst="rect">
              <a:avLst/>
            </a:prstGeom>
          </p:spPr>
        </p:pic>
        <p:sp>
          <p:nvSpPr>
            <p:cNvPr id="5" name="TextBox 4">
              <a:extLst>
                <a:ext uri="{FF2B5EF4-FFF2-40B4-BE49-F238E27FC236}">
                  <a16:creationId xmlns:a16="http://schemas.microsoft.com/office/drawing/2014/main" id="{A23BE7E7-60C0-463C-BC77-08578530C528}"/>
                </a:ext>
              </a:extLst>
            </p:cNvPr>
            <p:cNvSpPr txBox="1"/>
            <p:nvPr/>
          </p:nvSpPr>
          <p:spPr>
            <a:xfrm flipH="1">
              <a:off x="1121312" y="4172631"/>
              <a:ext cx="1687388" cy="369332"/>
            </a:xfrm>
            <a:prstGeom prst="rect">
              <a:avLst/>
            </a:prstGeom>
            <a:noFill/>
          </p:spPr>
          <p:txBody>
            <a:bodyPr wrap="square" rtlCol="0">
              <a:spAutoFit/>
            </a:bodyPr>
            <a:lstStyle/>
            <a:p>
              <a:r>
                <a:rPr lang="en-CA" dirty="0"/>
                <a:t>Test Scores</a:t>
              </a:r>
            </a:p>
          </p:txBody>
        </p:sp>
        <p:sp>
          <p:nvSpPr>
            <p:cNvPr id="6" name="TextBox 5">
              <a:extLst>
                <a:ext uri="{FF2B5EF4-FFF2-40B4-BE49-F238E27FC236}">
                  <a16:creationId xmlns:a16="http://schemas.microsoft.com/office/drawing/2014/main" id="{718D4F2E-2E82-419A-8FCA-D05E10EA1E46}"/>
                </a:ext>
              </a:extLst>
            </p:cNvPr>
            <p:cNvSpPr txBox="1"/>
            <p:nvPr/>
          </p:nvSpPr>
          <p:spPr>
            <a:xfrm rot="16200000" flipH="1">
              <a:off x="-383941" y="2975064"/>
              <a:ext cx="1687388" cy="369332"/>
            </a:xfrm>
            <a:prstGeom prst="rect">
              <a:avLst/>
            </a:prstGeom>
            <a:noFill/>
          </p:spPr>
          <p:txBody>
            <a:bodyPr wrap="square" rtlCol="0">
              <a:spAutoFit/>
            </a:bodyPr>
            <a:lstStyle/>
            <a:p>
              <a:r>
                <a:rPr lang="en-CA" dirty="0"/>
                <a:t>Frequency</a:t>
              </a:r>
            </a:p>
          </p:txBody>
        </p:sp>
        <p:sp>
          <p:nvSpPr>
            <p:cNvPr id="7" name="TextBox 6">
              <a:extLst>
                <a:ext uri="{FF2B5EF4-FFF2-40B4-BE49-F238E27FC236}">
                  <a16:creationId xmlns:a16="http://schemas.microsoft.com/office/drawing/2014/main" id="{D367FEF2-FA77-4C66-921B-B64777016545}"/>
                </a:ext>
              </a:extLst>
            </p:cNvPr>
            <p:cNvSpPr txBox="1"/>
            <p:nvPr/>
          </p:nvSpPr>
          <p:spPr>
            <a:xfrm flipH="1">
              <a:off x="1305610" y="2510040"/>
              <a:ext cx="1687388" cy="369332"/>
            </a:xfrm>
            <a:prstGeom prst="rect">
              <a:avLst/>
            </a:prstGeom>
            <a:noFill/>
          </p:spPr>
          <p:txBody>
            <a:bodyPr wrap="square" rtlCol="0">
              <a:spAutoFit/>
            </a:bodyPr>
            <a:lstStyle/>
            <a:p>
              <a:r>
                <a:rPr lang="en-CA" dirty="0"/>
                <a:t>Bimodal</a:t>
              </a:r>
            </a:p>
          </p:txBody>
        </p:sp>
      </p:grpSp>
      <p:grpSp>
        <p:nvGrpSpPr>
          <p:cNvPr id="22" name="Group 21">
            <a:extLst>
              <a:ext uri="{FF2B5EF4-FFF2-40B4-BE49-F238E27FC236}">
                <a16:creationId xmlns:a16="http://schemas.microsoft.com/office/drawing/2014/main" id="{14928225-B55F-4BF6-9495-FD00A1F900AD}"/>
              </a:ext>
            </a:extLst>
          </p:cNvPr>
          <p:cNvGrpSpPr/>
          <p:nvPr/>
        </p:nvGrpSpPr>
        <p:grpSpPr>
          <a:xfrm>
            <a:off x="4993891" y="2233769"/>
            <a:ext cx="3140800" cy="2225927"/>
            <a:chOff x="3469891" y="2233768"/>
            <a:chExt cx="3140800" cy="2225927"/>
          </a:xfrm>
        </p:grpSpPr>
        <p:pic>
          <p:nvPicPr>
            <p:cNvPr id="9" name="Picture 8">
              <a:extLst>
                <a:ext uri="{FF2B5EF4-FFF2-40B4-BE49-F238E27FC236}">
                  <a16:creationId xmlns:a16="http://schemas.microsoft.com/office/drawing/2014/main" id="{13F6E790-CE0E-4DF2-8EEF-19A33A82B158}"/>
                </a:ext>
              </a:extLst>
            </p:cNvPr>
            <p:cNvPicPr>
              <a:picLocks noChangeAspect="1"/>
            </p:cNvPicPr>
            <p:nvPr/>
          </p:nvPicPr>
          <p:blipFill>
            <a:blip r:embed="rId5"/>
            <a:stretch>
              <a:fillRect/>
            </a:stretch>
          </p:blipFill>
          <p:spPr>
            <a:xfrm>
              <a:off x="3732121" y="2460603"/>
              <a:ext cx="2368274" cy="1707360"/>
            </a:xfrm>
            <a:prstGeom prst="rect">
              <a:avLst/>
            </a:prstGeom>
          </p:spPr>
        </p:pic>
        <p:sp>
          <p:nvSpPr>
            <p:cNvPr id="10" name="TextBox 9">
              <a:extLst>
                <a:ext uri="{FF2B5EF4-FFF2-40B4-BE49-F238E27FC236}">
                  <a16:creationId xmlns:a16="http://schemas.microsoft.com/office/drawing/2014/main" id="{ED24E265-E2EE-4BAC-B28A-8C072EC7C039}"/>
                </a:ext>
              </a:extLst>
            </p:cNvPr>
            <p:cNvSpPr txBox="1"/>
            <p:nvPr/>
          </p:nvSpPr>
          <p:spPr>
            <a:xfrm flipH="1">
              <a:off x="4316116" y="4090363"/>
              <a:ext cx="1687388" cy="369332"/>
            </a:xfrm>
            <a:prstGeom prst="rect">
              <a:avLst/>
            </a:prstGeom>
            <a:noFill/>
          </p:spPr>
          <p:txBody>
            <a:bodyPr wrap="square" rtlCol="0">
              <a:spAutoFit/>
            </a:bodyPr>
            <a:lstStyle/>
            <a:p>
              <a:r>
                <a:rPr lang="en-CA" dirty="0"/>
                <a:t>Test Scores</a:t>
              </a:r>
            </a:p>
          </p:txBody>
        </p:sp>
        <p:sp>
          <p:nvSpPr>
            <p:cNvPr id="11" name="TextBox 10">
              <a:extLst>
                <a:ext uri="{FF2B5EF4-FFF2-40B4-BE49-F238E27FC236}">
                  <a16:creationId xmlns:a16="http://schemas.microsoft.com/office/drawing/2014/main" id="{7E4F2FFE-0128-4137-A47D-84327083CF30}"/>
                </a:ext>
              </a:extLst>
            </p:cNvPr>
            <p:cNvSpPr txBox="1"/>
            <p:nvPr/>
          </p:nvSpPr>
          <p:spPr>
            <a:xfrm rot="16200000" flipH="1">
              <a:off x="2810863" y="2892796"/>
              <a:ext cx="1687388" cy="369332"/>
            </a:xfrm>
            <a:prstGeom prst="rect">
              <a:avLst/>
            </a:prstGeom>
            <a:noFill/>
          </p:spPr>
          <p:txBody>
            <a:bodyPr wrap="square" rtlCol="0">
              <a:spAutoFit/>
            </a:bodyPr>
            <a:lstStyle/>
            <a:p>
              <a:r>
                <a:rPr lang="en-CA" dirty="0"/>
                <a:t>Frequency</a:t>
              </a:r>
            </a:p>
          </p:txBody>
        </p:sp>
        <p:sp>
          <p:nvSpPr>
            <p:cNvPr id="12" name="TextBox 11">
              <a:extLst>
                <a:ext uri="{FF2B5EF4-FFF2-40B4-BE49-F238E27FC236}">
                  <a16:creationId xmlns:a16="http://schemas.microsoft.com/office/drawing/2014/main" id="{D1B9CC43-EB5E-43B9-974F-02804AF68AB3}"/>
                </a:ext>
              </a:extLst>
            </p:cNvPr>
            <p:cNvSpPr txBox="1"/>
            <p:nvPr/>
          </p:nvSpPr>
          <p:spPr>
            <a:xfrm flipH="1">
              <a:off x="3839223" y="2410247"/>
              <a:ext cx="2771468" cy="369332"/>
            </a:xfrm>
            <a:prstGeom prst="rect">
              <a:avLst/>
            </a:prstGeom>
            <a:noFill/>
          </p:spPr>
          <p:txBody>
            <a:bodyPr wrap="square" rtlCol="0">
              <a:spAutoFit/>
            </a:bodyPr>
            <a:lstStyle/>
            <a:p>
              <a:r>
                <a:rPr lang="en-CA" dirty="0"/>
                <a:t>Uniform Distribution</a:t>
              </a:r>
            </a:p>
          </p:txBody>
        </p:sp>
      </p:grpSp>
      <p:grpSp>
        <p:nvGrpSpPr>
          <p:cNvPr id="23" name="Group 22">
            <a:extLst>
              <a:ext uri="{FF2B5EF4-FFF2-40B4-BE49-F238E27FC236}">
                <a16:creationId xmlns:a16="http://schemas.microsoft.com/office/drawing/2014/main" id="{03416006-E450-4F50-9AB4-4D2E161109F9}"/>
              </a:ext>
            </a:extLst>
          </p:cNvPr>
          <p:cNvGrpSpPr/>
          <p:nvPr/>
        </p:nvGrpSpPr>
        <p:grpSpPr>
          <a:xfrm>
            <a:off x="1811859" y="4674604"/>
            <a:ext cx="3187280" cy="2234422"/>
            <a:chOff x="287859" y="4674604"/>
            <a:chExt cx="3187280" cy="2234422"/>
          </a:xfrm>
        </p:grpSpPr>
        <p:pic>
          <p:nvPicPr>
            <p:cNvPr id="13" name="Picture 12">
              <a:extLst>
                <a:ext uri="{FF2B5EF4-FFF2-40B4-BE49-F238E27FC236}">
                  <a16:creationId xmlns:a16="http://schemas.microsoft.com/office/drawing/2014/main" id="{0C23E363-8E6D-4C75-9D7A-C5B483F04A2A}"/>
                </a:ext>
              </a:extLst>
            </p:cNvPr>
            <p:cNvPicPr>
              <a:picLocks noChangeAspect="1"/>
            </p:cNvPicPr>
            <p:nvPr/>
          </p:nvPicPr>
          <p:blipFill>
            <a:blip r:embed="rId6"/>
            <a:stretch>
              <a:fillRect/>
            </a:stretch>
          </p:blipFill>
          <p:spPr>
            <a:xfrm>
              <a:off x="560695" y="4967698"/>
              <a:ext cx="2914444" cy="1577718"/>
            </a:xfrm>
            <a:prstGeom prst="rect">
              <a:avLst/>
            </a:prstGeom>
          </p:spPr>
        </p:pic>
        <p:sp>
          <p:nvSpPr>
            <p:cNvPr id="14" name="TextBox 13">
              <a:extLst>
                <a:ext uri="{FF2B5EF4-FFF2-40B4-BE49-F238E27FC236}">
                  <a16:creationId xmlns:a16="http://schemas.microsoft.com/office/drawing/2014/main" id="{8CB1452F-B820-42C8-8BFB-1B984D3F734E}"/>
                </a:ext>
              </a:extLst>
            </p:cNvPr>
            <p:cNvSpPr txBox="1"/>
            <p:nvPr/>
          </p:nvSpPr>
          <p:spPr>
            <a:xfrm flipH="1">
              <a:off x="1210101" y="6531200"/>
              <a:ext cx="1726195" cy="377826"/>
            </a:xfrm>
            <a:prstGeom prst="rect">
              <a:avLst/>
            </a:prstGeom>
            <a:noFill/>
          </p:spPr>
          <p:txBody>
            <a:bodyPr wrap="square" rtlCol="0">
              <a:spAutoFit/>
            </a:bodyPr>
            <a:lstStyle/>
            <a:p>
              <a:r>
                <a:rPr lang="en-CA" dirty="0"/>
                <a:t>Test Scores</a:t>
              </a:r>
            </a:p>
          </p:txBody>
        </p:sp>
        <p:sp>
          <p:nvSpPr>
            <p:cNvPr id="15" name="TextBox 14">
              <a:extLst>
                <a:ext uri="{FF2B5EF4-FFF2-40B4-BE49-F238E27FC236}">
                  <a16:creationId xmlns:a16="http://schemas.microsoft.com/office/drawing/2014/main" id="{0FF912CF-3F77-43AF-A7E2-176B1215AE4E}"/>
                </a:ext>
              </a:extLst>
            </p:cNvPr>
            <p:cNvSpPr txBox="1"/>
            <p:nvPr/>
          </p:nvSpPr>
          <p:spPr>
            <a:xfrm rot="16200000" flipH="1">
              <a:off x="-386326" y="5348789"/>
              <a:ext cx="1726195" cy="377826"/>
            </a:xfrm>
            <a:prstGeom prst="rect">
              <a:avLst/>
            </a:prstGeom>
            <a:noFill/>
          </p:spPr>
          <p:txBody>
            <a:bodyPr wrap="square" rtlCol="0">
              <a:spAutoFit/>
            </a:bodyPr>
            <a:lstStyle/>
            <a:p>
              <a:r>
                <a:rPr lang="en-CA" dirty="0"/>
                <a:t>Frequency</a:t>
              </a:r>
            </a:p>
          </p:txBody>
        </p:sp>
        <p:sp>
          <p:nvSpPr>
            <p:cNvPr id="16" name="TextBox 15">
              <a:extLst>
                <a:ext uri="{FF2B5EF4-FFF2-40B4-BE49-F238E27FC236}">
                  <a16:creationId xmlns:a16="http://schemas.microsoft.com/office/drawing/2014/main" id="{C887254D-317D-4084-8F42-36C883FC34F5}"/>
                </a:ext>
              </a:extLst>
            </p:cNvPr>
            <p:cNvSpPr txBox="1"/>
            <p:nvPr/>
          </p:nvSpPr>
          <p:spPr>
            <a:xfrm flipH="1">
              <a:off x="1394399" y="4974939"/>
              <a:ext cx="1726195" cy="377826"/>
            </a:xfrm>
            <a:prstGeom prst="rect">
              <a:avLst/>
            </a:prstGeom>
            <a:noFill/>
          </p:spPr>
          <p:txBody>
            <a:bodyPr wrap="square" rtlCol="0">
              <a:spAutoFit/>
            </a:bodyPr>
            <a:lstStyle/>
            <a:p>
              <a:r>
                <a:rPr lang="en-CA" dirty="0"/>
                <a:t>Bell Curve</a:t>
              </a:r>
            </a:p>
          </p:txBody>
        </p:sp>
      </p:grpSp>
      <p:grpSp>
        <p:nvGrpSpPr>
          <p:cNvPr id="24" name="Group 23">
            <a:extLst>
              <a:ext uri="{FF2B5EF4-FFF2-40B4-BE49-F238E27FC236}">
                <a16:creationId xmlns:a16="http://schemas.microsoft.com/office/drawing/2014/main" id="{A8AA28E1-53C3-4DB2-92A7-29D1D261B989}"/>
              </a:ext>
            </a:extLst>
          </p:cNvPr>
          <p:cNvGrpSpPr/>
          <p:nvPr/>
        </p:nvGrpSpPr>
        <p:grpSpPr>
          <a:xfrm>
            <a:off x="5058245" y="4688820"/>
            <a:ext cx="2700264" cy="2234422"/>
            <a:chOff x="3534245" y="4688820"/>
            <a:chExt cx="2700264" cy="2234422"/>
          </a:xfrm>
        </p:grpSpPr>
        <p:pic>
          <p:nvPicPr>
            <p:cNvPr id="17" name="Picture 16">
              <a:extLst>
                <a:ext uri="{FF2B5EF4-FFF2-40B4-BE49-F238E27FC236}">
                  <a16:creationId xmlns:a16="http://schemas.microsoft.com/office/drawing/2014/main" id="{CDD89B25-7162-4EEE-901C-C06B9492EE9F}"/>
                </a:ext>
              </a:extLst>
            </p:cNvPr>
            <p:cNvPicPr>
              <a:picLocks noChangeAspect="1"/>
            </p:cNvPicPr>
            <p:nvPr/>
          </p:nvPicPr>
          <p:blipFill>
            <a:blip r:embed="rId7"/>
            <a:stretch>
              <a:fillRect/>
            </a:stretch>
          </p:blipFill>
          <p:spPr>
            <a:xfrm>
              <a:off x="3849308" y="5214015"/>
              <a:ext cx="2385201" cy="1315527"/>
            </a:xfrm>
            <a:prstGeom prst="rect">
              <a:avLst/>
            </a:prstGeom>
          </p:spPr>
        </p:pic>
        <p:sp>
          <p:nvSpPr>
            <p:cNvPr id="18" name="TextBox 17">
              <a:extLst>
                <a:ext uri="{FF2B5EF4-FFF2-40B4-BE49-F238E27FC236}">
                  <a16:creationId xmlns:a16="http://schemas.microsoft.com/office/drawing/2014/main" id="{99908418-83EC-4274-BD15-47A5F1CDD51D}"/>
                </a:ext>
              </a:extLst>
            </p:cNvPr>
            <p:cNvSpPr txBox="1"/>
            <p:nvPr/>
          </p:nvSpPr>
          <p:spPr>
            <a:xfrm flipH="1">
              <a:off x="4456487" y="6545416"/>
              <a:ext cx="1726195" cy="377826"/>
            </a:xfrm>
            <a:prstGeom prst="rect">
              <a:avLst/>
            </a:prstGeom>
            <a:noFill/>
          </p:spPr>
          <p:txBody>
            <a:bodyPr wrap="square" rtlCol="0">
              <a:spAutoFit/>
            </a:bodyPr>
            <a:lstStyle/>
            <a:p>
              <a:r>
                <a:rPr lang="en-CA" dirty="0"/>
                <a:t>Test Scores</a:t>
              </a:r>
            </a:p>
          </p:txBody>
        </p:sp>
        <p:sp>
          <p:nvSpPr>
            <p:cNvPr id="19" name="TextBox 18">
              <a:extLst>
                <a:ext uri="{FF2B5EF4-FFF2-40B4-BE49-F238E27FC236}">
                  <a16:creationId xmlns:a16="http://schemas.microsoft.com/office/drawing/2014/main" id="{05909BE0-4A80-4412-8C9F-D7332DBA0E47}"/>
                </a:ext>
              </a:extLst>
            </p:cNvPr>
            <p:cNvSpPr txBox="1"/>
            <p:nvPr/>
          </p:nvSpPr>
          <p:spPr>
            <a:xfrm rot="16200000" flipH="1">
              <a:off x="2860060" y="5363005"/>
              <a:ext cx="1726195" cy="377826"/>
            </a:xfrm>
            <a:prstGeom prst="rect">
              <a:avLst/>
            </a:prstGeom>
            <a:noFill/>
          </p:spPr>
          <p:txBody>
            <a:bodyPr wrap="square" rtlCol="0">
              <a:spAutoFit/>
            </a:bodyPr>
            <a:lstStyle/>
            <a:p>
              <a:r>
                <a:rPr lang="en-CA" dirty="0"/>
                <a:t>Frequency</a:t>
              </a:r>
            </a:p>
          </p:txBody>
        </p:sp>
        <p:sp>
          <p:nvSpPr>
            <p:cNvPr id="20" name="TextBox 19">
              <a:extLst>
                <a:ext uri="{FF2B5EF4-FFF2-40B4-BE49-F238E27FC236}">
                  <a16:creationId xmlns:a16="http://schemas.microsoft.com/office/drawing/2014/main" id="{17107BC6-0C6C-43EF-8CDA-9DBCBF0F2703}"/>
                </a:ext>
              </a:extLst>
            </p:cNvPr>
            <p:cNvSpPr txBox="1"/>
            <p:nvPr/>
          </p:nvSpPr>
          <p:spPr>
            <a:xfrm flipH="1">
              <a:off x="4238480" y="4978846"/>
              <a:ext cx="1726195" cy="377826"/>
            </a:xfrm>
            <a:prstGeom prst="rect">
              <a:avLst/>
            </a:prstGeom>
            <a:noFill/>
          </p:spPr>
          <p:txBody>
            <a:bodyPr wrap="square" rtlCol="0">
              <a:spAutoFit/>
            </a:bodyPr>
            <a:lstStyle/>
            <a:p>
              <a:r>
                <a:rPr lang="en-CA" dirty="0"/>
                <a:t>Skewed (right)</a:t>
              </a:r>
            </a:p>
          </p:txBody>
        </p:sp>
      </p:grpSp>
      <p:sp>
        <p:nvSpPr>
          <p:cNvPr id="8" name="Rectangle 7">
            <a:extLst>
              <a:ext uri="{FF2B5EF4-FFF2-40B4-BE49-F238E27FC236}">
                <a16:creationId xmlns:a16="http://schemas.microsoft.com/office/drawing/2014/main" id="{9A5E4C62-50DD-42B3-AFF9-559F82FC04CB}"/>
              </a:ext>
            </a:extLst>
          </p:cNvPr>
          <p:cNvSpPr/>
          <p:nvPr/>
        </p:nvSpPr>
        <p:spPr>
          <a:xfrm>
            <a:off x="1327456" y="2316036"/>
            <a:ext cx="8715601" cy="4541964"/>
          </a:xfrm>
          <a:prstGeom prst="rect">
            <a:avLst/>
          </a:prstGeom>
          <a:solidFill>
            <a:schemeClr val="bg1">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5" name="Content Placeholder 2">
            <a:extLst>
              <a:ext uri="{FF2B5EF4-FFF2-40B4-BE49-F238E27FC236}">
                <a16:creationId xmlns:a16="http://schemas.microsoft.com/office/drawing/2014/main" id="{3B0AD573-775A-4410-A5D2-4A4427FA5AAB}"/>
              </a:ext>
            </a:extLst>
          </p:cNvPr>
          <p:cNvSpPr txBox="1">
            <a:spLocks/>
          </p:cNvSpPr>
          <p:nvPr/>
        </p:nvSpPr>
        <p:spPr bwMode="auto">
          <a:xfrm>
            <a:off x="385361" y="2478420"/>
            <a:ext cx="10690805" cy="15455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73050" indent="-273050" algn="l" rtl="0" eaLnBrk="0" fontAlgn="base" hangingPunct="0">
              <a:spcBef>
                <a:spcPts val="600"/>
              </a:spcBef>
              <a:spcAft>
                <a:spcPct val="0"/>
              </a:spcAft>
              <a:buClr>
                <a:schemeClr val="accent1"/>
              </a:buClr>
              <a:buSzPct val="70000"/>
              <a:buFont typeface="Wingdings" panose="05000000000000000000" pitchFamily="2" charset="2"/>
              <a:buChar char=""/>
              <a:defRPr sz="2400" kern="1200">
                <a:solidFill>
                  <a:schemeClr val="tx1"/>
                </a:solidFill>
                <a:latin typeface="+mn-lt"/>
                <a:ea typeface="+mn-ea"/>
                <a:cs typeface="+mn-cs"/>
              </a:defRPr>
            </a:lvl1pPr>
            <a:lvl2pPr marL="639763" indent="-273050" algn="l" rtl="0" eaLnBrk="0" fontAlgn="base" hangingPunct="0">
              <a:spcBef>
                <a:spcPct val="20000"/>
              </a:spcBef>
              <a:spcAft>
                <a:spcPct val="0"/>
              </a:spcAft>
              <a:buClr>
                <a:schemeClr val="accent1"/>
              </a:buClr>
              <a:buSzPct val="80000"/>
              <a:buFont typeface="Wingdings 2" panose="05020102010507070707" pitchFamily="18" charset="2"/>
              <a:buChar char=""/>
              <a:defRPr sz="2100" kern="1200">
                <a:solidFill>
                  <a:schemeClr val="tx1"/>
                </a:solidFill>
                <a:latin typeface="+mn-lt"/>
                <a:ea typeface="+mn-ea"/>
                <a:cs typeface="+mn-cs"/>
              </a:defRPr>
            </a:lvl2pPr>
            <a:lvl3pPr marL="914400" indent="-182563" algn="l" rtl="0" eaLnBrk="0" fontAlgn="base" hangingPunct="0">
              <a:spcBef>
                <a:spcPct val="20000"/>
              </a:spcBef>
              <a:spcAft>
                <a:spcPct val="0"/>
              </a:spcAft>
              <a:buClr>
                <a:srgbClr val="E0752F"/>
              </a:buClr>
              <a:buSzPct val="60000"/>
              <a:buFont typeface="Wingdings" panose="05000000000000000000" pitchFamily="2" charset="2"/>
              <a:buChar char=""/>
              <a:defRPr kern="1200">
                <a:solidFill>
                  <a:schemeClr val="tx1"/>
                </a:solidFill>
                <a:latin typeface="+mn-lt"/>
                <a:ea typeface="+mn-ea"/>
                <a:cs typeface="+mn-cs"/>
              </a:defRPr>
            </a:lvl3pPr>
            <a:lvl4pPr marL="1187450" indent="-182563" algn="l" rtl="0" eaLnBrk="0" fontAlgn="base" hangingPunct="0">
              <a:spcBef>
                <a:spcPct val="20000"/>
              </a:spcBef>
              <a:spcAft>
                <a:spcPct val="0"/>
              </a:spcAft>
              <a:buClr>
                <a:srgbClr val="FEC3AE"/>
              </a:buClr>
              <a:buSzPct val="60000"/>
              <a:buFont typeface="Wingdings" panose="05000000000000000000" pitchFamily="2" charset="2"/>
              <a:buChar char=""/>
              <a:defRPr kern="1200">
                <a:solidFill>
                  <a:schemeClr val="tx1"/>
                </a:solidFill>
                <a:latin typeface="+mn-lt"/>
                <a:ea typeface="+mn-ea"/>
                <a:cs typeface="+mn-cs"/>
              </a:defRPr>
            </a:lvl4pPr>
            <a:lvl5pPr marL="1462088" indent="-182563" algn="l" rtl="0" eaLnBrk="0" fontAlgn="base" hangingPunct="0">
              <a:spcBef>
                <a:spcPct val="20000"/>
              </a:spcBef>
              <a:spcAft>
                <a:spcPct val="0"/>
              </a:spcAft>
              <a:buClr>
                <a:srgbClr val="BDCAE9"/>
              </a:buClr>
              <a:buSzPct val="68000"/>
              <a:buFont typeface="Wingdings 2" panose="05020102010507070707"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0" indent="0">
              <a:buNone/>
            </a:pPr>
            <a:r>
              <a:rPr lang="en-CA" sz="2000" dirty="0"/>
              <a:t>Q: You open a large box </a:t>
            </a:r>
            <a:r>
              <a:rPr lang="en-CA" sz="2000" dirty="0" err="1"/>
              <a:t>lego</a:t>
            </a:r>
            <a:r>
              <a:rPr lang="en-CA" sz="2000" dirty="0"/>
              <a:t> and count the number of each of color that there is.  What is the distribution of the variable “color”.</a:t>
            </a:r>
          </a:p>
        </p:txBody>
      </p:sp>
      <p:sp>
        <p:nvSpPr>
          <p:cNvPr id="26" name="Content Placeholder 2">
            <a:extLst>
              <a:ext uri="{FF2B5EF4-FFF2-40B4-BE49-F238E27FC236}">
                <a16:creationId xmlns:a16="http://schemas.microsoft.com/office/drawing/2014/main" id="{AD05A197-DD05-4F53-BC7C-706CB292248A}"/>
              </a:ext>
            </a:extLst>
          </p:cNvPr>
          <p:cNvSpPr txBox="1">
            <a:spLocks/>
          </p:cNvSpPr>
          <p:nvPr/>
        </p:nvSpPr>
        <p:spPr bwMode="auto">
          <a:xfrm>
            <a:off x="445273" y="3372886"/>
            <a:ext cx="9807681" cy="2732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73050" indent="-273050" algn="l" rtl="0" eaLnBrk="0" fontAlgn="base" hangingPunct="0">
              <a:spcBef>
                <a:spcPts val="600"/>
              </a:spcBef>
              <a:spcAft>
                <a:spcPct val="0"/>
              </a:spcAft>
              <a:buClr>
                <a:schemeClr val="accent1"/>
              </a:buClr>
              <a:buSzPct val="70000"/>
              <a:buFont typeface="Wingdings" panose="05000000000000000000" pitchFamily="2" charset="2"/>
              <a:buChar char=""/>
              <a:defRPr sz="2400" kern="1200">
                <a:solidFill>
                  <a:schemeClr val="tx1"/>
                </a:solidFill>
                <a:latin typeface="+mn-lt"/>
                <a:ea typeface="+mn-ea"/>
                <a:cs typeface="+mn-cs"/>
              </a:defRPr>
            </a:lvl1pPr>
            <a:lvl2pPr marL="639763" indent="-273050" algn="l" rtl="0" eaLnBrk="0" fontAlgn="base" hangingPunct="0">
              <a:spcBef>
                <a:spcPct val="20000"/>
              </a:spcBef>
              <a:spcAft>
                <a:spcPct val="0"/>
              </a:spcAft>
              <a:buClr>
                <a:schemeClr val="accent1"/>
              </a:buClr>
              <a:buSzPct val="80000"/>
              <a:buFont typeface="Wingdings 2" panose="05020102010507070707" pitchFamily="18" charset="2"/>
              <a:buChar char=""/>
              <a:defRPr sz="2100" kern="1200">
                <a:solidFill>
                  <a:schemeClr val="tx1"/>
                </a:solidFill>
                <a:latin typeface="+mn-lt"/>
                <a:ea typeface="+mn-ea"/>
                <a:cs typeface="+mn-cs"/>
              </a:defRPr>
            </a:lvl2pPr>
            <a:lvl3pPr marL="914400" indent="-182563" algn="l" rtl="0" eaLnBrk="0" fontAlgn="base" hangingPunct="0">
              <a:spcBef>
                <a:spcPct val="20000"/>
              </a:spcBef>
              <a:spcAft>
                <a:spcPct val="0"/>
              </a:spcAft>
              <a:buClr>
                <a:srgbClr val="E0752F"/>
              </a:buClr>
              <a:buSzPct val="60000"/>
              <a:buFont typeface="Wingdings" panose="05000000000000000000" pitchFamily="2" charset="2"/>
              <a:buChar char=""/>
              <a:defRPr kern="1200">
                <a:solidFill>
                  <a:schemeClr val="tx1"/>
                </a:solidFill>
                <a:latin typeface="+mn-lt"/>
                <a:ea typeface="+mn-ea"/>
                <a:cs typeface="+mn-cs"/>
              </a:defRPr>
            </a:lvl3pPr>
            <a:lvl4pPr marL="1187450" indent="-182563" algn="l" rtl="0" eaLnBrk="0" fontAlgn="base" hangingPunct="0">
              <a:spcBef>
                <a:spcPct val="20000"/>
              </a:spcBef>
              <a:spcAft>
                <a:spcPct val="0"/>
              </a:spcAft>
              <a:buClr>
                <a:srgbClr val="FEC3AE"/>
              </a:buClr>
              <a:buSzPct val="60000"/>
              <a:buFont typeface="Wingdings" panose="05000000000000000000" pitchFamily="2" charset="2"/>
              <a:buChar char=""/>
              <a:defRPr kern="1200">
                <a:solidFill>
                  <a:schemeClr val="tx1"/>
                </a:solidFill>
                <a:latin typeface="+mn-lt"/>
                <a:ea typeface="+mn-ea"/>
                <a:cs typeface="+mn-cs"/>
              </a:defRPr>
            </a:lvl4pPr>
            <a:lvl5pPr marL="1462088" indent="-182563" algn="l" rtl="0" eaLnBrk="0" fontAlgn="base" hangingPunct="0">
              <a:spcBef>
                <a:spcPct val="20000"/>
              </a:spcBef>
              <a:spcAft>
                <a:spcPct val="0"/>
              </a:spcAft>
              <a:buClr>
                <a:srgbClr val="BDCAE9"/>
              </a:buClr>
              <a:buSzPct val="68000"/>
              <a:buFont typeface="Wingdings 2" panose="05020102010507070707"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0" indent="0">
              <a:buNone/>
            </a:pPr>
            <a:r>
              <a:rPr lang="en-CA" sz="2000" dirty="0"/>
              <a:t>a) The color of the </a:t>
            </a:r>
            <a:r>
              <a:rPr lang="en-CA" sz="2000" dirty="0" err="1"/>
              <a:t>lego</a:t>
            </a:r>
            <a:r>
              <a:rPr lang="en-CA" sz="2000" dirty="0"/>
              <a:t>: Red, Blue, Green, Yellow, White, Black, </a:t>
            </a:r>
          </a:p>
          <a:p>
            <a:pPr marL="0" indent="0">
              <a:buNone/>
            </a:pPr>
            <a:r>
              <a:rPr lang="en-CA" sz="2000" dirty="0"/>
              <a:t>b) The total number of </a:t>
            </a:r>
            <a:r>
              <a:rPr lang="en-CA" sz="2000" dirty="0" err="1"/>
              <a:t>lego</a:t>
            </a:r>
            <a:r>
              <a:rPr lang="en-CA" sz="2000" dirty="0"/>
              <a:t> pieces in the box</a:t>
            </a:r>
          </a:p>
          <a:p>
            <a:pPr marL="0" indent="0">
              <a:buNone/>
            </a:pPr>
            <a:r>
              <a:rPr lang="en-CA" sz="2000" dirty="0"/>
              <a:t>c) Six – the number of different types of colors</a:t>
            </a:r>
          </a:p>
          <a:p>
            <a:pPr marL="0" indent="0">
              <a:buNone/>
            </a:pPr>
            <a:r>
              <a:rPr lang="en-CA" sz="2000" dirty="0"/>
              <a:t>d) The six different colors and how many of each color there are</a:t>
            </a:r>
          </a:p>
          <a:p>
            <a:pPr marL="0" indent="0">
              <a:buNone/>
            </a:pPr>
            <a:r>
              <a:rPr lang="en-CA" sz="2000" dirty="0"/>
              <a:t>e) Since “color” is a categorical variable, it can not have a distribution</a:t>
            </a:r>
          </a:p>
        </p:txBody>
      </p:sp>
    </p:spTree>
    <p:custDataLst>
      <p:tags r:id="rId1"/>
    </p:custDataLst>
    <p:extLst>
      <p:ext uri="{BB962C8B-B14F-4D97-AF65-F5344CB8AC3E}">
        <p14:creationId xmlns:p14="http://schemas.microsoft.com/office/powerpoint/2010/main" val="6940033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fade">
                                      <p:cBhvr>
                                        <p:cTn id="7" dur="500"/>
                                        <p:tgtEl>
                                          <p:spTgt spid="2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2"/>
                                        </p:tgtEl>
                                        <p:attrNameLst>
                                          <p:attrName>style.visibility</p:attrName>
                                        </p:attrNameLst>
                                      </p:cBhvr>
                                      <p:to>
                                        <p:strVal val="visible"/>
                                      </p:to>
                                    </p:set>
                                    <p:animEffect transition="in" filter="fade">
                                      <p:cBhvr>
                                        <p:cTn id="12" dur="500"/>
                                        <p:tgtEl>
                                          <p:spTgt spid="2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3"/>
                                        </p:tgtEl>
                                        <p:attrNameLst>
                                          <p:attrName>style.visibility</p:attrName>
                                        </p:attrNameLst>
                                      </p:cBhvr>
                                      <p:to>
                                        <p:strVal val="visible"/>
                                      </p:to>
                                    </p:set>
                                    <p:animEffect transition="in" filter="fade">
                                      <p:cBhvr>
                                        <p:cTn id="17" dur="500"/>
                                        <p:tgtEl>
                                          <p:spTgt spid="23"/>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4"/>
                                        </p:tgtEl>
                                        <p:attrNameLst>
                                          <p:attrName>style.visibility</p:attrName>
                                        </p:attrNameLst>
                                      </p:cBhvr>
                                      <p:to>
                                        <p:strVal val="visible"/>
                                      </p:to>
                                    </p:set>
                                    <p:animEffect transition="in" filter="fade">
                                      <p:cBhvr>
                                        <p:cTn id="22" dur="500"/>
                                        <p:tgtEl>
                                          <p:spTgt spid="24"/>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fade">
                                      <p:cBhvr>
                                        <p:cTn id="27" dur="5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5"/>
                                        </p:tgtEl>
                                        <p:attrNameLst>
                                          <p:attrName>style.visibility</p:attrName>
                                        </p:attrNameLst>
                                      </p:cBhvr>
                                      <p:to>
                                        <p:strVal val="visible"/>
                                      </p:to>
                                    </p:set>
                                    <p:animEffect transition="in" filter="fade">
                                      <p:cBhvr>
                                        <p:cTn id="32" dur="500"/>
                                        <p:tgtEl>
                                          <p:spTgt spid="25"/>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6"/>
                                        </p:tgtEl>
                                        <p:attrNameLst>
                                          <p:attrName>style.visibility</p:attrName>
                                        </p:attrNameLst>
                                      </p:cBhvr>
                                      <p:to>
                                        <p:strVal val="visible"/>
                                      </p:to>
                                    </p:set>
                                    <p:animEffect transition="in" filter="fade">
                                      <p:cBhvr>
                                        <p:cTn id="37"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25" grpId="0"/>
      <p:bldP spid="26"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4FDB0C-DE49-464E-AD52-088DB600E18B}"/>
              </a:ext>
            </a:extLst>
          </p:cNvPr>
          <p:cNvSpPr>
            <a:spLocks noGrp="1"/>
          </p:cNvSpPr>
          <p:nvPr>
            <p:ph type="title"/>
          </p:nvPr>
        </p:nvSpPr>
        <p:spPr>
          <a:xfrm>
            <a:off x="214687" y="35557"/>
            <a:ext cx="11672515" cy="1697836"/>
          </a:xfrm>
        </p:spPr>
        <p:txBody>
          <a:bodyPr>
            <a:noAutofit/>
          </a:bodyPr>
          <a:lstStyle/>
          <a:p>
            <a:pPr>
              <a:defRPr/>
            </a:pPr>
            <a:r>
              <a:rPr lang="en-CA" sz="2000" dirty="0"/>
              <a:t>Two outdoor paints were tested to see how long each will last before fading.  Six pails (3.8L) of each paint were tested.  The results are given in number of months.  </a:t>
            </a:r>
            <a:br>
              <a:rPr lang="en-CA" sz="2000" dirty="0"/>
            </a:br>
            <a:r>
              <a:rPr lang="en-CA" sz="2000" dirty="0"/>
              <a:t>A) What measures of central tendencies would you use to compare the two paints? </a:t>
            </a:r>
            <a:br>
              <a:rPr lang="en-CA" sz="2000" dirty="0"/>
            </a:br>
            <a:r>
              <a:rPr lang="en-CA" sz="2000" dirty="0"/>
              <a:t>B) find the mean, variance, and standard deviation for each paint and make comparisons</a:t>
            </a:r>
            <a:br>
              <a:rPr lang="en-CA" sz="2000" dirty="0"/>
            </a:br>
            <a:r>
              <a:rPr lang="en-CA" sz="2000" dirty="0"/>
              <a:t>c) How would you decide which Paint is Better?</a:t>
            </a:r>
          </a:p>
        </p:txBody>
      </p:sp>
      <p:graphicFrame>
        <p:nvGraphicFramePr>
          <p:cNvPr id="39939" name="Object 2">
            <a:extLst>
              <a:ext uri="{FF2B5EF4-FFF2-40B4-BE49-F238E27FC236}">
                <a16:creationId xmlns:a16="http://schemas.microsoft.com/office/drawing/2014/main" id="{E73D6E98-0E01-46E9-9748-83EB4DADF51A}"/>
              </a:ext>
            </a:extLst>
          </p:cNvPr>
          <p:cNvGraphicFramePr>
            <a:graphicFrameLocks noChangeAspect="1"/>
          </p:cNvGraphicFramePr>
          <p:nvPr>
            <p:extLst>
              <p:ext uri="{D42A27DB-BD31-4B8C-83A1-F6EECF244321}">
                <p14:modId xmlns:p14="http://schemas.microsoft.com/office/powerpoint/2010/main" val="3408175181"/>
              </p:ext>
            </p:extLst>
          </p:nvPr>
        </p:nvGraphicFramePr>
        <p:xfrm>
          <a:off x="574359" y="1988007"/>
          <a:ext cx="1938254" cy="2930434"/>
        </p:xfrm>
        <a:graphic>
          <a:graphicData uri="http://schemas.openxmlformats.org/presentationml/2006/ole">
            <mc:AlternateContent xmlns:mc="http://schemas.openxmlformats.org/markup-compatibility/2006">
              <mc:Choice xmlns:v="urn:schemas-microsoft-com:vml" Requires="v">
                <p:oleObj name="Equation" r:id="rId4" imgW="1155700" imgH="1625600" progId="Equation.DSMT4">
                  <p:embed/>
                </p:oleObj>
              </mc:Choice>
              <mc:Fallback>
                <p:oleObj name="Equation" r:id="rId4" imgW="1155700" imgH="1625600" progId="Equation.DSMT4">
                  <p:embed/>
                  <p:pic>
                    <p:nvPicPr>
                      <p:cNvPr id="39939" name="Object 2">
                        <a:extLst>
                          <a:ext uri="{FF2B5EF4-FFF2-40B4-BE49-F238E27FC236}">
                            <a16:creationId xmlns:a16="http://schemas.microsoft.com/office/drawing/2014/main" id="{E73D6E98-0E01-46E9-9748-83EB4DADF51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4359" y="1988007"/>
                        <a:ext cx="1938254" cy="2930434"/>
                      </a:xfrm>
                      <a:prstGeom prst="rect">
                        <a:avLst/>
                      </a:prstGeom>
                      <a:noFill/>
                      <a:ln>
                        <a:noFill/>
                      </a:ln>
                      <a:effectLst/>
                    </p:spPr>
                  </p:pic>
                </p:oleObj>
              </mc:Fallback>
            </mc:AlternateContent>
          </a:graphicData>
        </a:graphic>
      </p:graphicFrame>
      <p:pic>
        <p:nvPicPr>
          <p:cNvPr id="3" name="Picture 2">
            <a:extLst>
              <a:ext uri="{FF2B5EF4-FFF2-40B4-BE49-F238E27FC236}">
                <a16:creationId xmlns:a16="http://schemas.microsoft.com/office/drawing/2014/main" id="{103A50AF-FA15-4922-934F-7B658F155FE3}"/>
              </a:ext>
            </a:extLst>
          </p:cNvPr>
          <p:cNvPicPr>
            <a:picLocks noChangeAspect="1"/>
          </p:cNvPicPr>
          <p:nvPr/>
        </p:nvPicPr>
        <p:blipFill>
          <a:blip r:embed="rId6"/>
          <a:stretch>
            <a:fillRect/>
          </a:stretch>
        </p:blipFill>
        <p:spPr>
          <a:xfrm>
            <a:off x="3050651" y="1864663"/>
            <a:ext cx="1933826" cy="1336746"/>
          </a:xfrm>
          <a:prstGeom prst="rect">
            <a:avLst/>
          </a:prstGeom>
        </p:spPr>
      </p:pic>
      <p:pic>
        <p:nvPicPr>
          <p:cNvPr id="4" name="Picture 3">
            <a:extLst>
              <a:ext uri="{FF2B5EF4-FFF2-40B4-BE49-F238E27FC236}">
                <a16:creationId xmlns:a16="http://schemas.microsoft.com/office/drawing/2014/main" id="{A1B65783-31AB-4FA8-B4EF-E45559F74882}"/>
              </a:ext>
            </a:extLst>
          </p:cNvPr>
          <p:cNvPicPr>
            <a:picLocks noChangeAspect="1"/>
          </p:cNvPicPr>
          <p:nvPr/>
        </p:nvPicPr>
        <p:blipFill>
          <a:blip r:embed="rId7"/>
          <a:stretch>
            <a:fillRect/>
          </a:stretch>
        </p:blipFill>
        <p:spPr>
          <a:xfrm>
            <a:off x="5046471" y="1848762"/>
            <a:ext cx="1925446" cy="1336746"/>
          </a:xfrm>
          <a:prstGeom prst="rect">
            <a:avLst/>
          </a:prstGeom>
        </p:spPr>
      </p:pic>
      <p:pic>
        <p:nvPicPr>
          <p:cNvPr id="6" name="Picture 5">
            <a:extLst>
              <a:ext uri="{FF2B5EF4-FFF2-40B4-BE49-F238E27FC236}">
                <a16:creationId xmlns:a16="http://schemas.microsoft.com/office/drawing/2014/main" id="{9ABBE3C0-6E52-48B4-9B9C-9FF23577679D}"/>
              </a:ext>
            </a:extLst>
          </p:cNvPr>
          <p:cNvPicPr>
            <a:picLocks noChangeAspect="1"/>
          </p:cNvPicPr>
          <p:nvPr/>
        </p:nvPicPr>
        <p:blipFill>
          <a:blip r:embed="rId8"/>
          <a:stretch>
            <a:fillRect/>
          </a:stretch>
        </p:blipFill>
        <p:spPr>
          <a:xfrm>
            <a:off x="3090410" y="3484079"/>
            <a:ext cx="1933826" cy="1133622"/>
          </a:xfrm>
          <a:prstGeom prst="rect">
            <a:avLst/>
          </a:prstGeom>
        </p:spPr>
      </p:pic>
      <p:pic>
        <p:nvPicPr>
          <p:cNvPr id="7" name="Picture 6">
            <a:extLst>
              <a:ext uri="{FF2B5EF4-FFF2-40B4-BE49-F238E27FC236}">
                <a16:creationId xmlns:a16="http://schemas.microsoft.com/office/drawing/2014/main" id="{31D7E0E6-E0FB-49F8-9D17-D68BC3906AE4}"/>
              </a:ext>
            </a:extLst>
          </p:cNvPr>
          <p:cNvPicPr>
            <a:picLocks noChangeAspect="1"/>
          </p:cNvPicPr>
          <p:nvPr/>
        </p:nvPicPr>
        <p:blipFill>
          <a:blip r:embed="rId9"/>
          <a:stretch>
            <a:fillRect/>
          </a:stretch>
        </p:blipFill>
        <p:spPr>
          <a:xfrm>
            <a:off x="6203379" y="3500942"/>
            <a:ext cx="1978959" cy="1214361"/>
          </a:xfrm>
          <a:prstGeom prst="rect">
            <a:avLst/>
          </a:prstGeom>
        </p:spPr>
      </p:pic>
      <p:sp>
        <p:nvSpPr>
          <p:cNvPr id="37" name="TextBox 36">
            <a:extLst>
              <a:ext uri="{FF2B5EF4-FFF2-40B4-BE49-F238E27FC236}">
                <a16:creationId xmlns:a16="http://schemas.microsoft.com/office/drawing/2014/main" id="{22B121BC-AD0C-4FB8-9CF1-67E676678D84}"/>
              </a:ext>
            </a:extLst>
          </p:cNvPr>
          <p:cNvSpPr txBox="1"/>
          <p:nvPr/>
        </p:nvSpPr>
        <p:spPr>
          <a:xfrm>
            <a:off x="7153181" y="2019702"/>
            <a:ext cx="2518638" cy="646331"/>
          </a:xfrm>
          <a:prstGeom prst="rect">
            <a:avLst/>
          </a:prstGeom>
          <a:noFill/>
        </p:spPr>
        <p:txBody>
          <a:bodyPr wrap="none">
            <a:spAutoFit/>
          </a:bodyPr>
          <a:lstStyle/>
          <a:p>
            <a:pPr eaLnBrk="1" hangingPunct="1">
              <a:defRPr/>
            </a:pPr>
            <a:r>
              <a:rPr lang="en-CA" b="1" dirty="0">
                <a:solidFill>
                  <a:srgbClr val="FF0000"/>
                </a:solidFill>
                <a:latin typeface="+mj-lt"/>
                <a:cs typeface="Arial" charset="0"/>
              </a:rPr>
              <a:t>Type both data sets</a:t>
            </a:r>
            <a:br>
              <a:rPr lang="en-CA" b="1" dirty="0">
                <a:solidFill>
                  <a:srgbClr val="FF0000"/>
                </a:solidFill>
                <a:latin typeface="+mj-lt"/>
                <a:cs typeface="Arial" charset="0"/>
              </a:rPr>
            </a:br>
            <a:r>
              <a:rPr lang="en-CA" b="1" dirty="0">
                <a:solidFill>
                  <a:srgbClr val="FF0000"/>
                </a:solidFill>
                <a:latin typeface="+mj-lt"/>
                <a:cs typeface="Arial" charset="0"/>
              </a:rPr>
              <a:t>into L1 and L2</a:t>
            </a:r>
          </a:p>
        </p:txBody>
      </p:sp>
      <p:sp>
        <p:nvSpPr>
          <p:cNvPr id="38" name="TextBox 37">
            <a:extLst>
              <a:ext uri="{FF2B5EF4-FFF2-40B4-BE49-F238E27FC236}">
                <a16:creationId xmlns:a16="http://schemas.microsoft.com/office/drawing/2014/main" id="{E17451E2-643C-4A86-A13C-6AB9AF3A697A}"/>
              </a:ext>
            </a:extLst>
          </p:cNvPr>
          <p:cNvSpPr txBox="1"/>
          <p:nvPr/>
        </p:nvSpPr>
        <p:spPr>
          <a:xfrm>
            <a:off x="3694751" y="4647951"/>
            <a:ext cx="2470548" cy="923330"/>
          </a:xfrm>
          <a:prstGeom prst="rect">
            <a:avLst/>
          </a:prstGeom>
          <a:noFill/>
        </p:spPr>
        <p:txBody>
          <a:bodyPr wrap="none">
            <a:spAutoFit/>
          </a:bodyPr>
          <a:lstStyle/>
          <a:p>
            <a:pPr eaLnBrk="1" hangingPunct="1">
              <a:defRPr/>
            </a:pPr>
            <a:r>
              <a:rPr lang="en-CA" b="1" dirty="0">
                <a:solidFill>
                  <a:srgbClr val="FF0000"/>
                </a:solidFill>
                <a:latin typeface="+mj-lt"/>
                <a:cs typeface="Arial" charset="0"/>
              </a:rPr>
              <a:t>Paint A:  mean = 35</a:t>
            </a:r>
            <a:br>
              <a:rPr lang="en-CA" b="1" dirty="0">
                <a:solidFill>
                  <a:srgbClr val="FF0000"/>
                </a:solidFill>
                <a:latin typeface="+mj-lt"/>
                <a:cs typeface="Arial" charset="0"/>
              </a:rPr>
            </a:br>
            <a:r>
              <a:rPr lang="en-CA" b="1" dirty="0">
                <a:solidFill>
                  <a:srgbClr val="FF0000"/>
                </a:solidFill>
                <a:latin typeface="+mj-lt"/>
                <a:cs typeface="Arial" charset="0"/>
              </a:rPr>
              <a:t>Std Dev = 17.078</a:t>
            </a:r>
          </a:p>
          <a:p>
            <a:pPr eaLnBrk="1" hangingPunct="1">
              <a:defRPr/>
            </a:pPr>
            <a:r>
              <a:rPr lang="en-CA" b="1" dirty="0">
                <a:solidFill>
                  <a:srgbClr val="FF0000"/>
                </a:solidFill>
                <a:latin typeface="+mj-lt"/>
                <a:cs typeface="Arial" charset="0"/>
              </a:rPr>
              <a:t>Variance = 291.66</a:t>
            </a:r>
          </a:p>
        </p:txBody>
      </p:sp>
      <p:sp>
        <p:nvSpPr>
          <p:cNvPr id="39" name="TextBox 38">
            <a:extLst>
              <a:ext uri="{FF2B5EF4-FFF2-40B4-BE49-F238E27FC236}">
                <a16:creationId xmlns:a16="http://schemas.microsoft.com/office/drawing/2014/main" id="{032471CD-A1C9-4CFA-BB30-74CA69781898}"/>
              </a:ext>
            </a:extLst>
          </p:cNvPr>
          <p:cNvSpPr txBox="1"/>
          <p:nvPr/>
        </p:nvSpPr>
        <p:spPr>
          <a:xfrm>
            <a:off x="6827177" y="4742734"/>
            <a:ext cx="2470548" cy="923330"/>
          </a:xfrm>
          <a:prstGeom prst="rect">
            <a:avLst/>
          </a:prstGeom>
          <a:noFill/>
        </p:spPr>
        <p:txBody>
          <a:bodyPr wrap="none">
            <a:spAutoFit/>
          </a:bodyPr>
          <a:lstStyle/>
          <a:p>
            <a:pPr eaLnBrk="1" hangingPunct="1">
              <a:defRPr/>
            </a:pPr>
            <a:r>
              <a:rPr lang="en-CA" b="1" dirty="0">
                <a:solidFill>
                  <a:srgbClr val="FF0000"/>
                </a:solidFill>
                <a:latin typeface="+mj-lt"/>
                <a:cs typeface="Arial" charset="0"/>
              </a:rPr>
              <a:t>Paint B:  mean = 35</a:t>
            </a:r>
            <a:br>
              <a:rPr lang="en-CA" b="1" dirty="0">
                <a:solidFill>
                  <a:srgbClr val="FF0000"/>
                </a:solidFill>
                <a:latin typeface="+mj-lt"/>
                <a:cs typeface="Arial" charset="0"/>
              </a:rPr>
            </a:br>
            <a:r>
              <a:rPr lang="en-CA" b="1" dirty="0">
                <a:solidFill>
                  <a:srgbClr val="FF0000"/>
                </a:solidFill>
                <a:latin typeface="+mj-lt"/>
                <a:cs typeface="Arial" charset="0"/>
              </a:rPr>
              <a:t>Std Dev = 6.4549</a:t>
            </a:r>
          </a:p>
          <a:p>
            <a:pPr eaLnBrk="1" hangingPunct="1">
              <a:defRPr/>
            </a:pPr>
            <a:r>
              <a:rPr lang="en-CA" b="1" dirty="0">
                <a:solidFill>
                  <a:srgbClr val="FF0000"/>
                </a:solidFill>
                <a:latin typeface="+mj-lt"/>
                <a:cs typeface="Arial" charset="0"/>
              </a:rPr>
              <a:t>Variance = 41.666</a:t>
            </a:r>
          </a:p>
        </p:txBody>
      </p:sp>
      <p:sp>
        <p:nvSpPr>
          <p:cNvPr id="40" name="TextBox 39">
            <a:extLst>
              <a:ext uri="{FF2B5EF4-FFF2-40B4-BE49-F238E27FC236}">
                <a16:creationId xmlns:a16="http://schemas.microsoft.com/office/drawing/2014/main" id="{8107A511-712A-4A1F-B4B9-FF7995DC9230}"/>
              </a:ext>
            </a:extLst>
          </p:cNvPr>
          <p:cNvSpPr txBox="1"/>
          <p:nvPr/>
        </p:nvSpPr>
        <p:spPr>
          <a:xfrm>
            <a:off x="455089" y="5581993"/>
            <a:ext cx="3143809" cy="369332"/>
          </a:xfrm>
          <a:prstGeom prst="rect">
            <a:avLst/>
          </a:prstGeom>
          <a:noFill/>
        </p:spPr>
        <p:txBody>
          <a:bodyPr wrap="none">
            <a:spAutoFit/>
          </a:bodyPr>
          <a:lstStyle/>
          <a:p>
            <a:pPr eaLnBrk="1" hangingPunct="1">
              <a:defRPr/>
            </a:pPr>
            <a:r>
              <a:rPr lang="en-CA" b="1" dirty="0">
                <a:solidFill>
                  <a:srgbClr val="FF0000"/>
                </a:solidFill>
                <a:latin typeface="+mj-lt"/>
                <a:cs typeface="Arial" charset="0"/>
              </a:rPr>
              <a:t>Q: Which paint is better?</a:t>
            </a:r>
          </a:p>
        </p:txBody>
      </p:sp>
      <p:sp>
        <p:nvSpPr>
          <p:cNvPr id="13" name="TextBox 12">
            <a:extLst>
              <a:ext uri="{FF2B5EF4-FFF2-40B4-BE49-F238E27FC236}">
                <a16:creationId xmlns:a16="http://schemas.microsoft.com/office/drawing/2014/main" id="{37F1BCE5-1C4C-4A58-BBAB-A211F801AD72}"/>
              </a:ext>
            </a:extLst>
          </p:cNvPr>
          <p:cNvSpPr txBox="1"/>
          <p:nvPr/>
        </p:nvSpPr>
        <p:spPr>
          <a:xfrm>
            <a:off x="572495" y="5999034"/>
            <a:ext cx="10567282" cy="646331"/>
          </a:xfrm>
          <a:prstGeom prst="rect">
            <a:avLst/>
          </a:prstGeom>
          <a:solidFill>
            <a:schemeClr val="bg1"/>
          </a:solidFill>
        </p:spPr>
        <p:txBody>
          <a:bodyPr wrap="square">
            <a:spAutoFit/>
          </a:bodyPr>
          <a:lstStyle/>
          <a:p>
            <a:pPr eaLnBrk="1" hangingPunct="1">
              <a:defRPr/>
            </a:pPr>
            <a:r>
              <a:rPr lang="en-CA" dirty="0">
                <a:solidFill>
                  <a:srgbClr val="FF0000"/>
                </a:solidFill>
                <a:latin typeface="+mj-lt"/>
                <a:cs typeface="Arial" charset="0"/>
              </a:rPr>
              <a:t>Paint “B” will have more consistency in quality and last around the same time. It is better to purchase paint with consistency.</a:t>
            </a:r>
          </a:p>
        </p:txBody>
      </p:sp>
    </p:spTree>
    <p:custDataLst>
      <p:tags r:id="rId1"/>
    </p:custDataLst>
    <p:extLst>
      <p:ext uri="{BB962C8B-B14F-4D97-AF65-F5344CB8AC3E}">
        <p14:creationId xmlns:p14="http://schemas.microsoft.com/office/powerpoint/2010/main" val="21353345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7"/>
                                        </p:tgtEl>
                                        <p:attrNameLst>
                                          <p:attrName>style.visibility</p:attrName>
                                        </p:attrNameLst>
                                      </p:cBhvr>
                                      <p:to>
                                        <p:strVal val="visible"/>
                                      </p:to>
                                    </p:set>
                                    <p:animEffect transition="in" filter="blinds(horizontal)">
                                      <p:cBhvr>
                                        <p:cTn id="17" dur="500"/>
                                        <p:tgtEl>
                                          <p:spTgt spid="37"/>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fade">
                                      <p:cBhvr>
                                        <p:cTn id="27" dur="5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8"/>
                                        </p:tgtEl>
                                        <p:attrNameLst>
                                          <p:attrName>style.visibility</p:attrName>
                                        </p:attrNameLst>
                                      </p:cBhvr>
                                      <p:to>
                                        <p:strVal val="visible"/>
                                      </p:to>
                                    </p:set>
                                    <p:animEffect transition="in" filter="blinds(horizontal)">
                                      <p:cBhvr>
                                        <p:cTn id="32" dur="500"/>
                                        <p:tgtEl>
                                          <p:spTgt spid="38"/>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39"/>
                                        </p:tgtEl>
                                        <p:attrNameLst>
                                          <p:attrName>style.visibility</p:attrName>
                                        </p:attrNameLst>
                                      </p:cBhvr>
                                      <p:to>
                                        <p:strVal val="visible"/>
                                      </p:to>
                                    </p:set>
                                    <p:animEffect transition="in" filter="blinds(horizontal)">
                                      <p:cBhvr>
                                        <p:cTn id="37" dur="500"/>
                                        <p:tgtEl>
                                          <p:spTgt spid="39"/>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40"/>
                                        </p:tgtEl>
                                        <p:attrNameLst>
                                          <p:attrName>style.visibility</p:attrName>
                                        </p:attrNameLst>
                                      </p:cBhvr>
                                      <p:to>
                                        <p:strVal val="visible"/>
                                      </p:to>
                                    </p:set>
                                    <p:animEffect transition="in" filter="blinds(horizontal)">
                                      <p:cBhvr>
                                        <p:cTn id="42" dur="500"/>
                                        <p:tgtEl>
                                          <p:spTgt spid="40"/>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13"/>
                                        </p:tgtEl>
                                        <p:attrNameLst>
                                          <p:attrName>style.visibility</p:attrName>
                                        </p:attrNameLst>
                                      </p:cBhvr>
                                      <p:to>
                                        <p:strVal val="visible"/>
                                      </p:to>
                                    </p:set>
                                    <p:animEffect transition="in" filter="blinds(horizontal)">
                                      <p:cBhvr>
                                        <p:cTn id="4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p:bldP spid="38" grpId="0"/>
      <p:bldP spid="39" grpId="0"/>
      <p:bldP spid="40" grpId="0"/>
      <p:bldP spid="13"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5DBAF9D-9A6F-4892-A919-7065B3470A1D}"/>
              </a:ext>
            </a:extLst>
          </p:cNvPr>
          <p:cNvSpPr>
            <a:spLocks noGrp="1"/>
          </p:cNvSpPr>
          <p:nvPr>
            <p:ph sz="quarter" idx="1"/>
          </p:nvPr>
        </p:nvSpPr>
        <p:spPr>
          <a:xfrm>
            <a:off x="1646351" y="186745"/>
            <a:ext cx="8661042" cy="618186"/>
          </a:xfrm>
        </p:spPr>
        <p:txBody>
          <a:bodyPr/>
          <a:lstStyle/>
          <a:p>
            <a:pPr marL="0" indent="0">
              <a:buNone/>
            </a:pPr>
            <a:r>
              <a:rPr lang="en-CA" dirty="0"/>
              <a:t>Given each box plot, indicate which best describes each one:</a:t>
            </a:r>
          </a:p>
        </p:txBody>
      </p:sp>
      <p:cxnSp>
        <p:nvCxnSpPr>
          <p:cNvPr id="5" name="Straight Arrow Connector 4">
            <a:extLst>
              <a:ext uri="{FF2B5EF4-FFF2-40B4-BE49-F238E27FC236}">
                <a16:creationId xmlns:a16="http://schemas.microsoft.com/office/drawing/2014/main" id="{8B7AB838-2A39-42E3-B4B9-5ADB5933551F}"/>
              </a:ext>
            </a:extLst>
          </p:cNvPr>
          <p:cNvCxnSpPr/>
          <p:nvPr/>
        </p:nvCxnSpPr>
        <p:spPr>
          <a:xfrm>
            <a:off x="2385799" y="2808752"/>
            <a:ext cx="3567448" cy="0"/>
          </a:xfrm>
          <a:prstGeom prst="straightConnector1">
            <a:avLst/>
          </a:prstGeom>
          <a:ln w="28575">
            <a:tailEnd type="triangle"/>
          </a:ln>
        </p:spPr>
        <p:style>
          <a:lnRef idx="1">
            <a:schemeClr val="dk1"/>
          </a:lnRef>
          <a:fillRef idx="0">
            <a:schemeClr val="dk1"/>
          </a:fillRef>
          <a:effectRef idx="0">
            <a:schemeClr val="dk1"/>
          </a:effectRef>
          <a:fontRef idx="minor">
            <a:schemeClr val="tx1"/>
          </a:fontRef>
        </p:style>
      </p:cxnSp>
      <p:cxnSp>
        <p:nvCxnSpPr>
          <p:cNvPr id="6" name="Straight Arrow Connector 5">
            <a:extLst>
              <a:ext uri="{FF2B5EF4-FFF2-40B4-BE49-F238E27FC236}">
                <a16:creationId xmlns:a16="http://schemas.microsoft.com/office/drawing/2014/main" id="{4631BDA5-2C4F-447F-A563-4FEDAF134EB0}"/>
              </a:ext>
            </a:extLst>
          </p:cNvPr>
          <p:cNvCxnSpPr>
            <a:cxnSpLocks/>
          </p:cNvCxnSpPr>
          <p:nvPr/>
        </p:nvCxnSpPr>
        <p:spPr>
          <a:xfrm flipV="1">
            <a:off x="2551078" y="902680"/>
            <a:ext cx="0" cy="1974760"/>
          </a:xfrm>
          <a:prstGeom prst="straightConnector1">
            <a:avLst/>
          </a:prstGeom>
          <a:ln w="28575">
            <a:tailEnd type="triangle"/>
          </a:ln>
        </p:spPr>
        <p:style>
          <a:lnRef idx="1">
            <a:schemeClr val="dk1"/>
          </a:lnRef>
          <a:fillRef idx="0">
            <a:schemeClr val="dk1"/>
          </a:fillRef>
          <a:effectRef idx="0">
            <a:schemeClr val="dk1"/>
          </a:effectRef>
          <a:fontRef idx="minor">
            <a:schemeClr val="tx1"/>
          </a:fontRef>
        </p:style>
      </p:cxnSp>
      <p:sp>
        <p:nvSpPr>
          <p:cNvPr id="8" name="Rectangle 7">
            <a:extLst>
              <a:ext uri="{FF2B5EF4-FFF2-40B4-BE49-F238E27FC236}">
                <a16:creationId xmlns:a16="http://schemas.microsoft.com/office/drawing/2014/main" id="{9B918BF6-0E00-497C-A035-857FD17A2396}"/>
              </a:ext>
            </a:extLst>
          </p:cNvPr>
          <p:cNvSpPr/>
          <p:nvPr/>
        </p:nvSpPr>
        <p:spPr>
          <a:xfrm>
            <a:off x="3904075" y="1037914"/>
            <a:ext cx="985234" cy="206058"/>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9" name="Rectangle 8">
            <a:extLst>
              <a:ext uri="{FF2B5EF4-FFF2-40B4-BE49-F238E27FC236}">
                <a16:creationId xmlns:a16="http://schemas.microsoft.com/office/drawing/2014/main" id="{7032CBC9-C3F3-49DA-8FF9-CC23C48BE0FE}"/>
              </a:ext>
            </a:extLst>
          </p:cNvPr>
          <p:cNvSpPr/>
          <p:nvPr/>
        </p:nvSpPr>
        <p:spPr>
          <a:xfrm>
            <a:off x="4313098" y="1606347"/>
            <a:ext cx="654996" cy="206058"/>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0" name="Rectangle 9">
            <a:extLst>
              <a:ext uri="{FF2B5EF4-FFF2-40B4-BE49-F238E27FC236}">
                <a16:creationId xmlns:a16="http://schemas.microsoft.com/office/drawing/2014/main" id="{36D19D43-10B2-463E-B271-E79F4E67C737}"/>
              </a:ext>
            </a:extLst>
          </p:cNvPr>
          <p:cNvSpPr/>
          <p:nvPr/>
        </p:nvSpPr>
        <p:spPr>
          <a:xfrm>
            <a:off x="3258943" y="2197008"/>
            <a:ext cx="1461237" cy="206058"/>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cxnSp>
        <p:nvCxnSpPr>
          <p:cNvPr id="12" name="Straight Connector 11">
            <a:extLst>
              <a:ext uri="{FF2B5EF4-FFF2-40B4-BE49-F238E27FC236}">
                <a16:creationId xmlns:a16="http://schemas.microsoft.com/office/drawing/2014/main" id="{D4081AD1-754E-493F-B909-375BECD1AF53}"/>
              </a:ext>
            </a:extLst>
          </p:cNvPr>
          <p:cNvCxnSpPr>
            <a:cxnSpLocks/>
          </p:cNvCxnSpPr>
          <p:nvPr/>
        </p:nvCxnSpPr>
        <p:spPr>
          <a:xfrm>
            <a:off x="4538652" y="1037914"/>
            <a:ext cx="0" cy="20605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025F0EAC-AF13-405F-A713-A218F3D65157}"/>
              </a:ext>
            </a:extLst>
          </p:cNvPr>
          <p:cNvCxnSpPr>
            <a:cxnSpLocks/>
          </p:cNvCxnSpPr>
          <p:nvPr/>
        </p:nvCxnSpPr>
        <p:spPr>
          <a:xfrm>
            <a:off x="4644761" y="1621416"/>
            <a:ext cx="0" cy="20605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6065CF75-725D-48E9-AB0D-F455212CC145}"/>
              </a:ext>
            </a:extLst>
          </p:cNvPr>
          <p:cNvCxnSpPr>
            <a:cxnSpLocks/>
          </p:cNvCxnSpPr>
          <p:nvPr/>
        </p:nvCxnSpPr>
        <p:spPr>
          <a:xfrm>
            <a:off x="4377402" y="2203743"/>
            <a:ext cx="0" cy="20605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5F825F70-316C-4E47-8222-33C90351D609}"/>
              </a:ext>
            </a:extLst>
          </p:cNvPr>
          <p:cNvCxnSpPr>
            <a:cxnSpLocks/>
          </p:cNvCxnSpPr>
          <p:nvPr/>
        </p:nvCxnSpPr>
        <p:spPr>
          <a:xfrm>
            <a:off x="4904807" y="1138943"/>
            <a:ext cx="574151" cy="0"/>
          </a:xfrm>
          <a:prstGeom prst="line">
            <a:avLst/>
          </a:prstGeom>
          <a:ln w="28575">
            <a:solidFill>
              <a:schemeClr val="tx1"/>
            </a:solidFill>
            <a:tailEnd type="ova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D60845D6-EAE6-4589-AD53-7B52C00BC157}"/>
              </a:ext>
            </a:extLst>
          </p:cNvPr>
          <p:cNvCxnSpPr>
            <a:cxnSpLocks/>
          </p:cNvCxnSpPr>
          <p:nvPr/>
        </p:nvCxnSpPr>
        <p:spPr>
          <a:xfrm>
            <a:off x="4968094" y="1704894"/>
            <a:ext cx="606940" cy="0"/>
          </a:xfrm>
          <a:prstGeom prst="line">
            <a:avLst/>
          </a:prstGeom>
          <a:ln w="28575">
            <a:solidFill>
              <a:schemeClr val="tx1"/>
            </a:solidFill>
            <a:tailEnd type="ova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931B6D8B-9144-4789-A370-7F9B5496C5F9}"/>
              </a:ext>
            </a:extLst>
          </p:cNvPr>
          <p:cNvCxnSpPr>
            <a:cxnSpLocks/>
            <a:stCxn id="10" idx="3"/>
          </p:cNvCxnSpPr>
          <p:nvPr/>
        </p:nvCxnSpPr>
        <p:spPr>
          <a:xfrm>
            <a:off x="4720180" y="2300038"/>
            <a:ext cx="1022561" cy="6735"/>
          </a:xfrm>
          <a:prstGeom prst="line">
            <a:avLst/>
          </a:prstGeom>
          <a:ln w="28575">
            <a:solidFill>
              <a:schemeClr val="tx1"/>
            </a:solidFill>
            <a:tailEnd type="ova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050509B7-29D7-49F3-A995-EE52C15B1BEF}"/>
              </a:ext>
            </a:extLst>
          </p:cNvPr>
          <p:cNvCxnSpPr>
            <a:cxnSpLocks/>
            <a:stCxn id="10" idx="1"/>
          </p:cNvCxnSpPr>
          <p:nvPr/>
        </p:nvCxnSpPr>
        <p:spPr>
          <a:xfrm flipH="1">
            <a:off x="2750860" y="2300038"/>
            <a:ext cx="508082" cy="6735"/>
          </a:xfrm>
          <a:prstGeom prst="line">
            <a:avLst/>
          </a:prstGeom>
          <a:ln w="28575">
            <a:solidFill>
              <a:schemeClr val="tx1"/>
            </a:solidFill>
            <a:tailEnd type="ova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37A96627-4E32-4945-A426-A5244E45EADE}"/>
              </a:ext>
            </a:extLst>
          </p:cNvPr>
          <p:cNvCxnSpPr>
            <a:cxnSpLocks/>
          </p:cNvCxnSpPr>
          <p:nvPr/>
        </p:nvCxnSpPr>
        <p:spPr>
          <a:xfrm flipH="1">
            <a:off x="4132461" y="1704894"/>
            <a:ext cx="187571" cy="0"/>
          </a:xfrm>
          <a:prstGeom prst="line">
            <a:avLst/>
          </a:prstGeom>
          <a:ln w="28575">
            <a:solidFill>
              <a:schemeClr val="tx1"/>
            </a:solidFill>
            <a:tailEnd type="ova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21BAC815-D945-41D4-89C3-A5BD875AA393}"/>
              </a:ext>
            </a:extLst>
          </p:cNvPr>
          <p:cNvCxnSpPr>
            <a:cxnSpLocks/>
          </p:cNvCxnSpPr>
          <p:nvPr/>
        </p:nvCxnSpPr>
        <p:spPr>
          <a:xfrm flipH="1">
            <a:off x="3296112" y="1138943"/>
            <a:ext cx="607964" cy="0"/>
          </a:xfrm>
          <a:prstGeom prst="line">
            <a:avLst/>
          </a:prstGeom>
          <a:ln w="28575">
            <a:solidFill>
              <a:schemeClr val="tx1"/>
            </a:solidFill>
            <a:tailEnd type="ova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56030375-CC3A-4BC1-BD6A-5B197C286188}"/>
              </a:ext>
            </a:extLst>
          </p:cNvPr>
          <p:cNvCxnSpPr/>
          <p:nvPr/>
        </p:nvCxnSpPr>
        <p:spPr>
          <a:xfrm>
            <a:off x="2747811" y="1664293"/>
            <a:ext cx="77492" cy="98547"/>
          </a:xfrm>
          <a:prstGeom prst="line">
            <a:avLst/>
          </a:prstGeom>
          <a:ln w="28575"/>
        </p:spPr>
        <p:style>
          <a:lnRef idx="1">
            <a:schemeClr val="dk1"/>
          </a:lnRef>
          <a:fillRef idx="0">
            <a:schemeClr val="dk1"/>
          </a:fillRef>
          <a:effectRef idx="0">
            <a:schemeClr val="dk1"/>
          </a:effectRef>
          <a:fontRef idx="minor">
            <a:schemeClr val="tx1"/>
          </a:fontRef>
        </p:style>
      </p:cxnSp>
      <p:cxnSp>
        <p:nvCxnSpPr>
          <p:cNvPr id="30" name="Straight Connector 29">
            <a:extLst>
              <a:ext uri="{FF2B5EF4-FFF2-40B4-BE49-F238E27FC236}">
                <a16:creationId xmlns:a16="http://schemas.microsoft.com/office/drawing/2014/main" id="{73701E86-4740-4BB3-A627-A81674D41D2F}"/>
              </a:ext>
            </a:extLst>
          </p:cNvPr>
          <p:cNvCxnSpPr>
            <a:cxnSpLocks/>
          </p:cNvCxnSpPr>
          <p:nvPr/>
        </p:nvCxnSpPr>
        <p:spPr>
          <a:xfrm flipV="1">
            <a:off x="2758143" y="1658290"/>
            <a:ext cx="56828" cy="96277"/>
          </a:xfrm>
          <a:prstGeom prst="line">
            <a:avLst/>
          </a:prstGeom>
          <a:ln w="28575"/>
        </p:spPr>
        <p:style>
          <a:lnRef idx="1">
            <a:schemeClr val="dk1"/>
          </a:lnRef>
          <a:fillRef idx="0">
            <a:schemeClr val="dk1"/>
          </a:fillRef>
          <a:effectRef idx="0">
            <a:schemeClr val="dk1"/>
          </a:effectRef>
          <a:fontRef idx="minor">
            <a:schemeClr val="tx1"/>
          </a:fontRef>
        </p:style>
      </p:cxnSp>
      <p:cxnSp>
        <p:nvCxnSpPr>
          <p:cNvPr id="33" name="Straight Connector 32">
            <a:extLst>
              <a:ext uri="{FF2B5EF4-FFF2-40B4-BE49-F238E27FC236}">
                <a16:creationId xmlns:a16="http://schemas.microsoft.com/office/drawing/2014/main" id="{DE5296F6-2207-4866-9C6C-79B788C8E9BC}"/>
              </a:ext>
            </a:extLst>
          </p:cNvPr>
          <p:cNvCxnSpPr/>
          <p:nvPr/>
        </p:nvCxnSpPr>
        <p:spPr>
          <a:xfrm>
            <a:off x="6447254" y="2257499"/>
            <a:ext cx="77492" cy="98547"/>
          </a:xfrm>
          <a:prstGeom prst="line">
            <a:avLst/>
          </a:prstGeom>
          <a:ln w="28575"/>
        </p:spPr>
        <p:style>
          <a:lnRef idx="1">
            <a:schemeClr val="dk1"/>
          </a:lnRef>
          <a:fillRef idx="0">
            <a:schemeClr val="dk1"/>
          </a:fillRef>
          <a:effectRef idx="0">
            <a:schemeClr val="dk1"/>
          </a:effectRef>
          <a:fontRef idx="minor">
            <a:schemeClr val="tx1"/>
          </a:fontRef>
        </p:style>
      </p:cxnSp>
      <p:cxnSp>
        <p:nvCxnSpPr>
          <p:cNvPr id="34" name="Straight Connector 33">
            <a:extLst>
              <a:ext uri="{FF2B5EF4-FFF2-40B4-BE49-F238E27FC236}">
                <a16:creationId xmlns:a16="http://schemas.microsoft.com/office/drawing/2014/main" id="{C0257D5E-E4C9-4974-83E0-849F3522F72D}"/>
              </a:ext>
            </a:extLst>
          </p:cNvPr>
          <p:cNvCxnSpPr>
            <a:cxnSpLocks/>
          </p:cNvCxnSpPr>
          <p:nvPr/>
        </p:nvCxnSpPr>
        <p:spPr>
          <a:xfrm flipV="1">
            <a:off x="6457586" y="2251496"/>
            <a:ext cx="56828" cy="96277"/>
          </a:xfrm>
          <a:prstGeom prst="line">
            <a:avLst/>
          </a:prstGeom>
          <a:ln w="28575"/>
        </p:spPr>
        <p:style>
          <a:lnRef idx="1">
            <a:schemeClr val="dk1"/>
          </a:lnRef>
          <a:fillRef idx="0">
            <a:schemeClr val="dk1"/>
          </a:fillRef>
          <a:effectRef idx="0">
            <a:schemeClr val="dk1"/>
          </a:effectRef>
          <a:fontRef idx="minor">
            <a:schemeClr val="tx1"/>
          </a:fontRef>
        </p:style>
      </p:cxnSp>
      <p:sp>
        <p:nvSpPr>
          <p:cNvPr id="35" name="TextBox 34">
            <a:extLst>
              <a:ext uri="{FF2B5EF4-FFF2-40B4-BE49-F238E27FC236}">
                <a16:creationId xmlns:a16="http://schemas.microsoft.com/office/drawing/2014/main" id="{04615485-5287-4E09-97D0-2783C3C60B70}"/>
              </a:ext>
            </a:extLst>
          </p:cNvPr>
          <p:cNvSpPr txBox="1"/>
          <p:nvPr/>
        </p:nvSpPr>
        <p:spPr>
          <a:xfrm>
            <a:off x="2148951" y="954277"/>
            <a:ext cx="657841" cy="369332"/>
          </a:xfrm>
          <a:prstGeom prst="rect">
            <a:avLst/>
          </a:prstGeom>
          <a:noFill/>
        </p:spPr>
        <p:txBody>
          <a:bodyPr wrap="square" rtlCol="0">
            <a:spAutoFit/>
          </a:bodyPr>
          <a:lstStyle/>
          <a:p>
            <a:r>
              <a:rPr lang="en-CA" dirty="0"/>
              <a:t>A</a:t>
            </a:r>
          </a:p>
        </p:txBody>
      </p:sp>
      <p:sp>
        <p:nvSpPr>
          <p:cNvPr id="36" name="TextBox 35">
            <a:extLst>
              <a:ext uri="{FF2B5EF4-FFF2-40B4-BE49-F238E27FC236}">
                <a16:creationId xmlns:a16="http://schemas.microsoft.com/office/drawing/2014/main" id="{5A640309-6B1A-447A-899E-2D37CE92EF3A}"/>
              </a:ext>
            </a:extLst>
          </p:cNvPr>
          <p:cNvSpPr txBox="1"/>
          <p:nvPr/>
        </p:nvSpPr>
        <p:spPr>
          <a:xfrm>
            <a:off x="2148951" y="1512182"/>
            <a:ext cx="657841" cy="369332"/>
          </a:xfrm>
          <a:prstGeom prst="rect">
            <a:avLst/>
          </a:prstGeom>
          <a:noFill/>
        </p:spPr>
        <p:txBody>
          <a:bodyPr wrap="square" rtlCol="0">
            <a:spAutoFit/>
          </a:bodyPr>
          <a:lstStyle/>
          <a:p>
            <a:r>
              <a:rPr lang="en-CA" dirty="0"/>
              <a:t>B</a:t>
            </a:r>
          </a:p>
        </p:txBody>
      </p:sp>
      <p:sp>
        <p:nvSpPr>
          <p:cNvPr id="37" name="TextBox 36">
            <a:extLst>
              <a:ext uri="{FF2B5EF4-FFF2-40B4-BE49-F238E27FC236}">
                <a16:creationId xmlns:a16="http://schemas.microsoft.com/office/drawing/2014/main" id="{E57DA637-BC22-42C9-99F8-99C1FA422FCD}"/>
              </a:ext>
            </a:extLst>
          </p:cNvPr>
          <p:cNvSpPr txBox="1"/>
          <p:nvPr/>
        </p:nvSpPr>
        <p:spPr>
          <a:xfrm>
            <a:off x="2148951" y="2070087"/>
            <a:ext cx="657841" cy="369332"/>
          </a:xfrm>
          <a:prstGeom prst="rect">
            <a:avLst/>
          </a:prstGeom>
          <a:noFill/>
        </p:spPr>
        <p:txBody>
          <a:bodyPr wrap="square" rtlCol="0">
            <a:spAutoFit/>
          </a:bodyPr>
          <a:lstStyle/>
          <a:p>
            <a:r>
              <a:rPr lang="en-CA" dirty="0"/>
              <a:t>C</a:t>
            </a:r>
          </a:p>
        </p:txBody>
      </p:sp>
      <p:sp>
        <p:nvSpPr>
          <p:cNvPr id="38" name="TextBox 37">
            <a:extLst>
              <a:ext uri="{FF2B5EF4-FFF2-40B4-BE49-F238E27FC236}">
                <a16:creationId xmlns:a16="http://schemas.microsoft.com/office/drawing/2014/main" id="{22022D88-6342-4413-AE55-BE12379C894B}"/>
              </a:ext>
            </a:extLst>
          </p:cNvPr>
          <p:cNvSpPr txBox="1"/>
          <p:nvPr/>
        </p:nvSpPr>
        <p:spPr>
          <a:xfrm>
            <a:off x="1747671" y="2841879"/>
            <a:ext cx="6712882" cy="369332"/>
          </a:xfrm>
          <a:prstGeom prst="rect">
            <a:avLst/>
          </a:prstGeom>
          <a:noFill/>
        </p:spPr>
        <p:txBody>
          <a:bodyPr wrap="square" rtlCol="0">
            <a:spAutoFit/>
          </a:bodyPr>
          <a:lstStyle/>
          <a:p>
            <a:r>
              <a:rPr lang="en-CA" dirty="0"/>
              <a:t>Q: Which group has the greatest variability?</a:t>
            </a:r>
          </a:p>
        </p:txBody>
      </p:sp>
      <p:sp>
        <p:nvSpPr>
          <p:cNvPr id="39" name="TextBox 38">
            <a:extLst>
              <a:ext uri="{FF2B5EF4-FFF2-40B4-BE49-F238E27FC236}">
                <a16:creationId xmlns:a16="http://schemas.microsoft.com/office/drawing/2014/main" id="{EAC62E43-223A-4712-B4E1-730B592D3E9E}"/>
              </a:ext>
            </a:extLst>
          </p:cNvPr>
          <p:cNvSpPr txBox="1"/>
          <p:nvPr/>
        </p:nvSpPr>
        <p:spPr>
          <a:xfrm>
            <a:off x="1758094" y="3749859"/>
            <a:ext cx="6712882" cy="369332"/>
          </a:xfrm>
          <a:prstGeom prst="rect">
            <a:avLst/>
          </a:prstGeom>
          <a:noFill/>
        </p:spPr>
        <p:txBody>
          <a:bodyPr wrap="square" rtlCol="0">
            <a:spAutoFit/>
          </a:bodyPr>
          <a:lstStyle/>
          <a:p>
            <a:r>
              <a:rPr lang="en-CA" dirty="0"/>
              <a:t>Q: Which group has the least variability?</a:t>
            </a:r>
          </a:p>
        </p:txBody>
      </p:sp>
      <p:sp>
        <p:nvSpPr>
          <p:cNvPr id="40" name="TextBox 39">
            <a:extLst>
              <a:ext uri="{FF2B5EF4-FFF2-40B4-BE49-F238E27FC236}">
                <a16:creationId xmlns:a16="http://schemas.microsoft.com/office/drawing/2014/main" id="{D216D189-07E5-452E-A9BC-6B7C7DE70F02}"/>
              </a:ext>
            </a:extLst>
          </p:cNvPr>
          <p:cNvSpPr txBox="1"/>
          <p:nvPr/>
        </p:nvSpPr>
        <p:spPr>
          <a:xfrm>
            <a:off x="1646351" y="4605383"/>
            <a:ext cx="6712882" cy="369332"/>
          </a:xfrm>
          <a:prstGeom prst="rect">
            <a:avLst/>
          </a:prstGeom>
          <a:noFill/>
        </p:spPr>
        <p:txBody>
          <a:bodyPr wrap="square" rtlCol="0">
            <a:spAutoFit/>
          </a:bodyPr>
          <a:lstStyle/>
          <a:p>
            <a:r>
              <a:rPr lang="en-CA" dirty="0"/>
              <a:t>Q: Which group has the greatest mean?</a:t>
            </a:r>
          </a:p>
        </p:txBody>
      </p:sp>
      <p:sp>
        <p:nvSpPr>
          <p:cNvPr id="41" name="TextBox 40">
            <a:extLst>
              <a:ext uri="{FF2B5EF4-FFF2-40B4-BE49-F238E27FC236}">
                <a16:creationId xmlns:a16="http://schemas.microsoft.com/office/drawing/2014/main" id="{4EC1EC20-5080-4A1C-8A34-3C5D208BFAD2}"/>
              </a:ext>
            </a:extLst>
          </p:cNvPr>
          <p:cNvSpPr txBox="1"/>
          <p:nvPr/>
        </p:nvSpPr>
        <p:spPr>
          <a:xfrm>
            <a:off x="1793717" y="5658133"/>
            <a:ext cx="6712882" cy="369332"/>
          </a:xfrm>
          <a:prstGeom prst="rect">
            <a:avLst/>
          </a:prstGeom>
          <a:noFill/>
        </p:spPr>
        <p:txBody>
          <a:bodyPr wrap="square" rtlCol="0">
            <a:spAutoFit/>
          </a:bodyPr>
          <a:lstStyle/>
          <a:p>
            <a:r>
              <a:rPr lang="en-CA" dirty="0"/>
              <a:t>Q: Which distribution is approximately normal?</a:t>
            </a:r>
          </a:p>
        </p:txBody>
      </p:sp>
      <p:sp>
        <p:nvSpPr>
          <p:cNvPr id="28" name="TextBox 27">
            <a:extLst>
              <a:ext uri="{FF2B5EF4-FFF2-40B4-BE49-F238E27FC236}">
                <a16:creationId xmlns:a16="http://schemas.microsoft.com/office/drawing/2014/main" id="{8F4CEFDA-277E-499E-BD06-07457118FFF7}"/>
              </a:ext>
            </a:extLst>
          </p:cNvPr>
          <p:cNvSpPr txBox="1"/>
          <p:nvPr/>
        </p:nvSpPr>
        <p:spPr>
          <a:xfrm>
            <a:off x="1524001" y="3151459"/>
            <a:ext cx="9584675" cy="369332"/>
          </a:xfrm>
          <a:prstGeom prst="rect">
            <a:avLst/>
          </a:prstGeom>
          <a:noFill/>
        </p:spPr>
        <p:txBody>
          <a:bodyPr wrap="none">
            <a:spAutoFit/>
          </a:bodyPr>
          <a:lstStyle/>
          <a:p>
            <a:pPr eaLnBrk="1" hangingPunct="1">
              <a:defRPr/>
            </a:pPr>
            <a:r>
              <a:rPr lang="en-CA" b="1" dirty="0">
                <a:solidFill>
                  <a:srgbClr val="FF0000"/>
                </a:solidFill>
                <a:latin typeface="+mj-lt"/>
                <a:cs typeface="Arial" charset="0"/>
              </a:rPr>
              <a:t>Group “C” will have the greatest variability because it has the largest range</a:t>
            </a:r>
          </a:p>
        </p:txBody>
      </p:sp>
      <p:sp>
        <p:nvSpPr>
          <p:cNvPr id="31" name="TextBox 30">
            <a:extLst>
              <a:ext uri="{FF2B5EF4-FFF2-40B4-BE49-F238E27FC236}">
                <a16:creationId xmlns:a16="http://schemas.microsoft.com/office/drawing/2014/main" id="{0E7DB807-F012-40F2-B8A7-4B7576C35303}"/>
              </a:ext>
            </a:extLst>
          </p:cNvPr>
          <p:cNvSpPr txBox="1"/>
          <p:nvPr/>
        </p:nvSpPr>
        <p:spPr>
          <a:xfrm>
            <a:off x="1587526" y="4026378"/>
            <a:ext cx="8941871" cy="369332"/>
          </a:xfrm>
          <a:prstGeom prst="rect">
            <a:avLst/>
          </a:prstGeom>
          <a:noFill/>
        </p:spPr>
        <p:txBody>
          <a:bodyPr wrap="none">
            <a:spAutoFit/>
          </a:bodyPr>
          <a:lstStyle/>
          <a:p>
            <a:pPr eaLnBrk="1" hangingPunct="1">
              <a:defRPr/>
            </a:pPr>
            <a:r>
              <a:rPr lang="en-CA" b="1" dirty="0">
                <a:solidFill>
                  <a:srgbClr val="FF0000"/>
                </a:solidFill>
                <a:latin typeface="+mj-lt"/>
                <a:cs typeface="Arial" charset="0"/>
              </a:rPr>
              <a:t>Group “B”, despite the outlier, most of it’s data is very close to its median</a:t>
            </a:r>
          </a:p>
        </p:txBody>
      </p:sp>
      <p:sp>
        <p:nvSpPr>
          <p:cNvPr id="32" name="TextBox 31">
            <a:extLst>
              <a:ext uri="{FF2B5EF4-FFF2-40B4-BE49-F238E27FC236}">
                <a16:creationId xmlns:a16="http://schemas.microsoft.com/office/drawing/2014/main" id="{B3A0A7E9-97F7-4A85-82D8-A0D59A99CEBB}"/>
              </a:ext>
            </a:extLst>
          </p:cNvPr>
          <p:cNvSpPr txBox="1"/>
          <p:nvPr/>
        </p:nvSpPr>
        <p:spPr>
          <a:xfrm>
            <a:off x="1587525" y="4997907"/>
            <a:ext cx="8927444" cy="646331"/>
          </a:xfrm>
          <a:prstGeom prst="rect">
            <a:avLst/>
          </a:prstGeom>
          <a:noFill/>
        </p:spPr>
        <p:txBody>
          <a:bodyPr wrap="none">
            <a:spAutoFit/>
          </a:bodyPr>
          <a:lstStyle/>
          <a:p>
            <a:pPr eaLnBrk="1" hangingPunct="1">
              <a:defRPr/>
            </a:pPr>
            <a:r>
              <a:rPr lang="en-CA" b="1" dirty="0">
                <a:solidFill>
                  <a:srgbClr val="FF0000"/>
                </a:solidFill>
                <a:latin typeface="+mj-lt"/>
                <a:cs typeface="Arial" charset="0"/>
              </a:rPr>
              <a:t>Since outliers can greatly influence the mean,  I would assume Group “C’</a:t>
            </a:r>
            <a:br>
              <a:rPr lang="en-CA" b="1" dirty="0">
                <a:solidFill>
                  <a:srgbClr val="FF0000"/>
                </a:solidFill>
                <a:latin typeface="+mj-lt"/>
                <a:cs typeface="Arial" charset="0"/>
              </a:rPr>
            </a:br>
            <a:r>
              <a:rPr lang="en-CA" b="1" dirty="0">
                <a:solidFill>
                  <a:srgbClr val="FF0000"/>
                </a:solidFill>
                <a:latin typeface="+mj-lt"/>
                <a:cs typeface="Arial" charset="0"/>
              </a:rPr>
              <a:t>to have the largest mean.</a:t>
            </a:r>
          </a:p>
        </p:txBody>
      </p:sp>
      <p:sp>
        <p:nvSpPr>
          <p:cNvPr id="43" name="TextBox 42">
            <a:extLst>
              <a:ext uri="{FF2B5EF4-FFF2-40B4-BE49-F238E27FC236}">
                <a16:creationId xmlns:a16="http://schemas.microsoft.com/office/drawing/2014/main" id="{EFB76F73-C7FB-4685-9661-45924A9B46C1}"/>
              </a:ext>
            </a:extLst>
          </p:cNvPr>
          <p:cNvSpPr txBox="1"/>
          <p:nvPr/>
        </p:nvSpPr>
        <p:spPr>
          <a:xfrm>
            <a:off x="1558120" y="5965139"/>
            <a:ext cx="7847020" cy="369332"/>
          </a:xfrm>
          <a:prstGeom prst="rect">
            <a:avLst/>
          </a:prstGeom>
          <a:noFill/>
        </p:spPr>
        <p:txBody>
          <a:bodyPr wrap="none">
            <a:spAutoFit/>
          </a:bodyPr>
          <a:lstStyle/>
          <a:p>
            <a:pPr eaLnBrk="1" hangingPunct="1">
              <a:defRPr/>
            </a:pPr>
            <a:r>
              <a:rPr lang="en-CA" b="1" dirty="0">
                <a:solidFill>
                  <a:srgbClr val="FF0000"/>
                </a:solidFill>
                <a:latin typeface="+mj-lt"/>
                <a:cs typeface="Arial" charset="0"/>
              </a:rPr>
              <a:t>Group A is the most symmetrical and does not have any outliers.</a:t>
            </a:r>
          </a:p>
        </p:txBody>
      </p:sp>
    </p:spTree>
    <p:custDataLst>
      <p:tags r:id="rId1"/>
    </p:custDataLst>
    <p:extLst>
      <p:ext uri="{BB962C8B-B14F-4D97-AF65-F5344CB8AC3E}">
        <p14:creationId xmlns:p14="http://schemas.microsoft.com/office/powerpoint/2010/main" val="15682090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animEffect transition="in" filter="blinds(horizontal)">
                                      <p:cBhvr>
                                        <p:cTn id="7" dur="500"/>
                                        <p:tgtEl>
                                          <p:spTgt spid="28"/>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1"/>
                                        </p:tgtEl>
                                        <p:attrNameLst>
                                          <p:attrName>style.visibility</p:attrName>
                                        </p:attrNameLst>
                                      </p:cBhvr>
                                      <p:to>
                                        <p:strVal val="visible"/>
                                      </p:to>
                                    </p:set>
                                    <p:animEffect transition="in" filter="blinds(horizontal)">
                                      <p:cBhvr>
                                        <p:cTn id="12" dur="500"/>
                                        <p:tgtEl>
                                          <p:spTgt spid="31"/>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2"/>
                                        </p:tgtEl>
                                        <p:attrNameLst>
                                          <p:attrName>style.visibility</p:attrName>
                                        </p:attrNameLst>
                                      </p:cBhvr>
                                      <p:to>
                                        <p:strVal val="visible"/>
                                      </p:to>
                                    </p:set>
                                    <p:animEffect transition="in" filter="blinds(horizontal)">
                                      <p:cBhvr>
                                        <p:cTn id="17" dur="500"/>
                                        <p:tgtEl>
                                          <p:spTgt spid="32"/>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43"/>
                                        </p:tgtEl>
                                        <p:attrNameLst>
                                          <p:attrName>style.visibility</p:attrName>
                                        </p:attrNameLst>
                                      </p:cBhvr>
                                      <p:to>
                                        <p:strVal val="visible"/>
                                      </p:to>
                                    </p:set>
                                    <p:animEffect transition="in" filter="blinds(horizontal)">
                                      <p:cBhvr>
                                        <p:cTn id="22" dur="500"/>
                                        <p:tgtEl>
                                          <p:spTgt spid="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p:bldP spid="31" grpId="0"/>
      <p:bldP spid="32" grpId="0"/>
      <p:bldP spid="43"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F1F7F84-D98B-4D90-A45A-793805D5CB46}"/>
              </a:ext>
            </a:extLst>
          </p:cNvPr>
          <p:cNvSpPr>
            <a:spLocks noGrp="1"/>
          </p:cNvSpPr>
          <p:nvPr>
            <p:ph sz="quarter" idx="1"/>
          </p:nvPr>
        </p:nvSpPr>
        <p:spPr>
          <a:xfrm>
            <a:off x="453225" y="141150"/>
            <a:ext cx="10750163" cy="6529675"/>
          </a:xfrm>
        </p:spPr>
        <p:txBody>
          <a:bodyPr/>
          <a:lstStyle/>
          <a:p>
            <a:pPr marL="0" indent="0">
              <a:buNone/>
            </a:pPr>
            <a:r>
              <a:rPr lang="en-CA" dirty="0"/>
              <a:t>In UBC Math 100, 50 students wrote a test and got a class average of 74% with a SD of 8.5%.  The teacher decides to exempt 2 questions and give everyone 3 extra percentage points.  Which of the following changes to the mean and SD will happen?</a:t>
            </a:r>
            <a:br>
              <a:rPr lang="en-CA" dirty="0"/>
            </a:br>
            <a:endParaRPr lang="en-CA" dirty="0"/>
          </a:p>
          <a:p>
            <a:pPr marL="0" indent="0">
              <a:buNone/>
            </a:pPr>
            <a:r>
              <a:rPr lang="en-CA" dirty="0"/>
              <a:t>a) The mean and SD will stay same b/c increasing everyone’s mark by 3% will not change anything</a:t>
            </a:r>
            <a:br>
              <a:rPr lang="en-CA" dirty="0"/>
            </a:br>
            <a:br>
              <a:rPr lang="en-CA" dirty="0"/>
            </a:br>
            <a:r>
              <a:rPr lang="en-CA" dirty="0"/>
              <a:t>b) The mean will increase by 3% but not the SD</a:t>
            </a:r>
            <a:br>
              <a:rPr lang="en-CA" dirty="0"/>
            </a:br>
            <a:endParaRPr lang="en-CA" dirty="0"/>
          </a:p>
          <a:p>
            <a:pPr marL="0" indent="0">
              <a:buNone/>
            </a:pPr>
            <a:r>
              <a:rPr lang="en-CA" dirty="0"/>
              <a:t>c) The mean will stay the same but the SD will increase by 3%</a:t>
            </a:r>
            <a:br>
              <a:rPr lang="en-CA" dirty="0"/>
            </a:br>
            <a:endParaRPr lang="en-CA" dirty="0"/>
          </a:p>
          <a:p>
            <a:pPr marL="0" indent="0">
              <a:buNone/>
            </a:pPr>
            <a:r>
              <a:rPr lang="en-CA" dirty="0"/>
              <a:t>d) The mean will increase by 3% but the SD can increase by any amount depending on what marks each student had</a:t>
            </a:r>
            <a:br>
              <a:rPr lang="en-CA" dirty="0"/>
            </a:br>
            <a:endParaRPr lang="en-CA" dirty="0"/>
          </a:p>
          <a:p>
            <a:pPr marL="0" indent="0">
              <a:buNone/>
            </a:pPr>
            <a:r>
              <a:rPr lang="en-CA" dirty="0"/>
              <a:t>e) It is impossible to find the new mean and SD without knowing what the actual marks of the students were</a:t>
            </a:r>
          </a:p>
        </p:txBody>
      </p:sp>
    </p:spTree>
    <p:custDataLst>
      <p:tags r:id="rId1"/>
    </p:custDataLst>
    <p:extLst>
      <p:ext uri="{BB962C8B-B14F-4D97-AF65-F5344CB8AC3E}">
        <p14:creationId xmlns:p14="http://schemas.microsoft.com/office/powerpoint/2010/main" val="315223835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A027A26-6D2A-4614-9D27-B24D23F27E48}"/>
              </a:ext>
            </a:extLst>
          </p:cNvPr>
          <p:cNvSpPr>
            <a:spLocks noGrp="1"/>
          </p:cNvSpPr>
          <p:nvPr>
            <p:ph sz="quarter" idx="1"/>
          </p:nvPr>
        </p:nvSpPr>
        <p:spPr>
          <a:xfrm>
            <a:off x="500932" y="367260"/>
            <a:ext cx="9799809" cy="4594484"/>
          </a:xfrm>
        </p:spPr>
        <p:txBody>
          <a:bodyPr/>
          <a:lstStyle/>
          <a:p>
            <a:pPr marL="0" indent="0">
              <a:buNone/>
            </a:pPr>
            <a:r>
              <a:rPr lang="en-CA" dirty="0"/>
              <a:t>Which of the following will help decrease the standard deviation?  YES OR NO??</a:t>
            </a:r>
          </a:p>
          <a:p>
            <a:pPr marL="0" indent="0">
              <a:buNone/>
            </a:pPr>
            <a:r>
              <a:rPr lang="en-CA" dirty="0"/>
              <a:t>a) Increasing the mean in a set of data</a:t>
            </a:r>
            <a:br>
              <a:rPr lang="en-CA" dirty="0"/>
            </a:br>
            <a:endParaRPr lang="en-CA" dirty="0"/>
          </a:p>
          <a:p>
            <a:pPr marL="0" indent="0">
              <a:buNone/>
            </a:pPr>
            <a:r>
              <a:rPr lang="en-CA" dirty="0"/>
              <a:t>b) Removing the outliers in a set of data</a:t>
            </a:r>
            <a:br>
              <a:rPr lang="en-CA" dirty="0"/>
            </a:br>
            <a:endParaRPr lang="en-CA" dirty="0"/>
          </a:p>
          <a:p>
            <a:pPr marL="0" indent="0">
              <a:buNone/>
            </a:pPr>
            <a:r>
              <a:rPr lang="en-CA" dirty="0"/>
              <a:t>c) Decreasing each data point by 5% in a set of data</a:t>
            </a:r>
            <a:br>
              <a:rPr lang="en-CA" dirty="0"/>
            </a:br>
            <a:endParaRPr lang="en-CA" dirty="0"/>
          </a:p>
          <a:p>
            <a:pPr marL="0" indent="0">
              <a:buNone/>
            </a:pPr>
            <a:r>
              <a:rPr lang="en-CA"/>
              <a:t>d) </a:t>
            </a:r>
            <a:r>
              <a:rPr lang="en-CA" dirty="0"/>
              <a:t>Removing the largest or smallest data points</a:t>
            </a:r>
          </a:p>
        </p:txBody>
      </p:sp>
    </p:spTree>
    <p:custDataLst>
      <p:tags r:id="rId1"/>
    </p:custDataLst>
    <p:extLst>
      <p:ext uri="{BB962C8B-B14F-4D97-AF65-F5344CB8AC3E}">
        <p14:creationId xmlns:p14="http://schemas.microsoft.com/office/powerpoint/2010/main" val="32674599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2EB855-C167-400E-BB61-BF64F1C3993F}"/>
              </a:ext>
            </a:extLst>
          </p:cNvPr>
          <p:cNvSpPr>
            <a:spLocks noGrp="1"/>
          </p:cNvSpPr>
          <p:nvPr>
            <p:ph type="title"/>
          </p:nvPr>
        </p:nvSpPr>
        <p:spPr>
          <a:xfrm>
            <a:off x="437322" y="28152"/>
            <a:ext cx="9835764" cy="533745"/>
          </a:xfrm>
        </p:spPr>
        <p:txBody>
          <a:bodyPr>
            <a:normAutofit fontScale="90000"/>
          </a:bodyPr>
          <a:lstStyle/>
          <a:p>
            <a:r>
              <a:rPr lang="en-CA" dirty="0"/>
              <a:t>II) What is a Normal Distribution? </a:t>
            </a:r>
          </a:p>
        </p:txBody>
      </p:sp>
      <p:sp>
        <p:nvSpPr>
          <p:cNvPr id="3" name="Content Placeholder 2">
            <a:extLst>
              <a:ext uri="{FF2B5EF4-FFF2-40B4-BE49-F238E27FC236}">
                <a16:creationId xmlns:a16="http://schemas.microsoft.com/office/drawing/2014/main" id="{421FFA0A-3EE7-421A-8372-2DC5F83B2777}"/>
              </a:ext>
            </a:extLst>
          </p:cNvPr>
          <p:cNvSpPr>
            <a:spLocks noGrp="1"/>
          </p:cNvSpPr>
          <p:nvPr>
            <p:ph sz="quarter" idx="1"/>
          </p:nvPr>
        </p:nvSpPr>
        <p:spPr>
          <a:xfrm>
            <a:off x="151075" y="673215"/>
            <a:ext cx="11497586" cy="4137328"/>
          </a:xfrm>
        </p:spPr>
        <p:txBody>
          <a:bodyPr/>
          <a:lstStyle/>
          <a:p>
            <a:r>
              <a:rPr lang="en-CA" sz="2100" dirty="0"/>
              <a:t>A normal distribution is the distribution of a quantitative variable, where the data is symmetrically distributed, no skew, and the distribution is “bell-shaped”</a:t>
            </a:r>
          </a:p>
          <a:p>
            <a:r>
              <a:rPr lang="en-CA" sz="2100" dirty="0"/>
              <a:t>The data is mostly centered in the middle (Mean) and tapers off as the values move away from the mean</a:t>
            </a:r>
          </a:p>
          <a:p>
            <a:r>
              <a:rPr lang="en-CA" sz="2100" dirty="0"/>
              <a:t>In a normal distribution, the mean, median, and mode are all equal</a:t>
            </a:r>
          </a:p>
          <a:p>
            <a:r>
              <a:rPr lang="en-US" sz="2100" dirty="0"/>
              <a:t>When the distribution of a quantitative variable is normally distributed, it means that the distribution is “bell-shaped”, centered in the mean, no skews </a:t>
            </a:r>
            <a:endParaRPr lang="en-CA" sz="2100" dirty="0"/>
          </a:p>
        </p:txBody>
      </p:sp>
      <p:pic>
        <p:nvPicPr>
          <p:cNvPr id="4" name="Picture 3">
            <a:extLst>
              <a:ext uri="{FF2B5EF4-FFF2-40B4-BE49-F238E27FC236}">
                <a16:creationId xmlns:a16="http://schemas.microsoft.com/office/drawing/2014/main" id="{584BA8DD-1549-496B-B733-4B9259660D7E}"/>
              </a:ext>
            </a:extLst>
          </p:cNvPr>
          <p:cNvPicPr>
            <a:picLocks noChangeAspect="1"/>
          </p:cNvPicPr>
          <p:nvPr/>
        </p:nvPicPr>
        <p:blipFill>
          <a:blip r:embed="rId4"/>
          <a:stretch>
            <a:fillRect/>
          </a:stretch>
        </p:blipFill>
        <p:spPr>
          <a:xfrm>
            <a:off x="227871" y="3289746"/>
            <a:ext cx="5306238" cy="3568253"/>
          </a:xfrm>
          <a:prstGeom prst="rect">
            <a:avLst/>
          </a:prstGeom>
        </p:spPr>
      </p:pic>
    </p:spTree>
    <p:custDataLst>
      <p:tags r:id="rId1"/>
    </p:custDataLst>
    <p:extLst>
      <p:ext uri="{BB962C8B-B14F-4D97-AF65-F5344CB8AC3E}">
        <p14:creationId xmlns:p14="http://schemas.microsoft.com/office/powerpoint/2010/main" val="13665872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2EB855-C167-400E-BB61-BF64F1C3993F}"/>
              </a:ext>
            </a:extLst>
          </p:cNvPr>
          <p:cNvSpPr>
            <a:spLocks noGrp="1"/>
          </p:cNvSpPr>
          <p:nvPr>
            <p:ph type="title"/>
          </p:nvPr>
        </p:nvSpPr>
        <p:spPr>
          <a:xfrm>
            <a:off x="453224" y="274639"/>
            <a:ext cx="9835764" cy="533745"/>
          </a:xfrm>
        </p:spPr>
        <p:txBody>
          <a:bodyPr>
            <a:normAutofit fontScale="90000"/>
          </a:bodyPr>
          <a:lstStyle/>
          <a:p>
            <a:r>
              <a:rPr lang="en-CA" dirty="0"/>
              <a:t>II)Properties of a Normal Distribution? </a:t>
            </a:r>
          </a:p>
        </p:txBody>
      </p:sp>
      <p:pic>
        <p:nvPicPr>
          <p:cNvPr id="5" name="Picture 3">
            <a:extLst>
              <a:ext uri="{FF2B5EF4-FFF2-40B4-BE49-F238E27FC236}">
                <a16:creationId xmlns:a16="http://schemas.microsoft.com/office/drawing/2014/main" id="{9E10A677-F974-4619-A8E7-5D0F45D2734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10952" y="3601942"/>
            <a:ext cx="5375016" cy="3128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421FFA0A-3EE7-421A-8372-2DC5F83B2777}"/>
                  </a:ext>
                </a:extLst>
              </p:cNvPr>
              <p:cNvSpPr>
                <a:spLocks noGrp="1"/>
              </p:cNvSpPr>
              <p:nvPr>
                <p:ph sz="quarter" idx="1"/>
              </p:nvPr>
            </p:nvSpPr>
            <p:spPr>
              <a:xfrm>
                <a:off x="166977" y="919702"/>
                <a:ext cx="11497586" cy="4137328"/>
              </a:xfrm>
            </p:spPr>
            <p:txBody>
              <a:bodyPr/>
              <a:lstStyle/>
              <a:p>
                <a:r>
                  <a:rPr lang="en-CA" sz="2100" dirty="0"/>
                  <a:t>When looking at the distribution of a quantitative variable, a normal distribution will have a center at the mean </a:t>
                </a:r>
                <a14:m>
                  <m:oMath xmlns:m="http://schemas.openxmlformats.org/officeDocument/2006/math">
                    <m:acc>
                      <m:accPr>
                        <m:chr m:val="̅"/>
                        <m:ctrlPr>
                          <a:rPr lang="en-US" sz="2100" b="0" i="1" smtClean="0">
                            <a:latin typeface="Cambria Math" panose="02040503050406030204" pitchFamily="18" charset="0"/>
                          </a:rPr>
                        </m:ctrlPr>
                      </m:accPr>
                      <m:e>
                        <m:r>
                          <a:rPr lang="en-US" sz="2100" b="0" i="1" smtClean="0">
                            <a:latin typeface="Cambria Math" panose="02040503050406030204" pitchFamily="18" charset="0"/>
                          </a:rPr>
                          <m:t>𝑥</m:t>
                        </m:r>
                      </m:e>
                    </m:acc>
                  </m:oMath>
                </a14:m>
                <a:r>
                  <a:rPr lang="en-CA" sz="2100" dirty="0"/>
                  <a:t>, unimodal, and is bell shaped</a:t>
                </a:r>
              </a:p>
              <a:p>
                <a:r>
                  <a:rPr lang="en-CA" sz="2100" dirty="0"/>
                  <a:t>The “</a:t>
                </a:r>
                <a:r>
                  <a:rPr lang="en-CA" sz="2100" b="1" i="1" u="sng" dirty="0"/>
                  <a:t>spread</a:t>
                </a:r>
                <a:r>
                  <a:rPr lang="en-CA" sz="2100" dirty="0"/>
                  <a:t>” of the data will be defined by the </a:t>
                </a:r>
                <a:r>
                  <a:rPr lang="en-CA" sz="2100" i="1" dirty="0"/>
                  <a:t>standard deviation</a:t>
                </a:r>
                <a:r>
                  <a:rPr lang="en-CA" sz="2100" dirty="0"/>
                  <a:t> “”</a:t>
                </a:r>
              </a:p>
              <a:p>
                <a:r>
                  <a:rPr lang="en-CA" sz="2100" dirty="0"/>
                  <a:t>99.7% of all data points will be within 3 standard deviations of the mean</a:t>
                </a:r>
              </a:p>
              <a:p>
                <a:r>
                  <a:rPr lang="en-CA" sz="2100" dirty="0"/>
                  <a:t>A normal distribution can be used to determine the percentage of the population within a certain range</a:t>
                </a:r>
              </a:p>
              <a:p>
                <a:r>
                  <a:rPr lang="en-CA" sz="2100" dirty="0"/>
                  <a:t>The chart below shows the percentage of the population between different standard deviations of the mean</a:t>
                </a:r>
              </a:p>
            </p:txBody>
          </p:sp>
        </mc:Choice>
        <mc:Fallback xmlns="">
          <p:sp>
            <p:nvSpPr>
              <p:cNvPr id="3" name="Content Placeholder 2">
                <a:extLst>
                  <a:ext uri="{FF2B5EF4-FFF2-40B4-BE49-F238E27FC236}">
                    <a16:creationId xmlns:a16="http://schemas.microsoft.com/office/drawing/2014/main" id="{421FFA0A-3EE7-421A-8372-2DC5F83B2777}"/>
                  </a:ext>
                </a:extLst>
              </p:cNvPr>
              <p:cNvSpPr>
                <a:spLocks noGrp="1" noRot="1" noChangeAspect="1" noMove="1" noResize="1" noEditPoints="1" noAdjustHandles="1" noChangeArrowheads="1" noChangeShapeType="1" noTextEdit="1"/>
              </p:cNvSpPr>
              <p:nvPr>
                <p:ph sz="quarter" idx="1"/>
              </p:nvPr>
            </p:nvSpPr>
            <p:spPr>
              <a:xfrm>
                <a:off x="166977" y="919702"/>
                <a:ext cx="11497586" cy="4137328"/>
              </a:xfrm>
              <a:blipFill>
                <a:blip r:embed="rId5"/>
                <a:stretch>
                  <a:fillRect l="-159" t="-1031" r="-954"/>
                </a:stretch>
              </a:blipFill>
            </p:spPr>
            <p:txBody>
              <a:bodyPr/>
              <a:lstStyle/>
              <a:p>
                <a:r>
                  <a:rPr lang="en-US">
                    <a:noFill/>
                  </a:rPr>
                  <a:t> </a:t>
                </a:r>
              </a:p>
            </p:txBody>
          </p:sp>
        </mc:Fallback>
      </mc:AlternateContent>
      <p:graphicFrame>
        <p:nvGraphicFramePr>
          <p:cNvPr id="4" name="Object 3">
            <a:extLst>
              <a:ext uri="{FF2B5EF4-FFF2-40B4-BE49-F238E27FC236}">
                <a16:creationId xmlns:a16="http://schemas.microsoft.com/office/drawing/2014/main" id="{124AECFE-EEDE-5298-04B7-516800634679}"/>
              </a:ext>
            </a:extLst>
          </p:cNvPr>
          <p:cNvGraphicFramePr>
            <a:graphicFrameLocks noChangeAspect="1"/>
          </p:cNvGraphicFramePr>
          <p:nvPr>
            <p:extLst>
              <p:ext uri="{D42A27DB-BD31-4B8C-83A1-F6EECF244321}">
                <p14:modId xmlns:p14="http://schemas.microsoft.com/office/powerpoint/2010/main" val="1334408694"/>
              </p:ext>
            </p:extLst>
          </p:nvPr>
        </p:nvGraphicFramePr>
        <p:xfrm>
          <a:off x="8920564" y="1587123"/>
          <a:ext cx="556647" cy="510260"/>
        </p:xfrm>
        <a:graphic>
          <a:graphicData uri="http://schemas.openxmlformats.org/presentationml/2006/ole">
            <mc:AlternateContent xmlns:mc="http://schemas.openxmlformats.org/markup-compatibility/2006">
              <mc:Choice xmlns:v="urn:schemas-microsoft-com:vml" Requires="v">
                <p:oleObj name="Equation" r:id="rId6" imgW="152280" imgH="139680" progId="Equation.DSMT4">
                  <p:embed/>
                </p:oleObj>
              </mc:Choice>
              <mc:Fallback>
                <p:oleObj name="Equation" r:id="rId6" imgW="152280" imgH="139680" progId="Equation.DSMT4">
                  <p:embed/>
                  <p:pic>
                    <p:nvPicPr>
                      <p:cNvPr id="4" name="Object 3">
                        <a:extLst>
                          <a:ext uri="{FF2B5EF4-FFF2-40B4-BE49-F238E27FC236}">
                            <a16:creationId xmlns:a16="http://schemas.microsoft.com/office/drawing/2014/main" id="{124AECFE-EEDE-5298-04B7-516800634679}"/>
                          </a:ext>
                        </a:extLst>
                      </p:cNvPr>
                      <p:cNvPicPr/>
                      <p:nvPr/>
                    </p:nvPicPr>
                    <p:blipFill>
                      <a:blip r:embed="rId7"/>
                      <a:stretch>
                        <a:fillRect/>
                      </a:stretch>
                    </p:blipFill>
                    <p:spPr>
                      <a:xfrm>
                        <a:off x="8920564" y="1587123"/>
                        <a:ext cx="556647" cy="510260"/>
                      </a:xfrm>
                      <a:prstGeom prst="rect">
                        <a:avLst/>
                      </a:prstGeom>
                    </p:spPr>
                  </p:pic>
                </p:oleObj>
              </mc:Fallback>
            </mc:AlternateContent>
          </a:graphicData>
        </a:graphic>
      </p:graphicFrame>
    </p:spTree>
    <p:custDataLst>
      <p:tags r:id="rId1"/>
    </p:custDataLst>
    <p:extLst>
      <p:ext uri="{BB962C8B-B14F-4D97-AF65-F5344CB8AC3E}">
        <p14:creationId xmlns:p14="http://schemas.microsoft.com/office/powerpoint/2010/main" val="38918829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97DDEE-1547-4531-92BD-78915B7B5D63}"/>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2AD381A3-0C6F-4CF6-A3F6-1513A77B0456}"/>
              </a:ext>
            </a:extLst>
          </p:cNvPr>
          <p:cNvSpPr>
            <a:spLocks noGrp="1"/>
          </p:cNvSpPr>
          <p:nvPr>
            <p:ph sz="quarter" idx="1"/>
          </p:nvPr>
        </p:nvSpPr>
        <p:spPr/>
        <p:txBody>
          <a:bodyPr/>
          <a:lstStyle/>
          <a:p>
            <a:endParaRPr lang="en-US"/>
          </a:p>
        </p:txBody>
      </p:sp>
      <p:pic>
        <p:nvPicPr>
          <p:cNvPr id="4" name="Picture 3">
            <a:extLst>
              <a:ext uri="{FF2B5EF4-FFF2-40B4-BE49-F238E27FC236}">
                <a16:creationId xmlns:a16="http://schemas.microsoft.com/office/drawing/2014/main" id="{1E19009B-EF09-499F-97EC-E04E503FDC6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39028" y="826936"/>
            <a:ext cx="10145090" cy="59055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extLst>
      <p:ext uri="{BB962C8B-B14F-4D97-AF65-F5344CB8AC3E}">
        <p14:creationId xmlns:p14="http://schemas.microsoft.com/office/powerpoint/2010/main" val="26750056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8D1E6D2-A415-4DBD-9130-D8BE241FF72F}"/>
              </a:ext>
            </a:extLst>
          </p:cNvPr>
          <p:cNvSpPr>
            <a:spLocks noGrp="1"/>
          </p:cNvSpPr>
          <p:nvPr>
            <p:ph sz="quarter" idx="1"/>
          </p:nvPr>
        </p:nvSpPr>
        <p:spPr>
          <a:xfrm>
            <a:off x="294198" y="252443"/>
            <a:ext cx="11274950" cy="1246844"/>
          </a:xfrm>
        </p:spPr>
        <p:txBody>
          <a:bodyPr/>
          <a:lstStyle/>
          <a:p>
            <a:pPr marL="0" indent="0">
              <a:buNone/>
            </a:pPr>
            <a:r>
              <a:rPr lang="en-CA" sz="2200" dirty="0"/>
              <a:t>Ex: Jake wrote a test and got his score back.  His prof told him that he scored 2 SD above the class average.  If the distribution was normal, what percentage of the class did he do better?</a:t>
            </a:r>
          </a:p>
        </p:txBody>
      </p:sp>
      <p:sp>
        <p:nvSpPr>
          <p:cNvPr id="4" name="Content Placeholder 2">
            <a:extLst>
              <a:ext uri="{FF2B5EF4-FFF2-40B4-BE49-F238E27FC236}">
                <a16:creationId xmlns:a16="http://schemas.microsoft.com/office/drawing/2014/main" id="{B74A6EDB-B0B4-4015-BC0F-474271222608}"/>
              </a:ext>
            </a:extLst>
          </p:cNvPr>
          <p:cNvSpPr txBox="1">
            <a:spLocks/>
          </p:cNvSpPr>
          <p:nvPr/>
        </p:nvSpPr>
        <p:spPr bwMode="auto">
          <a:xfrm>
            <a:off x="302151" y="3304562"/>
            <a:ext cx="11394218" cy="12468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73050" indent="-273050" algn="l" rtl="0" eaLnBrk="0" fontAlgn="base" hangingPunct="0">
              <a:spcBef>
                <a:spcPts val="600"/>
              </a:spcBef>
              <a:spcAft>
                <a:spcPct val="0"/>
              </a:spcAft>
              <a:buClr>
                <a:schemeClr val="accent1"/>
              </a:buClr>
              <a:buSzPct val="70000"/>
              <a:buFont typeface="Wingdings" panose="05000000000000000000" pitchFamily="2" charset="2"/>
              <a:buChar char=""/>
              <a:defRPr sz="2400" kern="1200">
                <a:solidFill>
                  <a:schemeClr val="tx1"/>
                </a:solidFill>
                <a:latin typeface="+mn-lt"/>
                <a:ea typeface="+mn-ea"/>
                <a:cs typeface="+mn-cs"/>
              </a:defRPr>
            </a:lvl1pPr>
            <a:lvl2pPr marL="639763" indent="-273050" algn="l" rtl="0" eaLnBrk="0" fontAlgn="base" hangingPunct="0">
              <a:spcBef>
                <a:spcPct val="20000"/>
              </a:spcBef>
              <a:spcAft>
                <a:spcPct val="0"/>
              </a:spcAft>
              <a:buClr>
                <a:schemeClr val="accent1"/>
              </a:buClr>
              <a:buSzPct val="80000"/>
              <a:buFont typeface="Wingdings 2" panose="05020102010507070707" pitchFamily="18" charset="2"/>
              <a:buChar char=""/>
              <a:defRPr sz="2100" kern="1200">
                <a:solidFill>
                  <a:schemeClr val="tx1"/>
                </a:solidFill>
                <a:latin typeface="+mn-lt"/>
                <a:ea typeface="+mn-ea"/>
                <a:cs typeface="+mn-cs"/>
              </a:defRPr>
            </a:lvl2pPr>
            <a:lvl3pPr marL="914400" indent="-182563" algn="l" rtl="0" eaLnBrk="0" fontAlgn="base" hangingPunct="0">
              <a:spcBef>
                <a:spcPct val="20000"/>
              </a:spcBef>
              <a:spcAft>
                <a:spcPct val="0"/>
              </a:spcAft>
              <a:buClr>
                <a:srgbClr val="E0752F"/>
              </a:buClr>
              <a:buSzPct val="60000"/>
              <a:buFont typeface="Wingdings" panose="05000000000000000000" pitchFamily="2" charset="2"/>
              <a:buChar char=""/>
              <a:defRPr kern="1200">
                <a:solidFill>
                  <a:schemeClr val="tx1"/>
                </a:solidFill>
                <a:latin typeface="+mn-lt"/>
                <a:ea typeface="+mn-ea"/>
                <a:cs typeface="+mn-cs"/>
              </a:defRPr>
            </a:lvl3pPr>
            <a:lvl4pPr marL="1187450" indent="-182563" algn="l" rtl="0" eaLnBrk="0" fontAlgn="base" hangingPunct="0">
              <a:spcBef>
                <a:spcPct val="20000"/>
              </a:spcBef>
              <a:spcAft>
                <a:spcPct val="0"/>
              </a:spcAft>
              <a:buClr>
                <a:srgbClr val="FEC3AE"/>
              </a:buClr>
              <a:buSzPct val="60000"/>
              <a:buFont typeface="Wingdings" panose="05000000000000000000" pitchFamily="2" charset="2"/>
              <a:buChar char=""/>
              <a:defRPr kern="1200">
                <a:solidFill>
                  <a:schemeClr val="tx1"/>
                </a:solidFill>
                <a:latin typeface="+mn-lt"/>
                <a:ea typeface="+mn-ea"/>
                <a:cs typeface="+mn-cs"/>
              </a:defRPr>
            </a:lvl4pPr>
            <a:lvl5pPr marL="1462088" indent="-182563" algn="l" rtl="0" eaLnBrk="0" fontAlgn="base" hangingPunct="0">
              <a:spcBef>
                <a:spcPct val="20000"/>
              </a:spcBef>
              <a:spcAft>
                <a:spcPct val="0"/>
              </a:spcAft>
              <a:buClr>
                <a:srgbClr val="BDCAE9"/>
              </a:buClr>
              <a:buSzPct val="68000"/>
              <a:buFont typeface="Wingdings 2" panose="05020102010507070707"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0" indent="0">
              <a:buNone/>
            </a:pPr>
            <a:r>
              <a:rPr lang="en-CA" sz="2200" dirty="0"/>
              <a:t>Ex: The avg. score of the class was 73% and SD was 8%.  If Bob scored 57%, how many SD was he below the class average?  What percentage of the class did better than Bob?</a:t>
            </a:r>
          </a:p>
        </p:txBody>
      </p:sp>
      <mc:AlternateContent xmlns:mc="http://schemas.openxmlformats.org/markup-compatibility/2006" xmlns:p14="http://schemas.microsoft.com/office/powerpoint/2010/main">
        <mc:Choice Requires="p14">
          <p:contentPart p14:bwMode="auto" r:id="rId4">
            <p14:nvContentPartPr>
              <p14:cNvPr id="80" name="Ink 79">
                <a:extLst>
                  <a:ext uri="{FF2B5EF4-FFF2-40B4-BE49-F238E27FC236}">
                    <a16:creationId xmlns:a16="http://schemas.microsoft.com/office/drawing/2014/main" id="{A67B77AF-3CA7-4333-9CAD-42B674F1E446}"/>
                  </a:ext>
                </a:extLst>
              </p14:cNvPr>
              <p14:cNvContentPartPr/>
              <p14:nvPr/>
            </p14:nvContentPartPr>
            <p14:xfrm>
              <a:off x="7155016" y="3701207"/>
              <a:ext cx="176760" cy="78840"/>
            </p14:xfrm>
          </p:contentPart>
        </mc:Choice>
        <mc:Fallback xmlns="">
          <p:pic>
            <p:nvPicPr>
              <p:cNvPr id="80" name="Ink 79">
                <a:extLst>
                  <a:ext uri="{FF2B5EF4-FFF2-40B4-BE49-F238E27FC236}">
                    <a16:creationId xmlns:a16="http://schemas.microsoft.com/office/drawing/2014/main" id="{A67B77AF-3CA7-4333-9CAD-42B674F1E446}"/>
                  </a:ext>
                </a:extLst>
              </p:cNvPr>
              <p:cNvPicPr/>
              <p:nvPr/>
            </p:nvPicPr>
            <p:blipFill>
              <a:blip r:embed="rId5"/>
              <a:stretch>
                <a:fillRect/>
              </a:stretch>
            </p:blipFill>
            <p:spPr>
              <a:xfrm>
                <a:off x="7146016" y="3692207"/>
                <a:ext cx="194400" cy="96480"/>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81" name="Ink 80">
                <a:extLst>
                  <a:ext uri="{FF2B5EF4-FFF2-40B4-BE49-F238E27FC236}">
                    <a16:creationId xmlns:a16="http://schemas.microsoft.com/office/drawing/2014/main" id="{3C9029DF-91E0-4A16-AE8F-07CDA0C6D208}"/>
                  </a:ext>
                </a:extLst>
              </p14:cNvPr>
              <p14:cNvContentPartPr/>
              <p14:nvPr/>
            </p14:nvContentPartPr>
            <p14:xfrm>
              <a:off x="4436656" y="2342207"/>
              <a:ext cx="7560" cy="15480"/>
            </p14:xfrm>
          </p:contentPart>
        </mc:Choice>
        <mc:Fallback xmlns="">
          <p:pic>
            <p:nvPicPr>
              <p:cNvPr id="81" name="Ink 80">
                <a:extLst>
                  <a:ext uri="{FF2B5EF4-FFF2-40B4-BE49-F238E27FC236}">
                    <a16:creationId xmlns:a16="http://schemas.microsoft.com/office/drawing/2014/main" id="{3C9029DF-91E0-4A16-AE8F-07CDA0C6D208}"/>
                  </a:ext>
                </a:extLst>
              </p:cNvPr>
              <p:cNvPicPr/>
              <p:nvPr/>
            </p:nvPicPr>
            <p:blipFill>
              <a:blip r:embed="rId7"/>
              <a:stretch>
                <a:fillRect/>
              </a:stretch>
            </p:blipFill>
            <p:spPr>
              <a:xfrm>
                <a:off x="4428016" y="2333567"/>
                <a:ext cx="25200" cy="33120"/>
              </a:xfrm>
              <a:prstGeom prst="rect">
                <a:avLst/>
              </a:prstGeom>
            </p:spPr>
          </p:pic>
        </mc:Fallback>
      </mc:AlternateContent>
    </p:spTree>
    <p:custDataLst>
      <p:tags r:id="rId1"/>
    </p:custDataLst>
    <p:extLst>
      <p:ext uri="{BB962C8B-B14F-4D97-AF65-F5344CB8AC3E}">
        <p14:creationId xmlns:p14="http://schemas.microsoft.com/office/powerpoint/2010/main" val="36892383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BA5DD0-8CA1-4D18-AD99-0248C55B842A}"/>
              </a:ext>
            </a:extLst>
          </p:cNvPr>
          <p:cNvSpPr>
            <a:spLocks noGrp="1"/>
          </p:cNvSpPr>
          <p:nvPr>
            <p:ph type="title"/>
          </p:nvPr>
        </p:nvSpPr>
        <p:spPr>
          <a:xfrm>
            <a:off x="261971" y="128566"/>
            <a:ext cx="8964613" cy="527119"/>
          </a:xfrm>
        </p:spPr>
        <p:txBody>
          <a:bodyPr>
            <a:normAutofit fontScale="90000"/>
          </a:bodyPr>
          <a:lstStyle/>
          <a:p>
            <a:pPr>
              <a:defRPr/>
            </a:pPr>
            <a:r>
              <a:rPr lang="en-CA" dirty="0"/>
              <a:t>III) How to describe the Center of a Distribution:</a:t>
            </a:r>
          </a:p>
        </p:txBody>
      </p:sp>
      <p:sp>
        <p:nvSpPr>
          <p:cNvPr id="17411" name="Content Placeholder 2">
            <a:extLst>
              <a:ext uri="{FF2B5EF4-FFF2-40B4-BE49-F238E27FC236}">
                <a16:creationId xmlns:a16="http://schemas.microsoft.com/office/drawing/2014/main" id="{974F814C-53B8-476C-8A1F-954ED392E168}"/>
              </a:ext>
            </a:extLst>
          </p:cNvPr>
          <p:cNvSpPr>
            <a:spLocks noGrp="1"/>
          </p:cNvSpPr>
          <p:nvPr>
            <p:ph sz="quarter" idx="1"/>
          </p:nvPr>
        </p:nvSpPr>
        <p:spPr>
          <a:xfrm>
            <a:off x="413468" y="1049572"/>
            <a:ext cx="11123875" cy="5669280"/>
          </a:xfrm>
        </p:spPr>
        <p:txBody>
          <a:bodyPr/>
          <a:lstStyle/>
          <a:p>
            <a:r>
              <a:rPr lang="en-CA" altLang="en-US" dirty="0"/>
              <a:t>If Distribution is SKEWED [outliers exists], make a BOXPLOT and choose the ‘median’ to describe it</a:t>
            </a:r>
          </a:p>
          <a:p>
            <a:pPr lvl="1"/>
            <a:r>
              <a:rPr lang="en-CA" altLang="en-US" dirty="0"/>
              <a:t>The median is less influenced by outliers</a:t>
            </a:r>
          </a:p>
          <a:p>
            <a:pPr lvl="1"/>
            <a:r>
              <a:rPr lang="en-CA" altLang="en-US" dirty="0"/>
              <a:t>SO use a box plot to describe the distribution and spread of the data</a:t>
            </a:r>
          </a:p>
          <a:p>
            <a:pPr lvl="1"/>
            <a:r>
              <a:rPr lang="en-CA" altLang="en-US" dirty="0"/>
              <a:t>Find and describe Q1, Q3, Med, Min, Max, Range and IQR, indicate all  outliers</a:t>
            </a:r>
          </a:p>
          <a:p>
            <a:pPr lvl="1"/>
            <a:endParaRPr lang="en-CA" altLang="en-US" dirty="0"/>
          </a:p>
          <a:p>
            <a:r>
              <a:rPr lang="en-CA" altLang="en-US" dirty="0"/>
              <a:t>If Distribution is Symmetrical (BELL SHAPED Curve) choose the ‘mean’ to describe it</a:t>
            </a:r>
          </a:p>
          <a:p>
            <a:pPr lvl="1"/>
            <a:r>
              <a:rPr lang="en-CA" altLang="en-US" dirty="0"/>
              <a:t>Bell Shaped Curve: symmetrical, shaped like a bell </a:t>
            </a:r>
            <a:r>
              <a:rPr lang="en-CA" altLang="en-US" dirty="0">
                <a:sym typeface="Wingdings" panose="05000000000000000000" pitchFamily="2" charset="2"/>
              </a:rPr>
              <a:t> Normal Distribution!!</a:t>
            </a:r>
            <a:endParaRPr lang="en-CA" altLang="en-US" dirty="0"/>
          </a:p>
          <a:p>
            <a:pPr lvl="1"/>
            <a:r>
              <a:rPr lang="en-CA" altLang="en-US" dirty="0"/>
              <a:t>Find the mean, standard deviation, and variance to describe the spread of the distribution</a:t>
            </a:r>
          </a:p>
          <a:p>
            <a:pPr lvl="1"/>
            <a:r>
              <a:rPr lang="en-CA" altLang="en-US" dirty="0"/>
              <a:t>A normal distribution will be used as a probability function to calculate the percentage of data above, below, or between a certain data range</a:t>
            </a:r>
            <a:br>
              <a:rPr lang="en-CA" altLang="en-US" dirty="0"/>
            </a:br>
            <a:br>
              <a:rPr lang="en-CA" altLang="en-US" dirty="0"/>
            </a:br>
            <a:r>
              <a:rPr lang="en-CA" altLang="en-US" dirty="0" err="1"/>
              <a:t>normalcdf</a:t>
            </a:r>
            <a:r>
              <a:rPr lang="en-CA" altLang="en-US" dirty="0"/>
              <a:t>(upper, lower, mean, std dev)</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17411">
                                            <p:txEl>
                                              <p:pRg st="0" end="0"/>
                                            </p:txEl>
                                          </p:spTgt>
                                        </p:tgtEl>
                                        <p:attrNameLst>
                                          <p:attrName>style.visibility</p:attrName>
                                        </p:attrNameLst>
                                      </p:cBhvr>
                                      <p:to>
                                        <p:strVal val="visible"/>
                                      </p:to>
                                    </p:set>
                                    <p:animEffect transition="in" filter="blinds(horizontal)">
                                      <p:cBhvr>
                                        <p:cTn id="7" dur="500"/>
                                        <p:tgtEl>
                                          <p:spTgt spid="1741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17411">
                                            <p:txEl>
                                              <p:pRg st="1" end="1"/>
                                            </p:txEl>
                                          </p:spTgt>
                                        </p:tgtEl>
                                        <p:attrNameLst>
                                          <p:attrName>style.visibility</p:attrName>
                                        </p:attrNameLst>
                                      </p:cBhvr>
                                      <p:to>
                                        <p:strVal val="visible"/>
                                      </p:to>
                                    </p:set>
                                    <p:animEffect transition="in" filter="blinds(horizontal)">
                                      <p:cBhvr>
                                        <p:cTn id="12" dur="500"/>
                                        <p:tgtEl>
                                          <p:spTgt spid="1741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17411">
                                            <p:txEl>
                                              <p:pRg st="2" end="2"/>
                                            </p:txEl>
                                          </p:spTgt>
                                        </p:tgtEl>
                                        <p:attrNameLst>
                                          <p:attrName>style.visibility</p:attrName>
                                        </p:attrNameLst>
                                      </p:cBhvr>
                                      <p:to>
                                        <p:strVal val="visible"/>
                                      </p:to>
                                    </p:set>
                                    <p:animEffect transition="in" filter="blinds(horizontal)">
                                      <p:cBhvr>
                                        <p:cTn id="17" dur="500"/>
                                        <p:tgtEl>
                                          <p:spTgt spid="1741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17411">
                                            <p:txEl>
                                              <p:pRg st="3" end="3"/>
                                            </p:txEl>
                                          </p:spTgt>
                                        </p:tgtEl>
                                        <p:attrNameLst>
                                          <p:attrName>style.visibility</p:attrName>
                                        </p:attrNameLst>
                                      </p:cBhvr>
                                      <p:to>
                                        <p:strVal val="visible"/>
                                      </p:to>
                                    </p:set>
                                    <p:animEffect transition="in" filter="blinds(horizontal)">
                                      <p:cBhvr>
                                        <p:cTn id="22" dur="500"/>
                                        <p:tgtEl>
                                          <p:spTgt spid="17411">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nodeType="clickEffect">
                                  <p:stCondLst>
                                    <p:cond delay="0"/>
                                  </p:stCondLst>
                                  <p:childTnLst>
                                    <p:set>
                                      <p:cBhvr>
                                        <p:cTn id="26" dur="1" fill="hold">
                                          <p:stCondLst>
                                            <p:cond delay="0"/>
                                          </p:stCondLst>
                                        </p:cTn>
                                        <p:tgtEl>
                                          <p:spTgt spid="17411">
                                            <p:txEl>
                                              <p:pRg st="5" end="5"/>
                                            </p:txEl>
                                          </p:spTgt>
                                        </p:tgtEl>
                                        <p:attrNameLst>
                                          <p:attrName>style.visibility</p:attrName>
                                        </p:attrNameLst>
                                      </p:cBhvr>
                                      <p:to>
                                        <p:strVal val="visible"/>
                                      </p:to>
                                    </p:set>
                                    <p:animEffect transition="in" filter="blinds(horizontal)">
                                      <p:cBhvr>
                                        <p:cTn id="27" dur="500"/>
                                        <p:tgtEl>
                                          <p:spTgt spid="17411">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17411">
                                            <p:txEl>
                                              <p:pRg st="6" end="6"/>
                                            </p:txEl>
                                          </p:spTgt>
                                        </p:tgtEl>
                                        <p:attrNameLst>
                                          <p:attrName>style.visibility</p:attrName>
                                        </p:attrNameLst>
                                      </p:cBhvr>
                                      <p:to>
                                        <p:strVal val="visible"/>
                                      </p:to>
                                    </p:set>
                                    <p:animEffect transition="in" filter="blinds(horizontal)">
                                      <p:cBhvr>
                                        <p:cTn id="32" dur="500"/>
                                        <p:tgtEl>
                                          <p:spTgt spid="17411">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17411">
                                            <p:txEl>
                                              <p:pRg st="7" end="7"/>
                                            </p:txEl>
                                          </p:spTgt>
                                        </p:tgtEl>
                                        <p:attrNameLst>
                                          <p:attrName>style.visibility</p:attrName>
                                        </p:attrNameLst>
                                      </p:cBhvr>
                                      <p:to>
                                        <p:strVal val="visible"/>
                                      </p:to>
                                    </p:set>
                                    <p:animEffect transition="in" filter="blinds(horizontal)">
                                      <p:cBhvr>
                                        <p:cTn id="37" dur="500"/>
                                        <p:tgtEl>
                                          <p:spTgt spid="17411">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17411">
                                            <p:txEl>
                                              <p:pRg st="8" end="8"/>
                                            </p:txEl>
                                          </p:spTgt>
                                        </p:tgtEl>
                                        <p:attrNameLst>
                                          <p:attrName>style.visibility</p:attrName>
                                        </p:attrNameLst>
                                      </p:cBhvr>
                                      <p:to>
                                        <p:strVal val="visible"/>
                                      </p:to>
                                    </p:set>
                                    <p:animEffect transition="in" filter="blinds(horizontal)">
                                      <p:cBhvr>
                                        <p:cTn id="42" dur="500"/>
                                        <p:tgtEl>
                                          <p:spTgt spid="17411">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0EFC15-604E-4B56-B000-7B644FE32466}"/>
              </a:ext>
            </a:extLst>
          </p:cNvPr>
          <p:cNvSpPr>
            <a:spLocks noGrp="1"/>
          </p:cNvSpPr>
          <p:nvPr>
            <p:ph type="title"/>
          </p:nvPr>
        </p:nvSpPr>
        <p:spPr>
          <a:xfrm>
            <a:off x="596349" y="274638"/>
            <a:ext cx="9460466" cy="633412"/>
          </a:xfrm>
        </p:spPr>
        <p:txBody>
          <a:bodyPr>
            <a:normAutofit/>
          </a:bodyPr>
          <a:lstStyle/>
          <a:p>
            <a:pPr>
              <a:defRPr/>
            </a:pPr>
            <a:r>
              <a:rPr lang="en-CA" sz="2500" dirty="0"/>
              <a:t>IV) Central tendencies with Skewed Distributions</a:t>
            </a:r>
          </a:p>
        </p:txBody>
      </p:sp>
      <p:sp>
        <p:nvSpPr>
          <p:cNvPr id="3" name="Content Placeholder 2">
            <a:extLst>
              <a:ext uri="{FF2B5EF4-FFF2-40B4-BE49-F238E27FC236}">
                <a16:creationId xmlns:a16="http://schemas.microsoft.com/office/drawing/2014/main" id="{CA0F6923-3B6A-4830-B7B6-9616F5738559}"/>
              </a:ext>
            </a:extLst>
          </p:cNvPr>
          <p:cNvSpPr>
            <a:spLocks noGrp="1"/>
          </p:cNvSpPr>
          <p:nvPr>
            <p:ph sz="quarter" idx="1"/>
          </p:nvPr>
        </p:nvSpPr>
        <p:spPr>
          <a:xfrm>
            <a:off x="590205" y="1297002"/>
            <a:ext cx="5791200" cy="755650"/>
          </a:xfrm>
        </p:spPr>
        <p:txBody>
          <a:bodyPr/>
          <a:lstStyle/>
          <a:p>
            <a:r>
              <a:rPr lang="en-CA" altLang="en-US" sz="2100"/>
              <a:t>When the distribution is symmetrical, </a:t>
            </a:r>
            <a:br>
              <a:rPr lang="en-CA" altLang="en-US" sz="2100"/>
            </a:br>
            <a:r>
              <a:rPr lang="en-CA" altLang="en-US" sz="2100"/>
              <a:t>the mean, median, and mode will be equal</a:t>
            </a:r>
          </a:p>
        </p:txBody>
      </p:sp>
      <p:sp>
        <p:nvSpPr>
          <p:cNvPr id="14" name="Rectangle 13">
            <a:extLst>
              <a:ext uri="{FF2B5EF4-FFF2-40B4-BE49-F238E27FC236}">
                <a16:creationId xmlns:a16="http://schemas.microsoft.com/office/drawing/2014/main" id="{8D0FAA3C-7BD2-41B0-8767-2AEC779B2497}"/>
              </a:ext>
            </a:extLst>
          </p:cNvPr>
          <p:cNvSpPr/>
          <p:nvPr/>
        </p:nvSpPr>
        <p:spPr bwMode="auto">
          <a:xfrm>
            <a:off x="4392223" y="4845360"/>
            <a:ext cx="292100" cy="153987"/>
          </a:xfrm>
          <a:prstGeom prst="rect">
            <a:avLst/>
          </a:prstGeom>
          <a:solidFill>
            <a:srgbClr val="0070C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grpSp>
        <p:nvGrpSpPr>
          <p:cNvPr id="7" name="Group 16">
            <a:extLst>
              <a:ext uri="{FF2B5EF4-FFF2-40B4-BE49-F238E27FC236}">
                <a16:creationId xmlns:a16="http://schemas.microsoft.com/office/drawing/2014/main" id="{A3E18F46-A4F5-421A-9903-A6EF53AE937C}"/>
              </a:ext>
            </a:extLst>
          </p:cNvPr>
          <p:cNvGrpSpPr>
            <a:grpSpLocks/>
          </p:cNvGrpSpPr>
          <p:nvPr/>
        </p:nvGrpSpPr>
        <p:grpSpPr bwMode="auto">
          <a:xfrm flipH="1">
            <a:off x="6661762" y="3407085"/>
            <a:ext cx="2432050" cy="1552575"/>
            <a:chOff x="394742" y="2997746"/>
            <a:chExt cx="3169146" cy="1944216"/>
          </a:xfrm>
        </p:grpSpPr>
        <p:cxnSp>
          <p:nvCxnSpPr>
            <p:cNvPr id="18" name="Straight Arrow Connector 17">
              <a:extLst>
                <a:ext uri="{FF2B5EF4-FFF2-40B4-BE49-F238E27FC236}">
                  <a16:creationId xmlns:a16="http://schemas.microsoft.com/office/drawing/2014/main" id="{70ADEF06-64A8-49A7-8652-B7BEE77C2474}"/>
                </a:ext>
              </a:extLst>
            </p:cNvPr>
            <p:cNvCxnSpPr/>
            <p:nvPr/>
          </p:nvCxnSpPr>
          <p:spPr>
            <a:xfrm rot="5400000" flipH="1" flipV="1">
              <a:off x="-576332" y="3968820"/>
              <a:ext cx="1944216" cy="2068"/>
            </a:xfrm>
            <a:prstGeom prst="straightConnector1">
              <a:avLst/>
            </a:prstGeom>
            <a:ln w="254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2FBFC38E-760B-4FD6-AA33-A38F592D94F1}"/>
                </a:ext>
              </a:extLst>
            </p:cNvPr>
            <p:cNvCxnSpPr/>
            <p:nvPr/>
          </p:nvCxnSpPr>
          <p:spPr>
            <a:xfrm flipV="1">
              <a:off x="396810" y="4939973"/>
              <a:ext cx="3167078" cy="0"/>
            </a:xfrm>
            <a:prstGeom prst="straightConnector1">
              <a:avLst/>
            </a:prstGeom>
            <a:ln w="254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sp>
          <p:nvSpPr>
            <p:cNvPr id="20" name="Rectangle 19">
              <a:extLst>
                <a:ext uri="{FF2B5EF4-FFF2-40B4-BE49-F238E27FC236}">
                  <a16:creationId xmlns:a16="http://schemas.microsoft.com/office/drawing/2014/main" id="{29439F28-6649-40BD-B86A-58A28556AFE4}"/>
                </a:ext>
              </a:extLst>
            </p:cNvPr>
            <p:cNvSpPr/>
            <p:nvPr/>
          </p:nvSpPr>
          <p:spPr>
            <a:xfrm>
              <a:off x="611948" y="3860517"/>
              <a:ext cx="359942" cy="1079457"/>
            </a:xfrm>
            <a:prstGeom prst="rect">
              <a:avLst/>
            </a:prstGeom>
            <a:solidFill>
              <a:srgbClr val="0070C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21" name="Rectangle 20">
              <a:extLst>
                <a:ext uri="{FF2B5EF4-FFF2-40B4-BE49-F238E27FC236}">
                  <a16:creationId xmlns:a16="http://schemas.microsoft.com/office/drawing/2014/main" id="{CBF121E6-A916-49B8-9282-C96582D42CAF}"/>
                </a:ext>
              </a:extLst>
            </p:cNvPr>
            <p:cNvSpPr/>
            <p:nvPr/>
          </p:nvSpPr>
          <p:spPr>
            <a:xfrm>
              <a:off x="971890" y="3500697"/>
              <a:ext cx="359942" cy="1439276"/>
            </a:xfrm>
            <a:prstGeom prst="rect">
              <a:avLst/>
            </a:prstGeom>
            <a:solidFill>
              <a:srgbClr val="0070C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22" name="Rectangle 21">
              <a:extLst>
                <a:ext uri="{FF2B5EF4-FFF2-40B4-BE49-F238E27FC236}">
                  <a16:creationId xmlns:a16="http://schemas.microsoft.com/office/drawing/2014/main" id="{65F54E7A-6A90-4D22-9E8E-D6C762872B27}"/>
                </a:ext>
              </a:extLst>
            </p:cNvPr>
            <p:cNvSpPr/>
            <p:nvPr/>
          </p:nvSpPr>
          <p:spPr>
            <a:xfrm>
              <a:off x="1331832" y="3788950"/>
              <a:ext cx="359942" cy="1151023"/>
            </a:xfrm>
            <a:prstGeom prst="rect">
              <a:avLst/>
            </a:prstGeom>
            <a:solidFill>
              <a:srgbClr val="0070C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23" name="Rectangle 22">
              <a:extLst>
                <a:ext uri="{FF2B5EF4-FFF2-40B4-BE49-F238E27FC236}">
                  <a16:creationId xmlns:a16="http://schemas.microsoft.com/office/drawing/2014/main" id="{8D390A26-C788-4DB8-810A-0CFB54FE3470}"/>
                </a:ext>
              </a:extLst>
            </p:cNvPr>
            <p:cNvSpPr/>
            <p:nvPr/>
          </p:nvSpPr>
          <p:spPr>
            <a:xfrm>
              <a:off x="1691774" y="4148769"/>
              <a:ext cx="359942" cy="791204"/>
            </a:xfrm>
            <a:prstGeom prst="rect">
              <a:avLst/>
            </a:prstGeom>
            <a:solidFill>
              <a:srgbClr val="0070C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24" name="Rectangle 23">
              <a:extLst>
                <a:ext uri="{FF2B5EF4-FFF2-40B4-BE49-F238E27FC236}">
                  <a16:creationId xmlns:a16="http://schemas.microsoft.com/office/drawing/2014/main" id="{4DDE1BF9-62CE-451A-BD6A-8D55ED411A37}"/>
                </a:ext>
              </a:extLst>
            </p:cNvPr>
            <p:cNvSpPr/>
            <p:nvPr/>
          </p:nvSpPr>
          <p:spPr>
            <a:xfrm>
              <a:off x="2051717" y="4508589"/>
              <a:ext cx="359942" cy="431385"/>
            </a:xfrm>
            <a:prstGeom prst="rect">
              <a:avLst/>
            </a:prstGeom>
            <a:solidFill>
              <a:srgbClr val="0070C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25" name="Rectangle 24">
              <a:extLst>
                <a:ext uri="{FF2B5EF4-FFF2-40B4-BE49-F238E27FC236}">
                  <a16:creationId xmlns:a16="http://schemas.microsoft.com/office/drawing/2014/main" id="{1BBAC096-0D3D-46C2-9E7D-2876A828F187}"/>
                </a:ext>
              </a:extLst>
            </p:cNvPr>
            <p:cNvSpPr/>
            <p:nvPr/>
          </p:nvSpPr>
          <p:spPr>
            <a:xfrm>
              <a:off x="2411659" y="4725275"/>
              <a:ext cx="359942" cy="214699"/>
            </a:xfrm>
            <a:prstGeom prst="rect">
              <a:avLst/>
            </a:prstGeom>
            <a:solidFill>
              <a:srgbClr val="0070C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26" name="Rectangle 25">
              <a:extLst>
                <a:ext uri="{FF2B5EF4-FFF2-40B4-BE49-F238E27FC236}">
                  <a16:creationId xmlns:a16="http://schemas.microsoft.com/office/drawing/2014/main" id="{0F38FAD4-5F54-40C9-BC9D-4EB41FB6FF9F}"/>
                </a:ext>
              </a:extLst>
            </p:cNvPr>
            <p:cNvSpPr/>
            <p:nvPr/>
          </p:nvSpPr>
          <p:spPr>
            <a:xfrm>
              <a:off x="2771601" y="4796841"/>
              <a:ext cx="359942" cy="143132"/>
            </a:xfrm>
            <a:prstGeom prst="rect">
              <a:avLst/>
            </a:prstGeom>
            <a:solidFill>
              <a:srgbClr val="0070C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grpSp>
      <p:cxnSp>
        <p:nvCxnSpPr>
          <p:cNvPr id="28" name="Straight Arrow Connector 27">
            <a:extLst>
              <a:ext uri="{FF2B5EF4-FFF2-40B4-BE49-F238E27FC236}">
                <a16:creationId xmlns:a16="http://schemas.microsoft.com/office/drawing/2014/main" id="{87E5F625-60D1-48F5-9A56-880E6126624C}"/>
              </a:ext>
            </a:extLst>
          </p:cNvPr>
          <p:cNvCxnSpPr/>
          <p:nvPr/>
        </p:nvCxnSpPr>
        <p:spPr>
          <a:xfrm rot="16200000" flipV="1">
            <a:off x="2538670" y="5300972"/>
            <a:ext cx="574675" cy="0"/>
          </a:xfrm>
          <a:prstGeom prst="straightConnector1">
            <a:avLst/>
          </a:prstGeom>
          <a:ln w="25400">
            <a:solidFill>
              <a:srgbClr val="FF000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30" name="Straight Arrow Connector 29">
            <a:extLst>
              <a:ext uri="{FF2B5EF4-FFF2-40B4-BE49-F238E27FC236}">
                <a16:creationId xmlns:a16="http://schemas.microsoft.com/office/drawing/2014/main" id="{702629D0-E370-4AC3-9AEA-28F5B7678FC3}"/>
              </a:ext>
            </a:extLst>
          </p:cNvPr>
          <p:cNvCxnSpPr/>
          <p:nvPr/>
        </p:nvCxnSpPr>
        <p:spPr>
          <a:xfrm rot="5400000" flipH="1" flipV="1">
            <a:off x="2453092" y="5520841"/>
            <a:ext cx="1016000" cy="1587"/>
          </a:xfrm>
          <a:prstGeom prst="straightConnector1">
            <a:avLst/>
          </a:prstGeom>
          <a:ln w="25400">
            <a:solidFill>
              <a:srgbClr val="FF000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31" name="Straight Arrow Connector 30">
            <a:extLst>
              <a:ext uri="{FF2B5EF4-FFF2-40B4-BE49-F238E27FC236}">
                <a16:creationId xmlns:a16="http://schemas.microsoft.com/office/drawing/2014/main" id="{7D4E0951-5598-4316-9840-2D7140B219F8}"/>
              </a:ext>
            </a:extLst>
          </p:cNvPr>
          <p:cNvCxnSpPr/>
          <p:nvPr/>
        </p:nvCxnSpPr>
        <p:spPr>
          <a:xfrm rot="16200000" flipV="1">
            <a:off x="3132002" y="5300972"/>
            <a:ext cx="574675" cy="0"/>
          </a:xfrm>
          <a:prstGeom prst="straightConnector1">
            <a:avLst/>
          </a:prstGeom>
          <a:ln w="25400">
            <a:solidFill>
              <a:srgbClr val="FF000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32" name="Straight Arrow Connector 31">
            <a:extLst>
              <a:ext uri="{FF2B5EF4-FFF2-40B4-BE49-F238E27FC236}">
                <a16:creationId xmlns:a16="http://schemas.microsoft.com/office/drawing/2014/main" id="{1E42F1F1-51E0-4247-9427-5859097CF489}"/>
              </a:ext>
            </a:extLst>
          </p:cNvPr>
          <p:cNvCxnSpPr/>
          <p:nvPr/>
        </p:nvCxnSpPr>
        <p:spPr>
          <a:xfrm rot="16200000" flipV="1">
            <a:off x="7553533" y="2449472"/>
            <a:ext cx="574675" cy="0"/>
          </a:xfrm>
          <a:prstGeom prst="straightConnector1">
            <a:avLst/>
          </a:prstGeom>
          <a:ln w="25400">
            <a:solidFill>
              <a:srgbClr val="FF0000"/>
            </a:solidFill>
            <a:tailEnd type="stealth" w="lg" len="lg"/>
          </a:ln>
        </p:spPr>
        <p:style>
          <a:lnRef idx="1">
            <a:schemeClr val="accent1"/>
          </a:lnRef>
          <a:fillRef idx="0">
            <a:schemeClr val="accent1"/>
          </a:fillRef>
          <a:effectRef idx="0">
            <a:schemeClr val="accent1"/>
          </a:effectRef>
          <a:fontRef idx="minor">
            <a:schemeClr val="tx1"/>
          </a:fontRef>
        </p:style>
      </p:cxnSp>
      <p:sp>
        <p:nvSpPr>
          <p:cNvPr id="35" name="TextBox 34">
            <a:extLst>
              <a:ext uri="{FF2B5EF4-FFF2-40B4-BE49-F238E27FC236}">
                <a16:creationId xmlns:a16="http://schemas.microsoft.com/office/drawing/2014/main" id="{357D78DC-C040-4E0F-AFF1-487387AE4D12}"/>
              </a:ext>
            </a:extLst>
          </p:cNvPr>
          <p:cNvSpPr txBox="1">
            <a:spLocks noChangeArrowheads="1"/>
          </p:cNvSpPr>
          <p:nvPr/>
        </p:nvSpPr>
        <p:spPr bwMode="auto">
          <a:xfrm>
            <a:off x="2254507" y="5489885"/>
            <a:ext cx="7874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b="1">
                <a:solidFill>
                  <a:srgbClr val="FF0000"/>
                </a:solidFill>
                <a:latin typeface="Arial" panose="020B0604020202020204" pitchFamily="34" charset="0"/>
              </a:rPr>
              <a:t>Mode</a:t>
            </a:r>
          </a:p>
        </p:txBody>
      </p:sp>
      <p:sp>
        <p:nvSpPr>
          <p:cNvPr id="36" name="TextBox 35">
            <a:extLst>
              <a:ext uri="{FF2B5EF4-FFF2-40B4-BE49-F238E27FC236}">
                <a16:creationId xmlns:a16="http://schemas.microsoft.com/office/drawing/2014/main" id="{97103C4C-1404-4B05-BFF9-A132A54F4F74}"/>
              </a:ext>
            </a:extLst>
          </p:cNvPr>
          <p:cNvSpPr txBox="1">
            <a:spLocks noChangeArrowheads="1"/>
          </p:cNvSpPr>
          <p:nvPr/>
        </p:nvSpPr>
        <p:spPr bwMode="auto">
          <a:xfrm>
            <a:off x="2530085" y="5915335"/>
            <a:ext cx="9810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b="1">
                <a:solidFill>
                  <a:srgbClr val="FF0000"/>
                </a:solidFill>
                <a:latin typeface="Arial" panose="020B0604020202020204" pitchFamily="34" charset="0"/>
              </a:rPr>
              <a:t>Median</a:t>
            </a:r>
          </a:p>
        </p:txBody>
      </p:sp>
      <p:sp>
        <p:nvSpPr>
          <p:cNvPr id="37" name="TextBox 36">
            <a:extLst>
              <a:ext uri="{FF2B5EF4-FFF2-40B4-BE49-F238E27FC236}">
                <a16:creationId xmlns:a16="http://schemas.microsoft.com/office/drawing/2014/main" id="{9770271B-BDE2-48C4-8F90-B4AF886A0953}"/>
              </a:ext>
            </a:extLst>
          </p:cNvPr>
          <p:cNvSpPr txBox="1">
            <a:spLocks noChangeArrowheads="1"/>
          </p:cNvSpPr>
          <p:nvPr/>
        </p:nvSpPr>
        <p:spPr bwMode="auto">
          <a:xfrm>
            <a:off x="3230426" y="5497821"/>
            <a:ext cx="7747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b="1">
                <a:solidFill>
                  <a:srgbClr val="FF0000"/>
                </a:solidFill>
                <a:latin typeface="Arial" panose="020B0604020202020204" pitchFamily="34" charset="0"/>
              </a:rPr>
              <a:t>Mean</a:t>
            </a:r>
          </a:p>
        </p:txBody>
      </p:sp>
      <p:sp>
        <p:nvSpPr>
          <p:cNvPr id="38" name="TextBox 37">
            <a:extLst>
              <a:ext uri="{FF2B5EF4-FFF2-40B4-BE49-F238E27FC236}">
                <a16:creationId xmlns:a16="http://schemas.microsoft.com/office/drawing/2014/main" id="{0939D119-CFC8-4534-9CAA-A9C84DBAF62E}"/>
              </a:ext>
            </a:extLst>
          </p:cNvPr>
          <p:cNvSpPr txBox="1">
            <a:spLocks noChangeArrowheads="1"/>
          </p:cNvSpPr>
          <p:nvPr/>
        </p:nvSpPr>
        <p:spPr bwMode="auto">
          <a:xfrm>
            <a:off x="6708984" y="2668546"/>
            <a:ext cx="242887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b="1">
                <a:solidFill>
                  <a:srgbClr val="FF0000"/>
                </a:solidFill>
                <a:latin typeface="Arial" panose="020B0604020202020204" pitchFamily="34" charset="0"/>
              </a:rPr>
              <a:t>Mean, Median, Mode</a:t>
            </a:r>
          </a:p>
        </p:txBody>
      </p:sp>
      <p:grpSp>
        <p:nvGrpSpPr>
          <p:cNvPr id="8" name="Group 51">
            <a:extLst>
              <a:ext uri="{FF2B5EF4-FFF2-40B4-BE49-F238E27FC236}">
                <a16:creationId xmlns:a16="http://schemas.microsoft.com/office/drawing/2014/main" id="{E5015F11-9A27-4699-98FA-3524A423960C}"/>
              </a:ext>
            </a:extLst>
          </p:cNvPr>
          <p:cNvGrpSpPr>
            <a:grpSpLocks/>
          </p:cNvGrpSpPr>
          <p:nvPr/>
        </p:nvGrpSpPr>
        <p:grpSpPr bwMode="auto">
          <a:xfrm>
            <a:off x="6762959" y="1038185"/>
            <a:ext cx="2276475" cy="1127125"/>
            <a:chOff x="4448081" y="1479177"/>
            <a:chExt cx="3168651" cy="1409794"/>
          </a:xfrm>
        </p:grpSpPr>
        <p:cxnSp>
          <p:nvCxnSpPr>
            <p:cNvPr id="42" name="Straight Arrow Connector 41">
              <a:extLst>
                <a:ext uri="{FF2B5EF4-FFF2-40B4-BE49-F238E27FC236}">
                  <a16:creationId xmlns:a16="http://schemas.microsoft.com/office/drawing/2014/main" id="{5574F324-901C-461E-A198-EE06BE1A7FD1}"/>
                </a:ext>
              </a:extLst>
            </p:cNvPr>
            <p:cNvCxnSpPr/>
            <p:nvPr/>
          </p:nvCxnSpPr>
          <p:spPr bwMode="auto">
            <a:xfrm rot="5400000" flipH="1" flipV="1">
              <a:off x="3744288" y="2182970"/>
              <a:ext cx="1409794" cy="2209"/>
            </a:xfrm>
            <a:prstGeom prst="straightConnector1">
              <a:avLst/>
            </a:prstGeom>
            <a:ln w="254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43" name="Straight Arrow Connector 42">
              <a:extLst>
                <a:ext uri="{FF2B5EF4-FFF2-40B4-BE49-F238E27FC236}">
                  <a16:creationId xmlns:a16="http://schemas.microsoft.com/office/drawing/2014/main" id="{3E240AA8-5BF8-4006-9C48-569C9966FE8A}"/>
                </a:ext>
              </a:extLst>
            </p:cNvPr>
            <p:cNvCxnSpPr/>
            <p:nvPr/>
          </p:nvCxnSpPr>
          <p:spPr bwMode="auto">
            <a:xfrm flipV="1">
              <a:off x="4450290" y="2886985"/>
              <a:ext cx="3166442" cy="0"/>
            </a:xfrm>
            <a:prstGeom prst="straightConnector1">
              <a:avLst/>
            </a:prstGeom>
            <a:ln w="254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sp>
          <p:nvSpPr>
            <p:cNvPr id="44" name="Rectangle 43">
              <a:extLst>
                <a:ext uri="{FF2B5EF4-FFF2-40B4-BE49-F238E27FC236}">
                  <a16:creationId xmlns:a16="http://schemas.microsoft.com/office/drawing/2014/main" id="{8C50042B-0CFF-47E5-B167-CD8029F6AC26}"/>
                </a:ext>
              </a:extLst>
            </p:cNvPr>
            <p:cNvSpPr/>
            <p:nvPr/>
          </p:nvSpPr>
          <p:spPr bwMode="auto">
            <a:xfrm>
              <a:off x="4664628" y="2487875"/>
              <a:ext cx="360174" cy="399110"/>
            </a:xfrm>
            <a:prstGeom prst="rect">
              <a:avLst/>
            </a:prstGeom>
            <a:solidFill>
              <a:srgbClr val="0070C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5" name="Rectangle 44">
              <a:extLst>
                <a:ext uri="{FF2B5EF4-FFF2-40B4-BE49-F238E27FC236}">
                  <a16:creationId xmlns:a16="http://schemas.microsoft.com/office/drawing/2014/main" id="{1DB17A33-E722-4473-B2EE-D6ECE04DD5BB}"/>
                </a:ext>
              </a:extLst>
            </p:cNvPr>
            <p:cNvSpPr/>
            <p:nvPr/>
          </p:nvSpPr>
          <p:spPr bwMode="auto">
            <a:xfrm>
              <a:off x="5024801" y="2217830"/>
              <a:ext cx="360175" cy="669155"/>
            </a:xfrm>
            <a:prstGeom prst="rect">
              <a:avLst/>
            </a:prstGeom>
            <a:solidFill>
              <a:srgbClr val="0070C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6" name="Rectangle 45">
              <a:extLst>
                <a:ext uri="{FF2B5EF4-FFF2-40B4-BE49-F238E27FC236}">
                  <a16:creationId xmlns:a16="http://schemas.microsoft.com/office/drawing/2014/main" id="{C82AE455-D6D3-4A8C-88E6-0D3B73640A22}"/>
                </a:ext>
              </a:extLst>
            </p:cNvPr>
            <p:cNvSpPr/>
            <p:nvPr/>
          </p:nvSpPr>
          <p:spPr bwMode="auto">
            <a:xfrm>
              <a:off x="5384976" y="1737308"/>
              <a:ext cx="360174" cy="1149676"/>
            </a:xfrm>
            <a:prstGeom prst="rect">
              <a:avLst/>
            </a:prstGeom>
            <a:solidFill>
              <a:srgbClr val="0070C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7" name="Rectangle 46">
              <a:extLst>
                <a:ext uri="{FF2B5EF4-FFF2-40B4-BE49-F238E27FC236}">
                  <a16:creationId xmlns:a16="http://schemas.microsoft.com/office/drawing/2014/main" id="{3EE07B94-387A-402E-A082-42091922C85F}"/>
                </a:ext>
              </a:extLst>
            </p:cNvPr>
            <p:cNvSpPr/>
            <p:nvPr/>
          </p:nvSpPr>
          <p:spPr bwMode="auto">
            <a:xfrm>
              <a:off x="5745150" y="1532788"/>
              <a:ext cx="360175" cy="1354196"/>
            </a:xfrm>
            <a:prstGeom prst="rect">
              <a:avLst/>
            </a:prstGeom>
            <a:solidFill>
              <a:srgbClr val="0070C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8" name="Rectangle 47">
              <a:extLst>
                <a:ext uri="{FF2B5EF4-FFF2-40B4-BE49-F238E27FC236}">
                  <a16:creationId xmlns:a16="http://schemas.microsoft.com/office/drawing/2014/main" id="{49785A14-20BC-421B-80F8-A5EE166F9EA7}"/>
                </a:ext>
              </a:extLst>
            </p:cNvPr>
            <p:cNvSpPr/>
            <p:nvPr/>
          </p:nvSpPr>
          <p:spPr bwMode="auto">
            <a:xfrm>
              <a:off x="6105325" y="1788935"/>
              <a:ext cx="357965" cy="1098050"/>
            </a:xfrm>
            <a:prstGeom prst="rect">
              <a:avLst/>
            </a:prstGeom>
            <a:solidFill>
              <a:srgbClr val="0070C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9" name="Rectangle 48">
              <a:extLst>
                <a:ext uri="{FF2B5EF4-FFF2-40B4-BE49-F238E27FC236}">
                  <a16:creationId xmlns:a16="http://schemas.microsoft.com/office/drawing/2014/main" id="{088D39EB-407C-4E8E-B1AA-4494B07F3B7E}"/>
                </a:ext>
              </a:extLst>
            </p:cNvPr>
            <p:cNvSpPr/>
            <p:nvPr/>
          </p:nvSpPr>
          <p:spPr bwMode="auto">
            <a:xfrm>
              <a:off x="6463290" y="2313140"/>
              <a:ext cx="360174" cy="573845"/>
            </a:xfrm>
            <a:prstGeom prst="rect">
              <a:avLst/>
            </a:prstGeom>
            <a:solidFill>
              <a:srgbClr val="0070C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0" name="Rectangle 49">
              <a:extLst>
                <a:ext uri="{FF2B5EF4-FFF2-40B4-BE49-F238E27FC236}">
                  <a16:creationId xmlns:a16="http://schemas.microsoft.com/office/drawing/2014/main" id="{75F4ED89-0A93-4B5B-A99F-485BCB607FE7}"/>
                </a:ext>
              </a:extLst>
            </p:cNvPr>
            <p:cNvSpPr/>
            <p:nvPr/>
          </p:nvSpPr>
          <p:spPr bwMode="auto">
            <a:xfrm>
              <a:off x="6823464" y="2648710"/>
              <a:ext cx="362384" cy="238275"/>
            </a:xfrm>
            <a:prstGeom prst="rect">
              <a:avLst/>
            </a:prstGeom>
            <a:solidFill>
              <a:srgbClr val="0070C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grpSp>
      <p:sp>
        <p:nvSpPr>
          <p:cNvPr id="53" name="Content Placeholder 2">
            <a:extLst>
              <a:ext uri="{FF2B5EF4-FFF2-40B4-BE49-F238E27FC236}">
                <a16:creationId xmlns:a16="http://schemas.microsoft.com/office/drawing/2014/main" id="{66262EFC-D874-4368-AC68-3AEF82AD1A95}"/>
              </a:ext>
            </a:extLst>
          </p:cNvPr>
          <p:cNvSpPr txBox="1">
            <a:spLocks/>
          </p:cNvSpPr>
          <p:nvPr/>
        </p:nvSpPr>
        <p:spPr bwMode="auto">
          <a:xfrm>
            <a:off x="1698625" y="3068638"/>
            <a:ext cx="8701088" cy="754062"/>
          </a:xfrm>
          <a:prstGeom prst="rect">
            <a:avLst/>
          </a:prstGeom>
          <a:noFill/>
          <a:ln w="9525">
            <a:noFill/>
            <a:miter lim="800000"/>
            <a:headEnd/>
            <a:tailEnd/>
          </a:ln>
        </p:spPr>
        <p:txBody>
          <a:bodyPr/>
          <a:lstStyle/>
          <a:p>
            <a:pPr marL="273050" indent="-273050">
              <a:spcBef>
                <a:spcPts val="600"/>
              </a:spcBef>
              <a:buClr>
                <a:schemeClr val="accent1"/>
              </a:buClr>
              <a:buSzPct val="70000"/>
              <a:buFont typeface="Wingdings" pitchFamily="2" charset="2"/>
              <a:buChar char=""/>
              <a:defRPr/>
            </a:pPr>
            <a:r>
              <a:rPr lang="en-CA" sz="2100" dirty="0">
                <a:latin typeface="+mn-lt"/>
                <a:cs typeface="+mn-cs"/>
              </a:rPr>
              <a:t>When outliers exist, the graph will be skewed.  The mean is affected more than the median</a:t>
            </a:r>
          </a:p>
        </p:txBody>
      </p:sp>
      <p:cxnSp>
        <p:nvCxnSpPr>
          <p:cNvPr id="55" name="Straight Arrow Connector 54">
            <a:extLst>
              <a:ext uri="{FF2B5EF4-FFF2-40B4-BE49-F238E27FC236}">
                <a16:creationId xmlns:a16="http://schemas.microsoft.com/office/drawing/2014/main" id="{E58988CD-075F-41BB-B2A8-C1DBC882E0AC}"/>
              </a:ext>
            </a:extLst>
          </p:cNvPr>
          <p:cNvCxnSpPr/>
          <p:nvPr/>
        </p:nvCxnSpPr>
        <p:spPr>
          <a:xfrm rot="16200000" flipV="1">
            <a:off x="7733325" y="5251759"/>
            <a:ext cx="574675" cy="0"/>
          </a:xfrm>
          <a:prstGeom prst="straightConnector1">
            <a:avLst/>
          </a:prstGeom>
          <a:ln w="25400">
            <a:solidFill>
              <a:srgbClr val="FF000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56" name="Straight Arrow Connector 55">
            <a:extLst>
              <a:ext uri="{FF2B5EF4-FFF2-40B4-BE49-F238E27FC236}">
                <a16:creationId xmlns:a16="http://schemas.microsoft.com/office/drawing/2014/main" id="{B25E504E-BDCA-442C-A728-ABDCC81B0790}"/>
              </a:ext>
            </a:extLst>
          </p:cNvPr>
          <p:cNvCxnSpPr/>
          <p:nvPr/>
        </p:nvCxnSpPr>
        <p:spPr>
          <a:xfrm rot="5400000" flipH="1" flipV="1">
            <a:off x="7784919" y="5471628"/>
            <a:ext cx="1016000" cy="1587"/>
          </a:xfrm>
          <a:prstGeom prst="straightConnector1">
            <a:avLst/>
          </a:prstGeom>
          <a:ln w="25400">
            <a:solidFill>
              <a:srgbClr val="FF000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57" name="Straight Arrow Connector 56">
            <a:extLst>
              <a:ext uri="{FF2B5EF4-FFF2-40B4-BE49-F238E27FC236}">
                <a16:creationId xmlns:a16="http://schemas.microsoft.com/office/drawing/2014/main" id="{E8362570-A3CB-4695-BEC4-C252EE7C7ABA}"/>
              </a:ext>
            </a:extLst>
          </p:cNvPr>
          <p:cNvCxnSpPr/>
          <p:nvPr/>
        </p:nvCxnSpPr>
        <p:spPr>
          <a:xfrm rot="16200000" flipV="1">
            <a:off x="8246088" y="5251759"/>
            <a:ext cx="574675" cy="0"/>
          </a:xfrm>
          <a:prstGeom prst="straightConnector1">
            <a:avLst/>
          </a:prstGeom>
          <a:ln w="25400">
            <a:solidFill>
              <a:srgbClr val="FF0000"/>
            </a:solidFill>
            <a:tailEnd type="stealth" w="lg" len="lg"/>
          </a:ln>
        </p:spPr>
        <p:style>
          <a:lnRef idx="1">
            <a:schemeClr val="accent1"/>
          </a:lnRef>
          <a:fillRef idx="0">
            <a:schemeClr val="accent1"/>
          </a:fillRef>
          <a:effectRef idx="0">
            <a:schemeClr val="accent1"/>
          </a:effectRef>
          <a:fontRef idx="minor">
            <a:schemeClr val="tx1"/>
          </a:fontRef>
        </p:style>
      </p:cxnSp>
      <p:sp>
        <p:nvSpPr>
          <p:cNvPr id="58" name="TextBox 57">
            <a:extLst>
              <a:ext uri="{FF2B5EF4-FFF2-40B4-BE49-F238E27FC236}">
                <a16:creationId xmlns:a16="http://schemas.microsoft.com/office/drawing/2014/main" id="{A8FE256B-9108-4BE3-88AF-6484EEFBE742}"/>
              </a:ext>
            </a:extLst>
          </p:cNvPr>
          <p:cNvSpPr txBox="1">
            <a:spLocks noChangeArrowheads="1"/>
          </p:cNvSpPr>
          <p:nvPr/>
        </p:nvSpPr>
        <p:spPr bwMode="auto">
          <a:xfrm>
            <a:off x="7449162" y="5440671"/>
            <a:ext cx="7747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b="1">
                <a:solidFill>
                  <a:srgbClr val="FF0000"/>
                </a:solidFill>
                <a:latin typeface="Arial" panose="020B0604020202020204" pitchFamily="34" charset="0"/>
              </a:rPr>
              <a:t>Mean</a:t>
            </a:r>
          </a:p>
        </p:txBody>
      </p:sp>
      <p:sp>
        <p:nvSpPr>
          <p:cNvPr id="59" name="TextBox 58">
            <a:extLst>
              <a:ext uri="{FF2B5EF4-FFF2-40B4-BE49-F238E27FC236}">
                <a16:creationId xmlns:a16="http://schemas.microsoft.com/office/drawing/2014/main" id="{7E373C64-0364-4E54-A8CC-A077BA7C89D4}"/>
              </a:ext>
            </a:extLst>
          </p:cNvPr>
          <p:cNvSpPr txBox="1">
            <a:spLocks noChangeArrowheads="1"/>
          </p:cNvSpPr>
          <p:nvPr/>
        </p:nvSpPr>
        <p:spPr bwMode="auto">
          <a:xfrm>
            <a:off x="7861913" y="5866121"/>
            <a:ext cx="98107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b="1">
                <a:solidFill>
                  <a:srgbClr val="FF0000"/>
                </a:solidFill>
                <a:latin typeface="Arial" panose="020B0604020202020204" pitchFamily="34" charset="0"/>
              </a:rPr>
              <a:t>Median</a:t>
            </a:r>
          </a:p>
        </p:txBody>
      </p:sp>
      <p:sp>
        <p:nvSpPr>
          <p:cNvPr id="60" name="TextBox 59">
            <a:extLst>
              <a:ext uri="{FF2B5EF4-FFF2-40B4-BE49-F238E27FC236}">
                <a16:creationId xmlns:a16="http://schemas.microsoft.com/office/drawing/2014/main" id="{8BAABFA8-B807-4E77-AF9C-6F25FA10AD46}"/>
              </a:ext>
            </a:extLst>
          </p:cNvPr>
          <p:cNvSpPr txBox="1">
            <a:spLocks noChangeArrowheads="1"/>
          </p:cNvSpPr>
          <p:nvPr/>
        </p:nvSpPr>
        <p:spPr bwMode="auto">
          <a:xfrm>
            <a:off x="8344512" y="5448610"/>
            <a:ext cx="7874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b="1">
                <a:solidFill>
                  <a:srgbClr val="FF0000"/>
                </a:solidFill>
                <a:latin typeface="Arial" panose="020B0604020202020204" pitchFamily="34" charset="0"/>
              </a:rPr>
              <a:t>Mode</a:t>
            </a:r>
          </a:p>
        </p:txBody>
      </p:sp>
      <p:grpSp>
        <p:nvGrpSpPr>
          <p:cNvPr id="21554" name="Group 50"/>
          <p:cNvGrpSpPr>
            <a:grpSpLocks noChangeAspect="1"/>
          </p:cNvGrpSpPr>
          <p:nvPr/>
        </p:nvGrpSpPr>
        <p:grpSpPr bwMode="auto">
          <a:xfrm>
            <a:off x="2487614" y="393700"/>
            <a:ext cx="7216775" cy="6070600"/>
            <a:chOff x="607" y="248"/>
            <a:chExt cx="4546" cy="3824"/>
          </a:xfrm>
        </p:grpSpPr>
      </p:grpSp>
      <p:sp>
        <p:nvSpPr>
          <p:cNvPr id="130" name="Freeform 124">
            <a:extLst>
              <a:ext uri="{FF2B5EF4-FFF2-40B4-BE49-F238E27FC236}">
                <a16:creationId xmlns:a16="http://schemas.microsoft.com/office/drawing/2014/main" id="{1D7C3BD7-FF7A-462B-9420-6239BA7F90B2}"/>
              </a:ext>
            </a:extLst>
          </p:cNvPr>
          <p:cNvSpPr>
            <a:spLocks/>
          </p:cNvSpPr>
          <p:nvPr/>
        </p:nvSpPr>
        <p:spPr bwMode="auto">
          <a:xfrm>
            <a:off x="6787269" y="1097828"/>
            <a:ext cx="2083302" cy="1056777"/>
          </a:xfrm>
          <a:custGeom>
            <a:avLst/>
            <a:gdLst>
              <a:gd name="T0" fmla="*/ 12 w 849"/>
              <a:gd name="T1" fmla="*/ 234 h 234"/>
              <a:gd name="T2" fmla="*/ 26 w 849"/>
              <a:gd name="T3" fmla="*/ 232 h 234"/>
              <a:gd name="T4" fmla="*/ 40 w 849"/>
              <a:gd name="T5" fmla="*/ 231 h 234"/>
              <a:gd name="T6" fmla="*/ 54 w 849"/>
              <a:gd name="T7" fmla="*/ 229 h 234"/>
              <a:gd name="T8" fmla="*/ 68 w 849"/>
              <a:gd name="T9" fmla="*/ 227 h 234"/>
              <a:gd name="T10" fmla="*/ 82 w 849"/>
              <a:gd name="T11" fmla="*/ 224 h 234"/>
              <a:gd name="T12" fmla="*/ 96 w 849"/>
              <a:gd name="T13" fmla="*/ 221 h 234"/>
              <a:gd name="T14" fmla="*/ 110 w 849"/>
              <a:gd name="T15" fmla="*/ 217 h 234"/>
              <a:gd name="T16" fmla="*/ 124 w 849"/>
              <a:gd name="T17" fmla="*/ 212 h 234"/>
              <a:gd name="T18" fmla="*/ 138 w 849"/>
              <a:gd name="T19" fmla="*/ 206 h 234"/>
              <a:gd name="T20" fmla="*/ 152 w 849"/>
              <a:gd name="T21" fmla="*/ 200 h 234"/>
              <a:gd name="T22" fmla="*/ 166 w 849"/>
              <a:gd name="T23" fmla="*/ 192 h 234"/>
              <a:gd name="T24" fmla="*/ 180 w 849"/>
              <a:gd name="T25" fmla="*/ 184 h 234"/>
              <a:gd name="T26" fmla="*/ 194 w 849"/>
              <a:gd name="T27" fmla="*/ 174 h 234"/>
              <a:gd name="T28" fmla="*/ 208 w 849"/>
              <a:gd name="T29" fmla="*/ 163 h 234"/>
              <a:gd name="T30" fmla="*/ 222 w 849"/>
              <a:gd name="T31" fmla="*/ 152 h 234"/>
              <a:gd name="T32" fmla="*/ 236 w 849"/>
              <a:gd name="T33" fmla="*/ 139 h 234"/>
              <a:gd name="T34" fmla="*/ 250 w 849"/>
              <a:gd name="T35" fmla="*/ 126 h 234"/>
              <a:gd name="T36" fmla="*/ 264 w 849"/>
              <a:gd name="T37" fmla="*/ 112 h 234"/>
              <a:gd name="T38" fmla="*/ 278 w 849"/>
              <a:gd name="T39" fmla="*/ 98 h 234"/>
              <a:gd name="T40" fmla="*/ 292 w 849"/>
              <a:gd name="T41" fmla="*/ 83 h 234"/>
              <a:gd name="T42" fmla="*/ 306 w 849"/>
              <a:gd name="T43" fmla="*/ 69 h 234"/>
              <a:gd name="T44" fmla="*/ 320 w 849"/>
              <a:gd name="T45" fmla="*/ 56 h 234"/>
              <a:gd name="T46" fmla="*/ 334 w 849"/>
              <a:gd name="T47" fmla="*/ 43 h 234"/>
              <a:gd name="T48" fmla="*/ 348 w 849"/>
              <a:gd name="T49" fmla="*/ 32 h 234"/>
              <a:gd name="T50" fmla="*/ 362 w 849"/>
              <a:gd name="T51" fmla="*/ 21 h 234"/>
              <a:gd name="T52" fmla="*/ 376 w 849"/>
              <a:gd name="T53" fmla="*/ 13 h 234"/>
              <a:gd name="T54" fmla="*/ 390 w 849"/>
              <a:gd name="T55" fmla="*/ 6 h 234"/>
              <a:gd name="T56" fmla="*/ 404 w 849"/>
              <a:gd name="T57" fmla="*/ 2 h 234"/>
              <a:gd name="T58" fmla="*/ 418 w 849"/>
              <a:gd name="T59" fmla="*/ 0 h 234"/>
              <a:gd name="T60" fmla="*/ 432 w 849"/>
              <a:gd name="T61" fmla="*/ 0 h 234"/>
              <a:gd name="T62" fmla="*/ 446 w 849"/>
              <a:gd name="T63" fmla="*/ 2 h 234"/>
              <a:gd name="T64" fmla="*/ 460 w 849"/>
              <a:gd name="T65" fmla="*/ 7 h 234"/>
              <a:gd name="T66" fmla="*/ 474 w 849"/>
              <a:gd name="T67" fmla="*/ 14 h 234"/>
              <a:gd name="T68" fmla="*/ 488 w 849"/>
              <a:gd name="T69" fmla="*/ 23 h 234"/>
              <a:gd name="T70" fmla="*/ 502 w 849"/>
              <a:gd name="T71" fmla="*/ 33 h 234"/>
              <a:gd name="T72" fmla="*/ 516 w 849"/>
              <a:gd name="T73" fmla="*/ 45 h 234"/>
              <a:gd name="T74" fmla="*/ 530 w 849"/>
              <a:gd name="T75" fmla="*/ 58 h 234"/>
              <a:gd name="T76" fmla="*/ 544 w 849"/>
              <a:gd name="T77" fmla="*/ 71 h 234"/>
              <a:gd name="T78" fmla="*/ 558 w 849"/>
              <a:gd name="T79" fmla="*/ 86 h 234"/>
              <a:gd name="T80" fmla="*/ 572 w 849"/>
              <a:gd name="T81" fmla="*/ 100 h 234"/>
              <a:gd name="T82" fmla="*/ 586 w 849"/>
              <a:gd name="T83" fmla="*/ 114 h 234"/>
              <a:gd name="T84" fmla="*/ 600 w 849"/>
              <a:gd name="T85" fmla="*/ 128 h 234"/>
              <a:gd name="T86" fmla="*/ 614 w 849"/>
              <a:gd name="T87" fmla="*/ 141 h 234"/>
              <a:gd name="T88" fmla="*/ 628 w 849"/>
              <a:gd name="T89" fmla="*/ 153 h 234"/>
              <a:gd name="T90" fmla="*/ 642 w 849"/>
              <a:gd name="T91" fmla="*/ 165 h 234"/>
              <a:gd name="T92" fmla="*/ 656 w 849"/>
              <a:gd name="T93" fmla="*/ 175 h 234"/>
              <a:gd name="T94" fmla="*/ 670 w 849"/>
              <a:gd name="T95" fmla="*/ 185 h 234"/>
              <a:gd name="T96" fmla="*/ 684 w 849"/>
              <a:gd name="T97" fmla="*/ 193 h 234"/>
              <a:gd name="T98" fmla="*/ 698 w 849"/>
              <a:gd name="T99" fmla="*/ 201 h 234"/>
              <a:gd name="T100" fmla="*/ 712 w 849"/>
              <a:gd name="T101" fmla="*/ 207 h 234"/>
              <a:gd name="T102" fmla="*/ 726 w 849"/>
              <a:gd name="T103" fmla="*/ 213 h 234"/>
              <a:gd name="T104" fmla="*/ 740 w 849"/>
              <a:gd name="T105" fmla="*/ 218 h 234"/>
              <a:gd name="T106" fmla="*/ 754 w 849"/>
              <a:gd name="T107" fmla="*/ 221 h 234"/>
              <a:gd name="T108" fmla="*/ 768 w 849"/>
              <a:gd name="T109" fmla="*/ 225 h 234"/>
              <a:gd name="T110" fmla="*/ 782 w 849"/>
              <a:gd name="T111" fmla="*/ 227 h 234"/>
              <a:gd name="T112" fmla="*/ 796 w 849"/>
              <a:gd name="T113" fmla="*/ 230 h 234"/>
              <a:gd name="T114" fmla="*/ 810 w 849"/>
              <a:gd name="T115" fmla="*/ 231 h 234"/>
              <a:gd name="T116" fmla="*/ 824 w 849"/>
              <a:gd name="T117" fmla="*/ 233 h 234"/>
              <a:gd name="T118" fmla="*/ 838 w 849"/>
              <a:gd name="T119" fmla="*/ 234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849" h="234">
                <a:moveTo>
                  <a:pt x="0" y="234"/>
                </a:moveTo>
                <a:lnTo>
                  <a:pt x="2" y="234"/>
                </a:lnTo>
                <a:lnTo>
                  <a:pt x="4" y="234"/>
                </a:lnTo>
                <a:lnTo>
                  <a:pt x="6" y="234"/>
                </a:lnTo>
                <a:lnTo>
                  <a:pt x="8" y="234"/>
                </a:lnTo>
                <a:lnTo>
                  <a:pt x="10" y="234"/>
                </a:lnTo>
                <a:lnTo>
                  <a:pt x="12" y="234"/>
                </a:lnTo>
                <a:lnTo>
                  <a:pt x="14" y="233"/>
                </a:lnTo>
                <a:lnTo>
                  <a:pt x="16" y="233"/>
                </a:lnTo>
                <a:lnTo>
                  <a:pt x="18" y="233"/>
                </a:lnTo>
                <a:lnTo>
                  <a:pt x="20" y="233"/>
                </a:lnTo>
                <a:lnTo>
                  <a:pt x="22" y="233"/>
                </a:lnTo>
                <a:lnTo>
                  <a:pt x="24" y="233"/>
                </a:lnTo>
                <a:lnTo>
                  <a:pt x="26" y="232"/>
                </a:lnTo>
                <a:lnTo>
                  <a:pt x="28" y="232"/>
                </a:lnTo>
                <a:lnTo>
                  <a:pt x="30" y="232"/>
                </a:lnTo>
                <a:lnTo>
                  <a:pt x="32" y="232"/>
                </a:lnTo>
                <a:lnTo>
                  <a:pt x="34" y="232"/>
                </a:lnTo>
                <a:lnTo>
                  <a:pt x="36" y="232"/>
                </a:lnTo>
                <a:lnTo>
                  <a:pt x="38" y="231"/>
                </a:lnTo>
                <a:lnTo>
                  <a:pt x="40" y="231"/>
                </a:lnTo>
                <a:lnTo>
                  <a:pt x="42" y="231"/>
                </a:lnTo>
                <a:lnTo>
                  <a:pt x="44" y="231"/>
                </a:lnTo>
                <a:lnTo>
                  <a:pt x="46" y="230"/>
                </a:lnTo>
                <a:lnTo>
                  <a:pt x="48" y="230"/>
                </a:lnTo>
                <a:lnTo>
                  <a:pt x="50" y="230"/>
                </a:lnTo>
                <a:lnTo>
                  <a:pt x="52" y="230"/>
                </a:lnTo>
                <a:lnTo>
                  <a:pt x="54" y="229"/>
                </a:lnTo>
                <a:lnTo>
                  <a:pt x="56" y="229"/>
                </a:lnTo>
                <a:lnTo>
                  <a:pt x="58" y="229"/>
                </a:lnTo>
                <a:lnTo>
                  <a:pt x="60" y="228"/>
                </a:lnTo>
                <a:lnTo>
                  <a:pt x="62" y="228"/>
                </a:lnTo>
                <a:lnTo>
                  <a:pt x="64" y="228"/>
                </a:lnTo>
                <a:lnTo>
                  <a:pt x="66" y="227"/>
                </a:lnTo>
                <a:lnTo>
                  <a:pt x="68" y="227"/>
                </a:lnTo>
                <a:lnTo>
                  <a:pt x="70" y="227"/>
                </a:lnTo>
                <a:lnTo>
                  <a:pt x="72" y="226"/>
                </a:lnTo>
                <a:lnTo>
                  <a:pt x="74" y="226"/>
                </a:lnTo>
                <a:lnTo>
                  <a:pt x="76" y="226"/>
                </a:lnTo>
                <a:lnTo>
                  <a:pt x="78" y="225"/>
                </a:lnTo>
                <a:lnTo>
                  <a:pt x="80" y="225"/>
                </a:lnTo>
                <a:lnTo>
                  <a:pt x="82" y="224"/>
                </a:lnTo>
                <a:lnTo>
                  <a:pt x="84" y="224"/>
                </a:lnTo>
                <a:lnTo>
                  <a:pt x="86" y="223"/>
                </a:lnTo>
                <a:lnTo>
                  <a:pt x="88" y="223"/>
                </a:lnTo>
                <a:lnTo>
                  <a:pt x="90" y="222"/>
                </a:lnTo>
                <a:lnTo>
                  <a:pt x="92" y="222"/>
                </a:lnTo>
                <a:lnTo>
                  <a:pt x="94" y="221"/>
                </a:lnTo>
                <a:lnTo>
                  <a:pt x="96" y="221"/>
                </a:lnTo>
                <a:lnTo>
                  <a:pt x="98" y="220"/>
                </a:lnTo>
                <a:lnTo>
                  <a:pt x="100" y="220"/>
                </a:lnTo>
                <a:lnTo>
                  <a:pt x="102" y="219"/>
                </a:lnTo>
                <a:lnTo>
                  <a:pt x="104" y="219"/>
                </a:lnTo>
                <a:lnTo>
                  <a:pt x="106" y="218"/>
                </a:lnTo>
                <a:lnTo>
                  <a:pt x="108" y="218"/>
                </a:lnTo>
                <a:lnTo>
                  <a:pt x="110" y="217"/>
                </a:lnTo>
                <a:lnTo>
                  <a:pt x="112" y="216"/>
                </a:lnTo>
                <a:lnTo>
                  <a:pt x="114" y="216"/>
                </a:lnTo>
                <a:lnTo>
                  <a:pt x="116" y="215"/>
                </a:lnTo>
                <a:lnTo>
                  <a:pt x="118" y="214"/>
                </a:lnTo>
                <a:lnTo>
                  <a:pt x="120" y="214"/>
                </a:lnTo>
                <a:lnTo>
                  <a:pt x="122" y="213"/>
                </a:lnTo>
                <a:lnTo>
                  <a:pt x="124" y="212"/>
                </a:lnTo>
                <a:lnTo>
                  <a:pt x="126" y="211"/>
                </a:lnTo>
                <a:lnTo>
                  <a:pt x="128" y="211"/>
                </a:lnTo>
                <a:lnTo>
                  <a:pt x="130" y="210"/>
                </a:lnTo>
                <a:lnTo>
                  <a:pt x="132" y="209"/>
                </a:lnTo>
                <a:lnTo>
                  <a:pt x="134" y="208"/>
                </a:lnTo>
                <a:lnTo>
                  <a:pt x="136" y="207"/>
                </a:lnTo>
                <a:lnTo>
                  <a:pt x="138" y="206"/>
                </a:lnTo>
                <a:lnTo>
                  <a:pt x="140" y="205"/>
                </a:lnTo>
                <a:lnTo>
                  <a:pt x="142" y="205"/>
                </a:lnTo>
                <a:lnTo>
                  <a:pt x="144" y="204"/>
                </a:lnTo>
                <a:lnTo>
                  <a:pt x="146" y="203"/>
                </a:lnTo>
                <a:lnTo>
                  <a:pt x="148" y="202"/>
                </a:lnTo>
                <a:lnTo>
                  <a:pt x="150" y="201"/>
                </a:lnTo>
                <a:lnTo>
                  <a:pt x="152" y="200"/>
                </a:lnTo>
                <a:lnTo>
                  <a:pt x="154" y="199"/>
                </a:lnTo>
                <a:lnTo>
                  <a:pt x="156" y="198"/>
                </a:lnTo>
                <a:lnTo>
                  <a:pt x="158" y="197"/>
                </a:lnTo>
                <a:lnTo>
                  <a:pt x="160" y="196"/>
                </a:lnTo>
                <a:lnTo>
                  <a:pt x="162" y="194"/>
                </a:lnTo>
                <a:lnTo>
                  <a:pt x="164" y="193"/>
                </a:lnTo>
                <a:lnTo>
                  <a:pt x="166" y="192"/>
                </a:lnTo>
                <a:lnTo>
                  <a:pt x="168" y="191"/>
                </a:lnTo>
                <a:lnTo>
                  <a:pt x="170" y="190"/>
                </a:lnTo>
                <a:lnTo>
                  <a:pt x="172" y="189"/>
                </a:lnTo>
                <a:lnTo>
                  <a:pt x="174" y="187"/>
                </a:lnTo>
                <a:lnTo>
                  <a:pt x="176" y="186"/>
                </a:lnTo>
                <a:lnTo>
                  <a:pt x="178" y="185"/>
                </a:lnTo>
                <a:lnTo>
                  <a:pt x="180" y="184"/>
                </a:lnTo>
                <a:lnTo>
                  <a:pt x="182" y="182"/>
                </a:lnTo>
                <a:lnTo>
                  <a:pt x="184" y="181"/>
                </a:lnTo>
                <a:lnTo>
                  <a:pt x="186" y="179"/>
                </a:lnTo>
                <a:lnTo>
                  <a:pt x="188" y="178"/>
                </a:lnTo>
                <a:lnTo>
                  <a:pt x="190" y="177"/>
                </a:lnTo>
                <a:lnTo>
                  <a:pt x="192" y="175"/>
                </a:lnTo>
                <a:lnTo>
                  <a:pt x="194" y="174"/>
                </a:lnTo>
                <a:lnTo>
                  <a:pt x="196" y="172"/>
                </a:lnTo>
                <a:lnTo>
                  <a:pt x="198" y="171"/>
                </a:lnTo>
                <a:lnTo>
                  <a:pt x="200" y="169"/>
                </a:lnTo>
                <a:lnTo>
                  <a:pt x="202" y="168"/>
                </a:lnTo>
                <a:lnTo>
                  <a:pt x="204" y="166"/>
                </a:lnTo>
                <a:lnTo>
                  <a:pt x="206" y="165"/>
                </a:lnTo>
                <a:lnTo>
                  <a:pt x="208" y="163"/>
                </a:lnTo>
                <a:lnTo>
                  <a:pt x="210" y="162"/>
                </a:lnTo>
                <a:lnTo>
                  <a:pt x="212" y="160"/>
                </a:lnTo>
                <a:lnTo>
                  <a:pt x="214" y="158"/>
                </a:lnTo>
                <a:lnTo>
                  <a:pt x="216" y="157"/>
                </a:lnTo>
                <a:lnTo>
                  <a:pt x="218" y="155"/>
                </a:lnTo>
                <a:lnTo>
                  <a:pt x="220" y="153"/>
                </a:lnTo>
                <a:lnTo>
                  <a:pt x="222" y="152"/>
                </a:lnTo>
                <a:lnTo>
                  <a:pt x="224" y="150"/>
                </a:lnTo>
                <a:lnTo>
                  <a:pt x="226" y="148"/>
                </a:lnTo>
                <a:lnTo>
                  <a:pt x="228" y="146"/>
                </a:lnTo>
                <a:lnTo>
                  <a:pt x="230" y="144"/>
                </a:lnTo>
                <a:lnTo>
                  <a:pt x="232" y="143"/>
                </a:lnTo>
                <a:lnTo>
                  <a:pt x="234" y="141"/>
                </a:lnTo>
                <a:lnTo>
                  <a:pt x="236" y="139"/>
                </a:lnTo>
                <a:lnTo>
                  <a:pt x="238" y="137"/>
                </a:lnTo>
                <a:lnTo>
                  <a:pt x="240" y="135"/>
                </a:lnTo>
                <a:lnTo>
                  <a:pt x="242" y="133"/>
                </a:lnTo>
                <a:lnTo>
                  <a:pt x="244" y="131"/>
                </a:lnTo>
                <a:lnTo>
                  <a:pt x="246" y="130"/>
                </a:lnTo>
                <a:lnTo>
                  <a:pt x="248" y="128"/>
                </a:lnTo>
                <a:lnTo>
                  <a:pt x="250" y="126"/>
                </a:lnTo>
                <a:lnTo>
                  <a:pt x="252" y="124"/>
                </a:lnTo>
                <a:lnTo>
                  <a:pt x="254" y="122"/>
                </a:lnTo>
                <a:lnTo>
                  <a:pt x="256" y="120"/>
                </a:lnTo>
                <a:lnTo>
                  <a:pt x="258" y="118"/>
                </a:lnTo>
                <a:lnTo>
                  <a:pt x="260" y="116"/>
                </a:lnTo>
                <a:lnTo>
                  <a:pt x="262" y="114"/>
                </a:lnTo>
                <a:lnTo>
                  <a:pt x="264" y="112"/>
                </a:lnTo>
                <a:lnTo>
                  <a:pt x="266" y="110"/>
                </a:lnTo>
                <a:lnTo>
                  <a:pt x="268" y="108"/>
                </a:lnTo>
                <a:lnTo>
                  <a:pt x="270" y="106"/>
                </a:lnTo>
                <a:lnTo>
                  <a:pt x="272" y="104"/>
                </a:lnTo>
                <a:lnTo>
                  <a:pt x="274" y="102"/>
                </a:lnTo>
                <a:lnTo>
                  <a:pt x="276" y="100"/>
                </a:lnTo>
                <a:lnTo>
                  <a:pt x="278" y="98"/>
                </a:lnTo>
                <a:lnTo>
                  <a:pt x="280" y="96"/>
                </a:lnTo>
                <a:lnTo>
                  <a:pt x="282" y="94"/>
                </a:lnTo>
                <a:lnTo>
                  <a:pt x="284" y="92"/>
                </a:lnTo>
                <a:lnTo>
                  <a:pt x="286" y="90"/>
                </a:lnTo>
                <a:lnTo>
                  <a:pt x="288" y="88"/>
                </a:lnTo>
                <a:lnTo>
                  <a:pt x="290" y="86"/>
                </a:lnTo>
                <a:lnTo>
                  <a:pt x="292" y="83"/>
                </a:lnTo>
                <a:lnTo>
                  <a:pt x="294" y="81"/>
                </a:lnTo>
                <a:lnTo>
                  <a:pt x="296" y="79"/>
                </a:lnTo>
                <a:lnTo>
                  <a:pt x="298" y="77"/>
                </a:lnTo>
                <a:lnTo>
                  <a:pt x="300" y="75"/>
                </a:lnTo>
                <a:lnTo>
                  <a:pt x="302" y="73"/>
                </a:lnTo>
                <a:lnTo>
                  <a:pt x="304" y="71"/>
                </a:lnTo>
                <a:lnTo>
                  <a:pt x="306" y="69"/>
                </a:lnTo>
                <a:lnTo>
                  <a:pt x="308" y="67"/>
                </a:lnTo>
                <a:lnTo>
                  <a:pt x="310" y="66"/>
                </a:lnTo>
                <a:lnTo>
                  <a:pt x="312" y="64"/>
                </a:lnTo>
                <a:lnTo>
                  <a:pt x="314" y="62"/>
                </a:lnTo>
                <a:lnTo>
                  <a:pt x="316" y="60"/>
                </a:lnTo>
                <a:lnTo>
                  <a:pt x="318" y="58"/>
                </a:lnTo>
                <a:lnTo>
                  <a:pt x="320" y="56"/>
                </a:lnTo>
                <a:lnTo>
                  <a:pt x="322" y="54"/>
                </a:lnTo>
                <a:lnTo>
                  <a:pt x="324" y="52"/>
                </a:lnTo>
                <a:lnTo>
                  <a:pt x="326" y="50"/>
                </a:lnTo>
                <a:lnTo>
                  <a:pt x="328" y="48"/>
                </a:lnTo>
                <a:lnTo>
                  <a:pt x="330" y="47"/>
                </a:lnTo>
                <a:lnTo>
                  <a:pt x="332" y="45"/>
                </a:lnTo>
                <a:lnTo>
                  <a:pt x="334" y="43"/>
                </a:lnTo>
                <a:lnTo>
                  <a:pt x="336" y="41"/>
                </a:lnTo>
                <a:lnTo>
                  <a:pt x="338" y="40"/>
                </a:lnTo>
                <a:lnTo>
                  <a:pt x="340" y="38"/>
                </a:lnTo>
                <a:lnTo>
                  <a:pt x="342" y="36"/>
                </a:lnTo>
                <a:lnTo>
                  <a:pt x="344" y="35"/>
                </a:lnTo>
                <a:lnTo>
                  <a:pt x="346" y="33"/>
                </a:lnTo>
                <a:lnTo>
                  <a:pt x="348" y="32"/>
                </a:lnTo>
                <a:lnTo>
                  <a:pt x="350" y="30"/>
                </a:lnTo>
                <a:lnTo>
                  <a:pt x="352" y="28"/>
                </a:lnTo>
                <a:lnTo>
                  <a:pt x="354" y="27"/>
                </a:lnTo>
                <a:lnTo>
                  <a:pt x="356" y="26"/>
                </a:lnTo>
                <a:lnTo>
                  <a:pt x="358" y="24"/>
                </a:lnTo>
                <a:lnTo>
                  <a:pt x="360" y="23"/>
                </a:lnTo>
                <a:lnTo>
                  <a:pt x="362" y="21"/>
                </a:lnTo>
                <a:lnTo>
                  <a:pt x="364" y="20"/>
                </a:lnTo>
                <a:lnTo>
                  <a:pt x="366" y="19"/>
                </a:lnTo>
                <a:lnTo>
                  <a:pt x="368" y="17"/>
                </a:lnTo>
                <a:lnTo>
                  <a:pt x="370" y="16"/>
                </a:lnTo>
                <a:lnTo>
                  <a:pt x="372" y="15"/>
                </a:lnTo>
                <a:lnTo>
                  <a:pt x="374" y="14"/>
                </a:lnTo>
                <a:lnTo>
                  <a:pt x="376" y="13"/>
                </a:lnTo>
                <a:lnTo>
                  <a:pt x="378" y="12"/>
                </a:lnTo>
                <a:lnTo>
                  <a:pt x="380" y="11"/>
                </a:lnTo>
                <a:lnTo>
                  <a:pt x="382" y="10"/>
                </a:lnTo>
                <a:lnTo>
                  <a:pt x="384" y="9"/>
                </a:lnTo>
                <a:lnTo>
                  <a:pt x="386" y="8"/>
                </a:lnTo>
                <a:lnTo>
                  <a:pt x="388" y="7"/>
                </a:lnTo>
                <a:lnTo>
                  <a:pt x="390" y="6"/>
                </a:lnTo>
                <a:lnTo>
                  <a:pt x="392" y="6"/>
                </a:lnTo>
                <a:lnTo>
                  <a:pt x="394" y="5"/>
                </a:lnTo>
                <a:lnTo>
                  <a:pt x="396" y="4"/>
                </a:lnTo>
                <a:lnTo>
                  <a:pt x="398" y="4"/>
                </a:lnTo>
                <a:lnTo>
                  <a:pt x="400" y="3"/>
                </a:lnTo>
                <a:lnTo>
                  <a:pt x="402" y="2"/>
                </a:lnTo>
                <a:lnTo>
                  <a:pt x="404" y="2"/>
                </a:lnTo>
                <a:lnTo>
                  <a:pt x="406" y="1"/>
                </a:lnTo>
                <a:lnTo>
                  <a:pt x="408" y="1"/>
                </a:lnTo>
                <a:lnTo>
                  <a:pt x="410" y="1"/>
                </a:lnTo>
                <a:lnTo>
                  <a:pt x="412" y="0"/>
                </a:lnTo>
                <a:lnTo>
                  <a:pt x="414" y="0"/>
                </a:lnTo>
                <a:lnTo>
                  <a:pt x="416" y="0"/>
                </a:lnTo>
                <a:lnTo>
                  <a:pt x="418" y="0"/>
                </a:lnTo>
                <a:lnTo>
                  <a:pt x="420" y="0"/>
                </a:lnTo>
                <a:lnTo>
                  <a:pt x="422" y="0"/>
                </a:lnTo>
                <a:lnTo>
                  <a:pt x="424" y="0"/>
                </a:lnTo>
                <a:lnTo>
                  <a:pt x="426" y="0"/>
                </a:lnTo>
                <a:lnTo>
                  <a:pt x="428" y="0"/>
                </a:lnTo>
                <a:lnTo>
                  <a:pt x="430" y="0"/>
                </a:lnTo>
                <a:lnTo>
                  <a:pt x="432" y="0"/>
                </a:lnTo>
                <a:lnTo>
                  <a:pt x="434" y="0"/>
                </a:lnTo>
                <a:lnTo>
                  <a:pt x="436" y="0"/>
                </a:lnTo>
                <a:lnTo>
                  <a:pt x="438" y="1"/>
                </a:lnTo>
                <a:lnTo>
                  <a:pt x="440" y="1"/>
                </a:lnTo>
                <a:lnTo>
                  <a:pt x="442" y="1"/>
                </a:lnTo>
                <a:lnTo>
                  <a:pt x="444" y="2"/>
                </a:lnTo>
                <a:lnTo>
                  <a:pt x="446" y="2"/>
                </a:lnTo>
                <a:lnTo>
                  <a:pt x="448" y="3"/>
                </a:lnTo>
                <a:lnTo>
                  <a:pt x="450" y="4"/>
                </a:lnTo>
                <a:lnTo>
                  <a:pt x="452" y="4"/>
                </a:lnTo>
                <a:lnTo>
                  <a:pt x="454" y="5"/>
                </a:lnTo>
                <a:lnTo>
                  <a:pt x="456" y="6"/>
                </a:lnTo>
                <a:lnTo>
                  <a:pt x="458" y="6"/>
                </a:lnTo>
                <a:lnTo>
                  <a:pt x="460" y="7"/>
                </a:lnTo>
                <a:lnTo>
                  <a:pt x="462" y="8"/>
                </a:lnTo>
                <a:lnTo>
                  <a:pt x="464" y="9"/>
                </a:lnTo>
                <a:lnTo>
                  <a:pt x="466" y="10"/>
                </a:lnTo>
                <a:lnTo>
                  <a:pt x="468" y="11"/>
                </a:lnTo>
                <a:lnTo>
                  <a:pt x="470" y="12"/>
                </a:lnTo>
                <a:lnTo>
                  <a:pt x="472" y="13"/>
                </a:lnTo>
                <a:lnTo>
                  <a:pt x="474" y="14"/>
                </a:lnTo>
                <a:lnTo>
                  <a:pt x="476" y="15"/>
                </a:lnTo>
                <a:lnTo>
                  <a:pt x="478" y="16"/>
                </a:lnTo>
                <a:lnTo>
                  <a:pt x="480" y="17"/>
                </a:lnTo>
                <a:lnTo>
                  <a:pt x="482" y="19"/>
                </a:lnTo>
                <a:lnTo>
                  <a:pt x="484" y="20"/>
                </a:lnTo>
                <a:lnTo>
                  <a:pt x="486" y="21"/>
                </a:lnTo>
                <a:lnTo>
                  <a:pt x="488" y="23"/>
                </a:lnTo>
                <a:lnTo>
                  <a:pt x="490" y="24"/>
                </a:lnTo>
                <a:lnTo>
                  <a:pt x="492" y="26"/>
                </a:lnTo>
                <a:lnTo>
                  <a:pt x="494" y="27"/>
                </a:lnTo>
                <a:lnTo>
                  <a:pt x="496" y="28"/>
                </a:lnTo>
                <a:lnTo>
                  <a:pt x="498" y="30"/>
                </a:lnTo>
                <a:lnTo>
                  <a:pt x="500" y="32"/>
                </a:lnTo>
                <a:lnTo>
                  <a:pt x="502" y="33"/>
                </a:lnTo>
                <a:lnTo>
                  <a:pt x="504" y="35"/>
                </a:lnTo>
                <a:lnTo>
                  <a:pt x="506" y="36"/>
                </a:lnTo>
                <a:lnTo>
                  <a:pt x="508" y="38"/>
                </a:lnTo>
                <a:lnTo>
                  <a:pt x="510" y="40"/>
                </a:lnTo>
                <a:lnTo>
                  <a:pt x="512" y="41"/>
                </a:lnTo>
                <a:lnTo>
                  <a:pt x="514" y="43"/>
                </a:lnTo>
                <a:lnTo>
                  <a:pt x="516" y="45"/>
                </a:lnTo>
                <a:lnTo>
                  <a:pt x="518" y="47"/>
                </a:lnTo>
                <a:lnTo>
                  <a:pt x="520" y="48"/>
                </a:lnTo>
                <a:lnTo>
                  <a:pt x="522" y="50"/>
                </a:lnTo>
                <a:lnTo>
                  <a:pt x="524" y="52"/>
                </a:lnTo>
                <a:lnTo>
                  <a:pt x="526" y="54"/>
                </a:lnTo>
                <a:lnTo>
                  <a:pt x="528" y="56"/>
                </a:lnTo>
                <a:lnTo>
                  <a:pt x="530" y="58"/>
                </a:lnTo>
                <a:lnTo>
                  <a:pt x="532" y="60"/>
                </a:lnTo>
                <a:lnTo>
                  <a:pt x="534" y="62"/>
                </a:lnTo>
                <a:lnTo>
                  <a:pt x="536" y="64"/>
                </a:lnTo>
                <a:lnTo>
                  <a:pt x="538" y="66"/>
                </a:lnTo>
                <a:lnTo>
                  <a:pt x="540" y="67"/>
                </a:lnTo>
                <a:lnTo>
                  <a:pt x="542" y="69"/>
                </a:lnTo>
                <a:lnTo>
                  <a:pt x="544" y="71"/>
                </a:lnTo>
                <a:lnTo>
                  <a:pt x="546" y="73"/>
                </a:lnTo>
                <a:lnTo>
                  <a:pt x="548" y="75"/>
                </a:lnTo>
                <a:lnTo>
                  <a:pt x="550" y="77"/>
                </a:lnTo>
                <a:lnTo>
                  <a:pt x="552" y="79"/>
                </a:lnTo>
                <a:lnTo>
                  <a:pt x="554" y="81"/>
                </a:lnTo>
                <a:lnTo>
                  <a:pt x="556" y="83"/>
                </a:lnTo>
                <a:lnTo>
                  <a:pt x="558" y="86"/>
                </a:lnTo>
                <a:lnTo>
                  <a:pt x="560" y="88"/>
                </a:lnTo>
                <a:lnTo>
                  <a:pt x="562" y="90"/>
                </a:lnTo>
                <a:lnTo>
                  <a:pt x="564" y="92"/>
                </a:lnTo>
                <a:lnTo>
                  <a:pt x="566" y="94"/>
                </a:lnTo>
                <a:lnTo>
                  <a:pt x="568" y="96"/>
                </a:lnTo>
                <a:lnTo>
                  <a:pt x="570" y="98"/>
                </a:lnTo>
                <a:lnTo>
                  <a:pt x="572" y="100"/>
                </a:lnTo>
                <a:lnTo>
                  <a:pt x="574" y="102"/>
                </a:lnTo>
                <a:lnTo>
                  <a:pt x="576" y="104"/>
                </a:lnTo>
                <a:lnTo>
                  <a:pt x="578" y="106"/>
                </a:lnTo>
                <a:lnTo>
                  <a:pt x="580" y="108"/>
                </a:lnTo>
                <a:lnTo>
                  <a:pt x="582" y="110"/>
                </a:lnTo>
                <a:lnTo>
                  <a:pt x="584" y="112"/>
                </a:lnTo>
                <a:lnTo>
                  <a:pt x="586" y="114"/>
                </a:lnTo>
                <a:lnTo>
                  <a:pt x="588" y="116"/>
                </a:lnTo>
                <a:lnTo>
                  <a:pt x="590" y="118"/>
                </a:lnTo>
                <a:lnTo>
                  <a:pt x="592" y="120"/>
                </a:lnTo>
                <a:lnTo>
                  <a:pt x="594" y="122"/>
                </a:lnTo>
                <a:lnTo>
                  <a:pt x="596" y="124"/>
                </a:lnTo>
                <a:lnTo>
                  <a:pt x="598" y="126"/>
                </a:lnTo>
                <a:lnTo>
                  <a:pt x="600" y="128"/>
                </a:lnTo>
                <a:lnTo>
                  <a:pt x="602" y="130"/>
                </a:lnTo>
                <a:lnTo>
                  <a:pt x="604" y="131"/>
                </a:lnTo>
                <a:lnTo>
                  <a:pt x="606" y="133"/>
                </a:lnTo>
                <a:lnTo>
                  <a:pt x="608" y="135"/>
                </a:lnTo>
                <a:lnTo>
                  <a:pt x="610" y="137"/>
                </a:lnTo>
                <a:lnTo>
                  <a:pt x="612" y="139"/>
                </a:lnTo>
                <a:lnTo>
                  <a:pt x="614" y="141"/>
                </a:lnTo>
                <a:lnTo>
                  <a:pt x="616" y="143"/>
                </a:lnTo>
                <a:lnTo>
                  <a:pt x="618" y="144"/>
                </a:lnTo>
                <a:lnTo>
                  <a:pt x="620" y="146"/>
                </a:lnTo>
                <a:lnTo>
                  <a:pt x="622" y="148"/>
                </a:lnTo>
                <a:lnTo>
                  <a:pt x="624" y="150"/>
                </a:lnTo>
                <a:lnTo>
                  <a:pt x="626" y="152"/>
                </a:lnTo>
                <a:lnTo>
                  <a:pt x="628" y="153"/>
                </a:lnTo>
                <a:lnTo>
                  <a:pt x="630" y="155"/>
                </a:lnTo>
                <a:lnTo>
                  <a:pt x="632" y="157"/>
                </a:lnTo>
                <a:lnTo>
                  <a:pt x="634" y="158"/>
                </a:lnTo>
                <a:lnTo>
                  <a:pt x="636" y="160"/>
                </a:lnTo>
                <a:lnTo>
                  <a:pt x="638" y="162"/>
                </a:lnTo>
                <a:lnTo>
                  <a:pt x="640" y="163"/>
                </a:lnTo>
                <a:lnTo>
                  <a:pt x="642" y="165"/>
                </a:lnTo>
                <a:lnTo>
                  <a:pt x="644" y="166"/>
                </a:lnTo>
                <a:lnTo>
                  <a:pt x="646" y="168"/>
                </a:lnTo>
                <a:lnTo>
                  <a:pt x="648" y="169"/>
                </a:lnTo>
                <a:lnTo>
                  <a:pt x="650" y="171"/>
                </a:lnTo>
                <a:lnTo>
                  <a:pt x="652" y="172"/>
                </a:lnTo>
                <a:lnTo>
                  <a:pt x="654" y="174"/>
                </a:lnTo>
                <a:lnTo>
                  <a:pt x="656" y="175"/>
                </a:lnTo>
                <a:lnTo>
                  <a:pt x="658" y="177"/>
                </a:lnTo>
                <a:lnTo>
                  <a:pt x="660" y="178"/>
                </a:lnTo>
                <a:lnTo>
                  <a:pt x="662" y="179"/>
                </a:lnTo>
                <a:lnTo>
                  <a:pt x="664" y="181"/>
                </a:lnTo>
                <a:lnTo>
                  <a:pt x="666" y="182"/>
                </a:lnTo>
                <a:lnTo>
                  <a:pt x="668" y="184"/>
                </a:lnTo>
                <a:lnTo>
                  <a:pt x="670" y="185"/>
                </a:lnTo>
                <a:lnTo>
                  <a:pt x="672" y="186"/>
                </a:lnTo>
                <a:lnTo>
                  <a:pt x="674" y="187"/>
                </a:lnTo>
                <a:lnTo>
                  <a:pt x="676" y="189"/>
                </a:lnTo>
                <a:lnTo>
                  <a:pt x="678" y="190"/>
                </a:lnTo>
                <a:lnTo>
                  <a:pt x="680" y="191"/>
                </a:lnTo>
                <a:lnTo>
                  <a:pt x="682" y="192"/>
                </a:lnTo>
                <a:lnTo>
                  <a:pt x="684" y="193"/>
                </a:lnTo>
                <a:lnTo>
                  <a:pt x="686" y="194"/>
                </a:lnTo>
                <a:lnTo>
                  <a:pt x="688" y="196"/>
                </a:lnTo>
                <a:lnTo>
                  <a:pt x="690" y="197"/>
                </a:lnTo>
                <a:lnTo>
                  <a:pt x="692" y="198"/>
                </a:lnTo>
                <a:lnTo>
                  <a:pt x="694" y="199"/>
                </a:lnTo>
                <a:lnTo>
                  <a:pt x="696" y="200"/>
                </a:lnTo>
                <a:lnTo>
                  <a:pt x="698" y="201"/>
                </a:lnTo>
                <a:lnTo>
                  <a:pt x="700" y="202"/>
                </a:lnTo>
                <a:lnTo>
                  <a:pt x="702" y="203"/>
                </a:lnTo>
                <a:lnTo>
                  <a:pt x="704" y="204"/>
                </a:lnTo>
                <a:lnTo>
                  <a:pt x="706" y="205"/>
                </a:lnTo>
                <a:lnTo>
                  <a:pt x="708" y="205"/>
                </a:lnTo>
                <a:lnTo>
                  <a:pt x="710" y="206"/>
                </a:lnTo>
                <a:lnTo>
                  <a:pt x="712" y="207"/>
                </a:lnTo>
                <a:lnTo>
                  <a:pt x="714" y="208"/>
                </a:lnTo>
                <a:lnTo>
                  <a:pt x="716" y="209"/>
                </a:lnTo>
                <a:lnTo>
                  <a:pt x="718" y="210"/>
                </a:lnTo>
                <a:lnTo>
                  <a:pt x="720" y="211"/>
                </a:lnTo>
                <a:lnTo>
                  <a:pt x="722" y="211"/>
                </a:lnTo>
                <a:lnTo>
                  <a:pt x="724" y="212"/>
                </a:lnTo>
                <a:lnTo>
                  <a:pt x="726" y="213"/>
                </a:lnTo>
                <a:lnTo>
                  <a:pt x="728" y="214"/>
                </a:lnTo>
                <a:lnTo>
                  <a:pt x="730" y="214"/>
                </a:lnTo>
                <a:lnTo>
                  <a:pt x="732" y="215"/>
                </a:lnTo>
                <a:lnTo>
                  <a:pt x="734" y="216"/>
                </a:lnTo>
                <a:lnTo>
                  <a:pt x="736" y="216"/>
                </a:lnTo>
                <a:lnTo>
                  <a:pt x="738" y="217"/>
                </a:lnTo>
                <a:lnTo>
                  <a:pt x="740" y="218"/>
                </a:lnTo>
                <a:lnTo>
                  <a:pt x="742" y="218"/>
                </a:lnTo>
                <a:lnTo>
                  <a:pt x="744" y="219"/>
                </a:lnTo>
                <a:lnTo>
                  <a:pt x="746" y="219"/>
                </a:lnTo>
                <a:lnTo>
                  <a:pt x="748" y="220"/>
                </a:lnTo>
                <a:lnTo>
                  <a:pt x="750" y="220"/>
                </a:lnTo>
                <a:lnTo>
                  <a:pt x="752" y="221"/>
                </a:lnTo>
                <a:lnTo>
                  <a:pt x="754" y="221"/>
                </a:lnTo>
                <a:lnTo>
                  <a:pt x="756" y="222"/>
                </a:lnTo>
                <a:lnTo>
                  <a:pt x="758" y="222"/>
                </a:lnTo>
                <a:lnTo>
                  <a:pt x="760" y="223"/>
                </a:lnTo>
                <a:lnTo>
                  <a:pt x="762" y="223"/>
                </a:lnTo>
                <a:lnTo>
                  <a:pt x="764" y="224"/>
                </a:lnTo>
                <a:lnTo>
                  <a:pt x="766" y="224"/>
                </a:lnTo>
                <a:lnTo>
                  <a:pt x="768" y="225"/>
                </a:lnTo>
                <a:lnTo>
                  <a:pt x="770" y="225"/>
                </a:lnTo>
                <a:lnTo>
                  <a:pt x="772" y="226"/>
                </a:lnTo>
                <a:lnTo>
                  <a:pt x="774" y="226"/>
                </a:lnTo>
                <a:lnTo>
                  <a:pt x="776" y="226"/>
                </a:lnTo>
                <a:lnTo>
                  <a:pt x="778" y="227"/>
                </a:lnTo>
                <a:lnTo>
                  <a:pt x="780" y="227"/>
                </a:lnTo>
                <a:lnTo>
                  <a:pt x="782" y="227"/>
                </a:lnTo>
                <a:lnTo>
                  <a:pt x="784" y="228"/>
                </a:lnTo>
                <a:lnTo>
                  <a:pt x="786" y="228"/>
                </a:lnTo>
                <a:lnTo>
                  <a:pt x="788" y="228"/>
                </a:lnTo>
                <a:lnTo>
                  <a:pt x="790" y="229"/>
                </a:lnTo>
                <a:lnTo>
                  <a:pt x="792" y="229"/>
                </a:lnTo>
                <a:lnTo>
                  <a:pt x="794" y="229"/>
                </a:lnTo>
                <a:lnTo>
                  <a:pt x="796" y="230"/>
                </a:lnTo>
                <a:lnTo>
                  <a:pt x="798" y="230"/>
                </a:lnTo>
                <a:lnTo>
                  <a:pt x="800" y="230"/>
                </a:lnTo>
                <a:lnTo>
                  <a:pt x="802" y="230"/>
                </a:lnTo>
                <a:lnTo>
                  <a:pt x="804" y="231"/>
                </a:lnTo>
                <a:lnTo>
                  <a:pt x="806" y="231"/>
                </a:lnTo>
                <a:lnTo>
                  <a:pt x="808" y="231"/>
                </a:lnTo>
                <a:lnTo>
                  <a:pt x="810" y="231"/>
                </a:lnTo>
                <a:lnTo>
                  <a:pt x="812" y="232"/>
                </a:lnTo>
                <a:lnTo>
                  <a:pt x="814" y="232"/>
                </a:lnTo>
                <a:lnTo>
                  <a:pt x="816" y="232"/>
                </a:lnTo>
                <a:lnTo>
                  <a:pt x="818" y="232"/>
                </a:lnTo>
                <a:lnTo>
                  <a:pt x="820" y="232"/>
                </a:lnTo>
                <a:lnTo>
                  <a:pt x="822" y="232"/>
                </a:lnTo>
                <a:lnTo>
                  <a:pt x="824" y="233"/>
                </a:lnTo>
                <a:lnTo>
                  <a:pt x="826" y="233"/>
                </a:lnTo>
                <a:lnTo>
                  <a:pt x="828" y="233"/>
                </a:lnTo>
                <a:lnTo>
                  <a:pt x="830" y="233"/>
                </a:lnTo>
                <a:lnTo>
                  <a:pt x="832" y="233"/>
                </a:lnTo>
                <a:lnTo>
                  <a:pt x="834" y="233"/>
                </a:lnTo>
                <a:lnTo>
                  <a:pt x="836" y="234"/>
                </a:lnTo>
                <a:lnTo>
                  <a:pt x="838" y="234"/>
                </a:lnTo>
                <a:lnTo>
                  <a:pt x="840" y="234"/>
                </a:lnTo>
                <a:lnTo>
                  <a:pt x="842" y="234"/>
                </a:lnTo>
                <a:lnTo>
                  <a:pt x="844" y="234"/>
                </a:lnTo>
                <a:lnTo>
                  <a:pt x="846" y="234"/>
                </a:lnTo>
                <a:lnTo>
                  <a:pt x="848" y="234"/>
                </a:lnTo>
                <a:lnTo>
                  <a:pt x="849" y="234"/>
                </a:lnTo>
              </a:path>
            </a:pathLst>
          </a:custGeom>
          <a:noFill/>
          <a:ln w="28575">
            <a:solidFill>
              <a:srgbClr val="FF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CA"/>
          </a:p>
        </p:txBody>
      </p:sp>
      <p:grpSp>
        <p:nvGrpSpPr>
          <p:cNvPr id="17" name="Group 16">
            <a:extLst>
              <a:ext uri="{FF2B5EF4-FFF2-40B4-BE49-F238E27FC236}">
                <a16:creationId xmlns:a16="http://schemas.microsoft.com/office/drawing/2014/main" id="{D7844EE2-B232-4133-956A-99E64EF2E480}"/>
              </a:ext>
            </a:extLst>
          </p:cNvPr>
          <p:cNvGrpSpPr/>
          <p:nvPr/>
        </p:nvGrpSpPr>
        <p:grpSpPr>
          <a:xfrm>
            <a:off x="1942265" y="3608697"/>
            <a:ext cx="2908208" cy="1404937"/>
            <a:chOff x="458928" y="3832225"/>
            <a:chExt cx="2908208" cy="1404937"/>
          </a:xfrm>
        </p:grpSpPr>
        <p:cxnSp>
          <p:nvCxnSpPr>
            <p:cNvPr id="5" name="Straight Arrow Connector 4">
              <a:extLst>
                <a:ext uri="{FF2B5EF4-FFF2-40B4-BE49-F238E27FC236}">
                  <a16:creationId xmlns:a16="http://schemas.microsoft.com/office/drawing/2014/main" id="{A1A66DCA-C305-48C3-90CA-2B2EC283DA99}"/>
                </a:ext>
              </a:extLst>
            </p:cNvPr>
            <p:cNvCxnSpPr/>
            <p:nvPr/>
          </p:nvCxnSpPr>
          <p:spPr bwMode="auto">
            <a:xfrm rot="5400000" flipH="1" flipV="1">
              <a:off x="-229866" y="4527550"/>
              <a:ext cx="1392238" cy="1588"/>
            </a:xfrm>
            <a:prstGeom prst="straightConnector1">
              <a:avLst/>
            </a:prstGeom>
            <a:ln w="254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6" name="Straight Arrow Connector 5">
              <a:extLst>
                <a:ext uri="{FF2B5EF4-FFF2-40B4-BE49-F238E27FC236}">
                  <a16:creationId xmlns:a16="http://schemas.microsoft.com/office/drawing/2014/main" id="{E5E6F54F-F320-4164-8F57-7E6B1BED2A21}"/>
                </a:ext>
              </a:extLst>
            </p:cNvPr>
            <p:cNvCxnSpPr>
              <a:cxnSpLocks/>
            </p:cNvCxnSpPr>
            <p:nvPr/>
          </p:nvCxnSpPr>
          <p:spPr bwMode="auto">
            <a:xfrm flipV="1">
              <a:off x="458928" y="5222875"/>
              <a:ext cx="2908208" cy="14287"/>
            </a:xfrm>
            <a:prstGeom prst="straightConnector1">
              <a:avLst/>
            </a:prstGeom>
            <a:ln w="254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B042C753-0004-4969-8F4A-927B23FF601E}"/>
                </a:ext>
              </a:extLst>
            </p:cNvPr>
            <p:cNvSpPr/>
            <p:nvPr/>
          </p:nvSpPr>
          <p:spPr bwMode="auto">
            <a:xfrm>
              <a:off x="909454" y="4449763"/>
              <a:ext cx="290512" cy="773112"/>
            </a:xfrm>
            <a:prstGeom prst="rect">
              <a:avLst/>
            </a:prstGeom>
            <a:solidFill>
              <a:srgbClr val="0070C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0" name="Rectangle 9">
              <a:extLst>
                <a:ext uri="{FF2B5EF4-FFF2-40B4-BE49-F238E27FC236}">
                  <a16:creationId xmlns:a16="http://schemas.microsoft.com/office/drawing/2014/main" id="{060FF181-50A9-4527-A019-2205EF585BA2}"/>
                </a:ext>
              </a:extLst>
            </p:cNvPr>
            <p:cNvSpPr/>
            <p:nvPr/>
          </p:nvSpPr>
          <p:spPr bwMode="auto">
            <a:xfrm>
              <a:off x="1199966" y="4192588"/>
              <a:ext cx="292100" cy="1030287"/>
            </a:xfrm>
            <a:prstGeom prst="rect">
              <a:avLst/>
            </a:prstGeom>
            <a:solidFill>
              <a:srgbClr val="0070C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1" name="Rectangle 10">
              <a:extLst>
                <a:ext uri="{FF2B5EF4-FFF2-40B4-BE49-F238E27FC236}">
                  <a16:creationId xmlns:a16="http://schemas.microsoft.com/office/drawing/2014/main" id="{D6D89FBA-6007-445C-A8BA-D108CE72893D}"/>
                </a:ext>
              </a:extLst>
            </p:cNvPr>
            <p:cNvSpPr/>
            <p:nvPr/>
          </p:nvSpPr>
          <p:spPr bwMode="auto">
            <a:xfrm>
              <a:off x="1492066" y="4398963"/>
              <a:ext cx="292100" cy="823912"/>
            </a:xfrm>
            <a:prstGeom prst="rect">
              <a:avLst/>
            </a:prstGeom>
            <a:solidFill>
              <a:srgbClr val="0070C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2" name="Rectangle 11">
              <a:extLst>
                <a:ext uri="{FF2B5EF4-FFF2-40B4-BE49-F238E27FC236}">
                  <a16:creationId xmlns:a16="http://schemas.microsoft.com/office/drawing/2014/main" id="{A772C611-B0E5-4EEE-9446-D738A6270A18}"/>
                </a:ext>
              </a:extLst>
            </p:cNvPr>
            <p:cNvSpPr/>
            <p:nvPr/>
          </p:nvSpPr>
          <p:spPr bwMode="auto">
            <a:xfrm>
              <a:off x="1777207" y="4649174"/>
              <a:ext cx="292100" cy="566737"/>
            </a:xfrm>
            <a:prstGeom prst="rect">
              <a:avLst/>
            </a:prstGeom>
            <a:solidFill>
              <a:srgbClr val="0070C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2" name="Rectangle 51">
              <a:extLst>
                <a:ext uri="{FF2B5EF4-FFF2-40B4-BE49-F238E27FC236}">
                  <a16:creationId xmlns:a16="http://schemas.microsoft.com/office/drawing/2014/main" id="{1E2CB6EE-0CF8-46EE-B26D-5289C3AEA9A2}"/>
                </a:ext>
              </a:extLst>
            </p:cNvPr>
            <p:cNvSpPr/>
            <p:nvPr/>
          </p:nvSpPr>
          <p:spPr bwMode="auto">
            <a:xfrm>
              <a:off x="623704" y="4670425"/>
              <a:ext cx="292100" cy="566737"/>
            </a:xfrm>
            <a:prstGeom prst="rect">
              <a:avLst/>
            </a:prstGeom>
            <a:solidFill>
              <a:srgbClr val="0070C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grpSp>
      <p:sp>
        <p:nvSpPr>
          <p:cNvPr id="54" name="Freeform 124">
            <a:extLst>
              <a:ext uri="{FF2B5EF4-FFF2-40B4-BE49-F238E27FC236}">
                <a16:creationId xmlns:a16="http://schemas.microsoft.com/office/drawing/2014/main" id="{0C3A4A24-30A8-4660-B443-243D13E9894B}"/>
              </a:ext>
            </a:extLst>
          </p:cNvPr>
          <p:cNvSpPr>
            <a:spLocks/>
          </p:cNvSpPr>
          <p:nvPr/>
        </p:nvSpPr>
        <p:spPr bwMode="auto">
          <a:xfrm>
            <a:off x="1792287" y="3944476"/>
            <a:ext cx="2083302" cy="1056777"/>
          </a:xfrm>
          <a:custGeom>
            <a:avLst/>
            <a:gdLst>
              <a:gd name="T0" fmla="*/ 12 w 849"/>
              <a:gd name="T1" fmla="*/ 234 h 234"/>
              <a:gd name="T2" fmla="*/ 26 w 849"/>
              <a:gd name="T3" fmla="*/ 232 h 234"/>
              <a:gd name="T4" fmla="*/ 40 w 849"/>
              <a:gd name="T5" fmla="*/ 231 h 234"/>
              <a:gd name="T6" fmla="*/ 54 w 849"/>
              <a:gd name="T7" fmla="*/ 229 h 234"/>
              <a:gd name="T8" fmla="*/ 68 w 849"/>
              <a:gd name="T9" fmla="*/ 227 h 234"/>
              <a:gd name="T10" fmla="*/ 82 w 849"/>
              <a:gd name="T11" fmla="*/ 224 h 234"/>
              <a:gd name="T12" fmla="*/ 96 w 849"/>
              <a:gd name="T13" fmla="*/ 221 h 234"/>
              <a:gd name="T14" fmla="*/ 110 w 849"/>
              <a:gd name="T15" fmla="*/ 217 h 234"/>
              <a:gd name="T16" fmla="*/ 124 w 849"/>
              <a:gd name="T17" fmla="*/ 212 h 234"/>
              <a:gd name="T18" fmla="*/ 138 w 849"/>
              <a:gd name="T19" fmla="*/ 206 h 234"/>
              <a:gd name="T20" fmla="*/ 152 w 849"/>
              <a:gd name="T21" fmla="*/ 200 h 234"/>
              <a:gd name="T22" fmla="*/ 166 w 849"/>
              <a:gd name="T23" fmla="*/ 192 h 234"/>
              <a:gd name="T24" fmla="*/ 180 w 849"/>
              <a:gd name="T25" fmla="*/ 184 h 234"/>
              <a:gd name="T26" fmla="*/ 194 w 849"/>
              <a:gd name="T27" fmla="*/ 174 h 234"/>
              <a:gd name="T28" fmla="*/ 208 w 849"/>
              <a:gd name="T29" fmla="*/ 163 h 234"/>
              <a:gd name="T30" fmla="*/ 222 w 849"/>
              <a:gd name="T31" fmla="*/ 152 h 234"/>
              <a:gd name="T32" fmla="*/ 236 w 849"/>
              <a:gd name="T33" fmla="*/ 139 h 234"/>
              <a:gd name="T34" fmla="*/ 250 w 849"/>
              <a:gd name="T35" fmla="*/ 126 h 234"/>
              <a:gd name="T36" fmla="*/ 264 w 849"/>
              <a:gd name="T37" fmla="*/ 112 h 234"/>
              <a:gd name="T38" fmla="*/ 278 w 849"/>
              <a:gd name="T39" fmla="*/ 98 h 234"/>
              <a:gd name="T40" fmla="*/ 292 w 849"/>
              <a:gd name="T41" fmla="*/ 83 h 234"/>
              <a:gd name="T42" fmla="*/ 306 w 849"/>
              <a:gd name="T43" fmla="*/ 69 h 234"/>
              <a:gd name="T44" fmla="*/ 320 w 849"/>
              <a:gd name="T45" fmla="*/ 56 h 234"/>
              <a:gd name="T46" fmla="*/ 334 w 849"/>
              <a:gd name="T47" fmla="*/ 43 h 234"/>
              <a:gd name="T48" fmla="*/ 348 w 849"/>
              <a:gd name="T49" fmla="*/ 32 h 234"/>
              <a:gd name="T50" fmla="*/ 362 w 849"/>
              <a:gd name="T51" fmla="*/ 21 h 234"/>
              <a:gd name="T52" fmla="*/ 376 w 849"/>
              <a:gd name="T53" fmla="*/ 13 h 234"/>
              <a:gd name="T54" fmla="*/ 390 w 849"/>
              <a:gd name="T55" fmla="*/ 6 h 234"/>
              <a:gd name="T56" fmla="*/ 404 w 849"/>
              <a:gd name="T57" fmla="*/ 2 h 234"/>
              <a:gd name="T58" fmla="*/ 418 w 849"/>
              <a:gd name="T59" fmla="*/ 0 h 234"/>
              <a:gd name="T60" fmla="*/ 432 w 849"/>
              <a:gd name="T61" fmla="*/ 0 h 234"/>
              <a:gd name="T62" fmla="*/ 446 w 849"/>
              <a:gd name="T63" fmla="*/ 2 h 234"/>
              <a:gd name="T64" fmla="*/ 460 w 849"/>
              <a:gd name="T65" fmla="*/ 7 h 234"/>
              <a:gd name="T66" fmla="*/ 474 w 849"/>
              <a:gd name="T67" fmla="*/ 14 h 234"/>
              <a:gd name="T68" fmla="*/ 488 w 849"/>
              <a:gd name="T69" fmla="*/ 23 h 234"/>
              <a:gd name="T70" fmla="*/ 502 w 849"/>
              <a:gd name="T71" fmla="*/ 33 h 234"/>
              <a:gd name="T72" fmla="*/ 516 w 849"/>
              <a:gd name="T73" fmla="*/ 45 h 234"/>
              <a:gd name="T74" fmla="*/ 530 w 849"/>
              <a:gd name="T75" fmla="*/ 58 h 234"/>
              <a:gd name="T76" fmla="*/ 544 w 849"/>
              <a:gd name="T77" fmla="*/ 71 h 234"/>
              <a:gd name="T78" fmla="*/ 558 w 849"/>
              <a:gd name="T79" fmla="*/ 86 h 234"/>
              <a:gd name="T80" fmla="*/ 572 w 849"/>
              <a:gd name="T81" fmla="*/ 100 h 234"/>
              <a:gd name="T82" fmla="*/ 586 w 849"/>
              <a:gd name="T83" fmla="*/ 114 h 234"/>
              <a:gd name="T84" fmla="*/ 600 w 849"/>
              <a:gd name="T85" fmla="*/ 128 h 234"/>
              <a:gd name="T86" fmla="*/ 614 w 849"/>
              <a:gd name="T87" fmla="*/ 141 h 234"/>
              <a:gd name="T88" fmla="*/ 628 w 849"/>
              <a:gd name="T89" fmla="*/ 153 h 234"/>
              <a:gd name="T90" fmla="*/ 642 w 849"/>
              <a:gd name="T91" fmla="*/ 165 h 234"/>
              <a:gd name="T92" fmla="*/ 656 w 849"/>
              <a:gd name="T93" fmla="*/ 175 h 234"/>
              <a:gd name="T94" fmla="*/ 670 w 849"/>
              <a:gd name="T95" fmla="*/ 185 h 234"/>
              <a:gd name="T96" fmla="*/ 684 w 849"/>
              <a:gd name="T97" fmla="*/ 193 h 234"/>
              <a:gd name="T98" fmla="*/ 698 w 849"/>
              <a:gd name="T99" fmla="*/ 201 h 234"/>
              <a:gd name="T100" fmla="*/ 712 w 849"/>
              <a:gd name="T101" fmla="*/ 207 h 234"/>
              <a:gd name="T102" fmla="*/ 726 w 849"/>
              <a:gd name="T103" fmla="*/ 213 h 234"/>
              <a:gd name="T104" fmla="*/ 740 w 849"/>
              <a:gd name="T105" fmla="*/ 218 h 234"/>
              <a:gd name="T106" fmla="*/ 754 w 849"/>
              <a:gd name="T107" fmla="*/ 221 h 234"/>
              <a:gd name="T108" fmla="*/ 768 w 849"/>
              <a:gd name="T109" fmla="*/ 225 h 234"/>
              <a:gd name="T110" fmla="*/ 782 w 849"/>
              <a:gd name="T111" fmla="*/ 227 h 234"/>
              <a:gd name="T112" fmla="*/ 796 w 849"/>
              <a:gd name="T113" fmla="*/ 230 h 234"/>
              <a:gd name="T114" fmla="*/ 810 w 849"/>
              <a:gd name="T115" fmla="*/ 231 h 234"/>
              <a:gd name="T116" fmla="*/ 824 w 849"/>
              <a:gd name="T117" fmla="*/ 233 h 234"/>
              <a:gd name="T118" fmla="*/ 838 w 849"/>
              <a:gd name="T119" fmla="*/ 234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849" h="234">
                <a:moveTo>
                  <a:pt x="0" y="234"/>
                </a:moveTo>
                <a:lnTo>
                  <a:pt x="2" y="234"/>
                </a:lnTo>
                <a:lnTo>
                  <a:pt x="4" y="234"/>
                </a:lnTo>
                <a:lnTo>
                  <a:pt x="6" y="234"/>
                </a:lnTo>
                <a:lnTo>
                  <a:pt x="8" y="234"/>
                </a:lnTo>
                <a:lnTo>
                  <a:pt x="10" y="234"/>
                </a:lnTo>
                <a:lnTo>
                  <a:pt x="12" y="234"/>
                </a:lnTo>
                <a:lnTo>
                  <a:pt x="14" y="233"/>
                </a:lnTo>
                <a:lnTo>
                  <a:pt x="16" y="233"/>
                </a:lnTo>
                <a:lnTo>
                  <a:pt x="18" y="233"/>
                </a:lnTo>
                <a:lnTo>
                  <a:pt x="20" y="233"/>
                </a:lnTo>
                <a:lnTo>
                  <a:pt x="22" y="233"/>
                </a:lnTo>
                <a:lnTo>
                  <a:pt x="24" y="233"/>
                </a:lnTo>
                <a:lnTo>
                  <a:pt x="26" y="232"/>
                </a:lnTo>
                <a:lnTo>
                  <a:pt x="28" y="232"/>
                </a:lnTo>
                <a:lnTo>
                  <a:pt x="30" y="232"/>
                </a:lnTo>
                <a:lnTo>
                  <a:pt x="32" y="232"/>
                </a:lnTo>
                <a:lnTo>
                  <a:pt x="34" y="232"/>
                </a:lnTo>
                <a:lnTo>
                  <a:pt x="36" y="232"/>
                </a:lnTo>
                <a:lnTo>
                  <a:pt x="38" y="231"/>
                </a:lnTo>
                <a:lnTo>
                  <a:pt x="40" y="231"/>
                </a:lnTo>
                <a:lnTo>
                  <a:pt x="42" y="231"/>
                </a:lnTo>
                <a:lnTo>
                  <a:pt x="44" y="231"/>
                </a:lnTo>
                <a:lnTo>
                  <a:pt x="46" y="230"/>
                </a:lnTo>
                <a:lnTo>
                  <a:pt x="48" y="230"/>
                </a:lnTo>
                <a:lnTo>
                  <a:pt x="50" y="230"/>
                </a:lnTo>
                <a:lnTo>
                  <a:pt x="52" y="230"/>
                </a:lnTo>
                <a:lnTo>
                  <a:pt x="54" y="229"/>
                </a:lnTo>
                <a:lnTo>
                  <a:pt x="56" y="229"/>
                </a:lnTo>
                <a:lnTo>
                  <a:pt x="58" y="229"/>
                </a:lnTo>
                <a:lnTo>
                  <a:pt x="60" y="228"/>
                </a:lnTo>
                <a:lnTo>
                  <a:pt x="62" y="228"/>
                </a:lnTo>
                <a:lnTo>
                  <a:pt x="64" y="228"/>
                </a:lnTo>
                <a:lnTo>
                  <a:pt x="66" y="227"/>
                </a:lnTo>
                <a:lnTo>
                  <a:pt x="68" y="227"/>
                </a:lnTo>
                <a:lnTo>
                  <a:pt x="70" y="227"/>
                </a:lnTo>
                <a:lnTo>
                  <a:pt x="72" y="226"/>
                </a:lnTo>
                <a:lnTo>
                  <a:pt x="74" y="226"/>
                </a:lnTo>
                <a:lnTo>
                  <a:pt x="76" y="226"/>
                </a:lnTo>
                <a:lnTo>
                  <a:pt x="78" y="225"/>
                </a:lnTo>
                <a:lnTo>
                  <a:pt x="80" y="225"/>
                </a:lnTo>
                <a:lnTo>
                  <a:pt x="82" y="224"/>
                </a:lnTo>
                <a:lnTo>
                  <a:pt x="84" y="224"/>
                </a:lnTo>
                <a:lnTo>
                  <a:pt x="86" y="223"/>
                </a:lnTo>
                <a:lnTo>
                  <a:pt x="88" y="223"/>
                </a:lnTo>
                <a:lnTo>
                  <a:pt x="90" y="222"/>
                </a:lnTo>
                <a:lnTo>
                  <a:pt x="92" y="222"/>
                </a:lnTo>
                <a:lnTo>
                  <a:pt x="94" y="221"/>
                </a:lnTo>
                <a:lnTo>
                  <a:pt x="96" y="221"/>
                </a:lnTo>
                <a:lnTo>
                  <a:pt x="98" y="220"/>
                </a:lnTo>
                <a:lnTo>
                  <a:pt x="100" y="220"/>
                </a:lnTo>
                <a:lnTo>
                  <a:pt x="102" y="219"/>
                </a:lnTo>
                <a:lnTo>
                  <a:pt x="104" y="219"/>
                </a:lnTo>
                <a:lnTo>
                  <a:pt x="106" y="218"/>
                </a:lnTo>
                <a:lnTo>
                  <a:pt x="108" y="218"/>
                </a:lnTo>
                <a:lnTo>
                  <a:pt x="110" y="217"/>
                </a:lnTo>
                <a:lnTo>
                  <a:pt x="112" y="216"/>
                </a:lnTo>
                <a:lnTo>
                  <a:pt x="114" y="216"/>
                </a:lnTo>
                <a:lnTo>
                  <a:pt x="116" y="215"/>
                </a:lnTo>
                <a:lnTo>
                  <a:pt x="118" y="214"/>
                </a:lnTo>
                <a:lnTo>
                  <a:pt x="120" y="214"/>
                </a:lnTo>
                <a:lnTo>
                  <a:pt x="122" y="213"/>
                </a:lnTo>
                <a:lnTo>
                  <a:pt x="124" y="212"/>
                </a:lnTo>
                <a:lnTo>
                  <a:pt x="126" y="211"/>
                </a:lnTo>
                <a:lnTo>
                  <a:pt x="128" y="211"/>
                </a:lnTo>
                <a:lnTo>
                  <a:pt x="130" y="210"/>
                </a:lnTo>
                <a:lnTo>
                  <a:pt x="132" y="209"/>
                </a:lnTo>
                <a:lnTo>
                  <a:pt x="134" y="208"/>
                </a:lnTo>
                <a:lnTo>
                  <a:pt x="136" y="207"/>
                </a:lnTo>
                <a:lnTo>
                  <a:pt x="138" y="206"/>
                </a:lnTo>
                <a:lnTo>
                  <a:pt x="140" y="205"/>
                </a:lnTo>
                <a:lnTo>
                  <a:pt x="142" y="205"/>
                </a:lnTo>
                <a:lnTo>
                  <a:pt x="144" y="204"/>
                </a:lnTo>
                <a:lnTo>
                  <a:pt x="146" y="203"/>
                </a:lnTo>
                <a:lnTo>
                  <a:pt x="148" y="202"/>
                </a:lnTo>
                <a:lnTo>
                  <a:pt x="150" y="201"/>
                </a:lnTo>
                <a:lnTo>
                  <a:pt x="152" y="200"/>
                </a:lnTo>
                <a:lnTo>
                  <a:pt x="154" y="199"/>
                </a:lnTo>
                <a:lnTo>
                  <a:pt x="156" y="198"/>
                </a:lnTo>
                <a:lnTo>
                  <a:pt x="158" y="197"/>
                </a:lnTo>
                <a:lnTo>
                  <a:pt x="160" y="196"/>
                </a:lnTo>
                <a:lnTo>
                  <a:pt x="162" y="194"/>
                </a:lnTo>
                <a:lnTo>
                  <a:pt x="164" y="193"/>
                </a:lnTo>
                <a:lnTo>
                  <a:pt x="166" y="192"/>
                </a:lnTo>
                <a:lnTo>
                  <a:pt x="168" y="191"/>
                </a:lnTo>
                <a:lnTo>
                  <a:pt x="170" y="190"/>
                </a:lnTo>
                <a:lnTo>
                  <a:pt x="172" y="189"/>
                </a:lnTo>
                <a:lnTo>
                  <a:pt x="174" y="187"/>
                </a:lnTo>
                <a:lnTo>
                  <a:pt x="176" y="186"/>
                </a:lnTo>
                <a:lnTo>
                  <a:pt x="178" y="185"/>
                </a:lnTo>
                <a:lnTo>
                  <a:pt x="180" y="184"/>
                </a:lnTo>
                <a:lnTo>
                  <a:pt x="182" y="182"/>
                </a:lnTo>
                <a:lnTo>
                  <a:pt x="184" y="181"/>
                </a:lnTo>
                <a:lnTo>
                  <a:pt x="186" y="179"/>
                </a:lnTo>
                <a:lnTo>
                  <a:pt x="188" y="178"/>
                </a:lnTo>
                <a:lnTo>
                  <a:pt x="190" y="177"/>
                </a:lnTo>
                <a:lnTo>
                  <a:pt x="192" y="175"/>
                </a:lnTo>
                <a:lnTo>
                  <a:pt x="194" y="174"/>
                </a:lnTo>
                <a:lnTo>
                  <a:pt x="196" y="172"/>
                </a:lnTo>
                <a:lnTo>
                  <a:pt x="198" y="171"/>
                </a:lnTo>
                <a:lnTo>
                  <a:pt x="200" y="169"/>
                </a:lnTo>
                <a:lnTo>
                  <a:pt x="202" y="168"/>
                </a:lnTo>
                <a:lnTo>
                  <a:pt x="204" y="166"/>
                </a:lnTo>
                <a:lnTo>
                  <a:pt x="206" y="165"/>
                </a:lnTo>
                <a:lnTo>
                  <a:pt x="208" y="163"/>
                </a:lnTo>
                <a:lnTo>
                  <a:pt x="210" y="162"/>
                </a:lnTo>
                <a:lnTo>
                  <a:pt x="212" y="160"/>
                </a:lnTo>
                <a:lnTo>
                  <a:pt x="214" y="158"/>
                </a:lnTo>
                <a:lnTo>
                  <a:pt x="216" y="157"/>
                </a:lnTo>
                <a:lnTo>
                  <a:pt x="218" y="155"/>
                </a:lnTo>
                <a:lnTo>
                  <a:pt x="220" y="153"/>
                </a:lnTo>
                <a:lnTo>
                  <a:pt x="222" y="152"/>
                </a:lnTo>
                <a:lnTo>
                  <a:pt x="224" y="150"/>
                </a:lnTo>
                <a:lnTo>
                  <a:pt x="226" y="148"/>
                </a:lnTo>
                <a:lnTo>
                  <a:pt x="228" y="146"/>
                </a:lnTo>
                <a:lnTo>
                  <a:pt x="230" y="144"/>
                </a:lnTo>
                <a:lnTo>
                  <a:pt x="232" y="143"/>
                </a:lnTo>
                <a:lnTo>
                  <a:pt x="234" y="141"/>
                </a:lnTo>
                <a:lnTo>
                  <a:pt x="236" y="139"/>
                </a:lnTo>
                <a:lnTo>
                  <a:pt x="238" y="137"/>
                </a:lnTo>
                <a:lnTo>
                  <a:pt x="240" y="135"/>
                </a:lnTo>
                <a:lnTo>
                  <a:pt x="242" y="133"/>
                </a:lnTo>
                <a:lnTo>
                  <a:pt x="244" y="131"/>
                </a:lnTo>
                <a:lnTo>
                  <a:pt x="246" y="130"/>
                </a:lnTo>
                <a:lnTo>
                  <a:pt x="248" y="128"/>
                </a:lnTo>
                <a:lnTo>
                  <a:pt x="250" y="126"/>
                </a:lnTo>
                <a:lnTo>
                  <a:pt x="252" y="124"/>
                </a:lnTo>
                <a:lnTo>
                  <a:pt x="254" y="122"/>
                </a:lnTo>
                <a:lnTo>
                  <a:pt x="256" y="120"/>
                </a:lnTo>
                <a:lnTo>
                  <a:pt x="258" y="118"/>
                </a:lnTo>
                <a:lnTo>
                  <a:pt x="260" y="116"/>
                </a:lnTo>
                <a:lnTo>
                  <a:pt x="262" y="114"/>
                </a:lnTo>
                <a:lnTo>
                  <a:pt x="264" y="112"/>
                </a:lnTo>
                <a:lnTo>
                  <a:pt x="266" y="110"/>
                </a:lnTo>
                <a:lnTo>
                  <a:pt x="268" y="108"/>
                </a:lnTo>
                <a:lnTo>
                  <a:pt x="270" y="106"/>
                </a:lnTo>
                <a:lnTo>
                  <a:pt x="272" y="104"/>
                </a:lnTo>
                <a:lnTo>
                  <a:pt x="274" y="102"/>
                </a:lnTo>
                <a:lnTo>
                  <a:pt x="276" y="100"/>
                </a:lnTo>
                <a:lnTo>
                  <a:pt x="278" y="98"/>
                </a:lnTo>
                <a:lnTo>
                  <a:pt x="280" y="96"/>
                </a:lnTo>
                <a:lnTo>
                  <a:pt x="282" y="94"/>
                </a:lnTo>
                <a:lnTo>
                  <a:pt x="284" y="92"/>
                </a:lnTo>
                <a:lnTo>
                  <a:pt x="286" y="90"/>
                </a:lnTo>
                <a:lnTo>
                  <a:pt x="288" y="88"/>
                </a:lnTo>
                <a:lnTo>
                  <a:pt x="290" y="86"/>
                </a:lnTo>
                <a:lnTo>
                  <a:pt x="292" y="83"/>
                </a:lnTo>
                <a:lnTo>
                  <a:pt x="294" y="81"/>
                </a:lnTo>
                <a:lnTo>
                  <a:pt x="296" y="79"/>
                </a:lnTo>
                <a:lnTo>
                  <a:pt x="298" y="77"/>
                </a:lnTo>
                <a:lnTo>
                  <a:pt x="300" y="75"/>
                </a:lnTo>
                <a:lnTo>
                  <a:pt x="302" y="73"/>
                </a:lnTo>
                <a:lnTo>
                  <a:pt x="304" y="71"/>
                </a:lnTo>
                <a:lnTo>
                  <a:pt x="306" y="69"/>
                </a:lnTo>
                <a:lnTo>
                  <a:pt x="308" y="67"/>
                </a:lnTo>
                <a:lnTo>
                  <a:pt x="310" y="66"/>
                </a:lnTo>
                <a:lnTo>
                  <a:pt x="312" y="64"/>
                </a:lnTo>
                <a:lnTo>
                  <a:pt x="314" y="62"/>
                </a:lnTo>
                <a:lnTo>
                  <a:pt x="316" y="60"/>
                </a:lnTo>
                <a:lnTo>
                  <a:pt x="318" y="58"/>
                </a:lnTo>
                <a:lnTo>
                  <a:pt x="320" y="56"/>
                </a:lnTo>
                <a:lnTo>
                  <a:pt x="322" y="54"/>
                </a:lnTo>
                <a:lnTo>
                  <a:pt x="324" y="52"/>
                </a:lnTo>
                <a:lnTo>
                  <a:pt x="326" y="50"/>
                </a:lnTo>
                <a:lnTo>
                  <a:pt x="328" y="48"/>
                </a:lnTo>
                <a:lnTo>
                  <a:pt x="330" y="47"/>
                </a:lnTo>
                <a:lnTo>
                  <a:pt x="332" y="45"/>
                </a:lnTo>
                <a:lnTo>
                  <a:pt x="334" y="43"/>
                </a:lnTo>
                <a:lnTo>
                  <a:pt x="336" y="41"/>
                </a:lnTo>
                <a:lnTo>
                  <a:pt x="338" y="40"/>
                </a:lnTo>
                <a:lnTo>
                  <a:pt x="340" y="38"/>
                </a:lnTo>
                <a:lnTo>
                  <a:pt x="342" y="36"/>
                </a:lnTo>
                <a:lnTo>
                  <a:pt x="344" y="35"/>
                </a:lnTo>
                <a:lnTo>
                  <a:pt x="346" y="33"/>
                </a:lnTo>
                <a:lnTo>
                  <a:pt x="348" y="32"/>
                </a:lnTo>
                <a:lnTo>
                  <a:pt x="350" y="30"/>
                </a:lnTo>
                <a:lnTo>
                  <a:pt x="352" y="28"/>
                </a:lnTo>
                <a:lnTo>
                  <a:pt x="354" y="27"/>
                </a:lnTo>
                <a:lnTo>
                  <a:pt x="356" y="26"/>
                </a:lnTo>
                <a:lnTo>
                  <a:pt x="358" y="24"/>
                </a:lnTo>
                <a:lnTo>
                  <a:pt x="360" y="23"/>
                </a:lnTo>
                <a:lnTo>
                  <a:pt x="362" y="21"/>
                </a:lnTo>
                <a:lnTo>
                  <a:pt x="364" y="20"/>
                </a:lnTo>
                <a:lnTo>
                  <a:pt x="366" y="19"/>
                </a:lnTo>
                <a:lnTo>
                  <a:pt x="368" y="17"/>
                </a:lnTo>
                <a:lnTo>
                  <a:pt x="370" y="16"/>
                </a:lnTo>
                <a:lnTo>
                  <a:pt x="372" y="15"/>
                </a:lnTo>
                <a:lnTo>
                  <a:pt x="374" y="14"/>
                </a:lnTo>
                <a:lnTo>
                  <a:pt x="376" y="13"/>
                </a:lnTo>
                <a:lnTo>
                  <a:pt x="378" y="12"/>
                </a:lnTo>
                <a:lnTo>
                  <a:pt x="380" y="11"/>
                </a:lnTo>
                <a:lnTo>
                  <a:pt x="382" y="10"/>
                </a:lnTo>
                <a:lnTo>
                  <a:pt x="384" y="9"/>
                </a:lnTo>
                <a:lnTo>
                  <a:pt x="386" y="8"/>
                </a:lnTo>
                <a:lnTo>
                  <a:pt x="388" y="7"/>
                </a:lnTo>
                <a:lnTo>
                  <a:pt x="390" y="6"/>
                </a:lnTo>
                <a:lnTo>
                  <a:pt x="392" y="6"/>
                </a:lnTo>
                <a:lnTo>
                  <a:pt x="394" y="5"/>
                </a:lnTo>
                <a:lnTo>
                  <a:pt x="396" y="4"/>
                </a:lnTo>
                <a:lnTo>
                  <a:pt x="398" y="4"/>
                </a:lnTo>
                <a:lnTo>
                  <a:pt x="400" y="3"/>
                </a:lnTo>
                <a:lnTo>
                  <a:pt x="402" y="2"/>
                </a:lnTo>
                <a:lnTo>
                  <a:pt x="404" y="2"/>
                </a:lnTo>
                <a:lnTo>
                  <a:pt x="406" y="1"/>
                </a:lnTo>
                <a:lnTo>
                  <a:pt x="408" y="1"/>
                </a:lnTo>
                <a:lnTo>
                  <a:pt x="410" y="1"/>
                </a:lnTo>
                <a:lnTo>
                  <a:pt x="412" y="0"/>
                </a:lnTo>
                <a:lnTo>
                  <a:pt x="414" y="0"/>
                </a:lnTo>
                <a:lnTo>
                  <a:pt x="416" y="0"/>
                </a:lnTo>
                <a:lnTo>
                  <a:pt x="418" y="0"/>
                </a:lnTo>
                <a:lnTo>
                  <a:pt x="420" y="0"/>
                </a:lnTo>
                <a:lnTo>
                  <a:pt x="422" y="0"/>
                </a:lnTo>
                <a:lnTo>
                  <a:pt x="424" y="0"/>
                </a:lnTo>
                <a:lnTo>
                  <a:pt x="426" y="0"/>
                </a:lnTo>
                <a:lnTo>
                  <a:pt x="428" y="0"/>
                </a:lnTo>
                <a:lnTo>
                  <a:pt x="430" y="0"/>
                </a:lnTo>
                <a:lnTo>
                  <a:pt x="432" y="0"/>
                </a:lnTo>
                <a:lnTo>
                  <a:pt x="434" y="0"/>
                </a:lnTo>
                <a:lnTo>
                  <a:pt x="436" y="0"/>
                </a:lnTo>
                <a:lnTo>
                  <a:pt x="438" y="1"/>
                </a:lnTo>
                <a:lnTo>
                  <a:pt x="440" y="1"/>
                </a:lnTo>
                <a:lnTo>
                  <a:pt x="442" y="1"/>
                </a:lnTo>
                <a:lnTo>
                  <a:pt x="444" y="2"/>
                </a:lnTo>
                <a:lnTo>
                  <a:pt x="446" y="2"/>
                </a:lnTo>
                <a:lnTo>
                  <a:pt x="448" y="3"/>
                </a:lnTo>
                <a:lnTo>
                  <a:pt x="450" y="4"/>
                </a:lnTo>
                <a:lnTo>
                  <a:pt x="452" y="4"/>
                </a:lnTo>
                <a:lnTo>
                  <a:pt x="454" y="5"/>
                </a:lnTo>
                <a:lnTo>
                  <a:pt x="456" y="6"/>
                </a:lnTo>
                <a:lnTo>
                  <a:pt x="458" y="6"/>
                </a:lnTo>
                <a:lnTo>
                  <a:pt x="460" y="7"/>
                </a:lnTo>
                <a:lnTo>
                  <a:pt x="462" y="8"/>
                </a:lnTo>
                <a:lnTo>
                  <a:pt x="464" y="9"/>
                </a:lnTo>
                <a:lnTo>
                  <a:pt x="466" y="10"/>
                </a:lnTo>
                <a:lnTo>
                  <a:pt x="468" y="11"/>
                </a:lnTo>
                <a:lnTo>
                  <a:pt x="470" y="12"/>
                </a:lnTo>
                <a:lnTo>
                  <a:pt x="472" y="13"/>
                </a:lnTo>
                <a:lnTo>
                  <a:pt x="474" y="14"/>
                </a:lnTo>
                <a:lnTo>
                  <a:pt x="476" y="15"/>
                </a:lnTo>
                <a:lnTo>
                  <a:pt x="478" y="16"/>
                </a:lnTo>
                <a:lnTo>
                  <a:pt x="480" y="17"/>
                </a:lnTo>
                <a:lnTo>
                  <a:pt x="482" y="19"/>
                </a:lnTo>
                <a:lnTo>
                  <a:pt x="484" y="20"/>
                </a:lnTo>
                <a:lnTo>
                  <a:pt x="486" y="21"/>
                </a:lnTo>
                <a:lnTo>
                  <a:pt x="488" y="23"/>
                </a:lnTo>
                <a:lnTo>
                  <a:pt x="490" y="24"/>
                </a:lnTo>
                <a:lnTo>
                  <a:pt x="492" y="26"/>
                </a:lnTo>
                <a:lnTo>
                  <a:pt x="494" y="27"/>
                </a:lnTo>
                <a:lnTo>
                  <a:pt x="496" y="28"/>
                </a:lnTo>
                <a:lnTo>
                  <a:pt x="498" y="30"/>
                </a:lnTo>
                <a:lnTo>
                  <a:pt x="500" y="32"/>
                </a:lnTo>
                <a:lnTo>
                  <a:pt x="502" y="33"/>
                </a:lnTo>
                <a:lnTo>
                  <a:pt x="504" y="35"/>
                </a:lnTo>
                <a:lnTo>
                  <a:pt x="506" y="36"/>
                </a:lnTo>
                <a:lnTo>
                  <a:pt x="508" y="38"/>
                </a:lnTo>
                <a:lnTo>
                  <a:pt x="510" y="40"/>
                </a:lnTo>
                <a:lnTo>
                  <a:pt x="512" y="41"/>
                </a:lnTo>
                <a:lnTo>
                  <a:pt x="514" y="43"/>
                </a:lnTo>
                <a:lnTo>
                  <a:pt x="516" y="45"/>
                </a:lnTo>
                <a:lnTo>
                  <a:pt x="518" y="47"/>
                </a:lnTo>
                <a:lnTo>
                  <a:pt x="520" y="48"/>
                </a:lnTo>
                <a:lnTo>
                  <a:pt x="522" y="50"/>
                </a:lnTo>
                <a:lnTo>
                  <a:pt x="524" y="52"/>
                </a:lnTo>
                <a:lnTo>
                  <a:pt x="526" y="54"/>
                </a:lnTo>
                <a:lnTo>
                  <a:pt x="528" y="56"/>
                </a:lnTo>
                <a:lnTo>
                  <a:pt x="530" y="58"/>
                </a:lnTo>
                <a:lnTo>
                  <a:pt x="532" y="60"/>
                </a:lnTo>
                <a:lnTo>
                  <a:pt x="534" y="62"/>
                </a:lnTo>
                <a:lnTo>
                  <a:pt x="536" y="64"/>
                </a:lnTo>
                <a:lnTo>
                  <a:pt x="538" y="66"/>
                </a:lnTo>
                <a:lnTo>
                  <a:pt x="540" y="67"/>
                </a:lnTo>
                <a:lnTo>
                  <a:pt x="542" y="69"/>
                </a:lnTo>
                <a:lnTo>
                  <a:pt x="544" y="71"/>
                </a:lnTo>
                <a:lnTo>
                  <a:pt x="546" y="73"/>
                </a:lnTo>
                <a:lnTo>
                  <a:pt x="548" y="75"/>
                </a:lnTo>
                <a:lnTo>
                  <a:pt x="550" y="77"/>
                </a:lnTo>
                <a:lnTo>
                  <a:pt x="552" y="79"/>
                </a:lnTo>
                <a:lnTo>
                  <a:pt x="554" y="81"/>
                </a:lnTo>
                <a:lnTo>
                  <a:pt x="556" y="83"/>
                </a:lnTo>
                <a:lnTo>
                  <a:pt x="558" y="86"/>
                </a:lnTo>
                <a:lnTo>
                  <a:pt x="560" y="88"/>
                </a:lnTo>
                <a:lnTo>
                  <a:pt x="562" y="90"/>
                </a:lnTo>
                <a:lnTo>
                  <a:pt x="564" y="92"/>
                </a:lnTo>
                <a:lnTo>
                  <a:pt x="566" y="94"/>
                </a:lnTo>
                <a:lnTo>
                  <a:pt x="568" y="96"/>
                </a:lnTo>
                <a:lnTo>
                  <a:pt x="570" y="98"/>
                </a:lnTo>
                <a:lnTo>
                  <a:pt x="572" y="100"/>
                </a:lnTo>
                <a:lnTo>
                  <a:pt x="574" y="102"/>
                </a:lnTo>
                <a:lnTo>
                  <a:pt x="576" y="104"/>
                </a:lnTo>
                <a:lnTo>
                  <a:pt x="578" y="106"/>
                </a:lnTo>
                <a:lnTo>
                  <a:pt x="580" y="108"/>
                </a:lnTo>
                <a:lnTo>
                  <a:pt x="582" y="110"/>
                </a:lnTo>
                <a:lnTo>
                  <a:pt x="584" y="112"/>
                </a:lnTo>
                <a:lnTo>
                  <a:pt x="586" y="114"/>
                </a:lnTo>
                <a:lnTo>
                  <a:pt x="588" y="116"/>
                </a:lnTo>
                <a:lnTo>
                  <a:pt x="590" y="118"/>
                </a:lnTo>
                <a:lnTo>
                  <a:pt x="592" y="120"/>
                </a:lnTo>
                <a:lnTo>
                  <a:pt x="594" y="122"/>
                </a:lnTo>
                <a:lnTo>
                  <a:pt x="596" y="124"/>
                </a:lnTo>
                <a:lnTo>
                  <a:pt x="598" y="126"/>
                </a:lnTo>
                <a:lnTo>
                  <a:pt x="600" y="128"/>
                </a:lnTo>
                <a:lnTo>
                  <a:pt x="602" y="130"/>
                </a:lnTo>
                <a:lnTo>
                  <a:pt x="604" y="131"/>
                </a:lnTo>
                <a:lnTo>
                  <a:pt x="606" y="133"/>
                </a:lnTo>
                <a:lnTo>
                  <a:pt x="608" y="135"/>
                </a:lnTo>
                <a:lnTo>
                  <a:pt x="610" y="137"/>
                </a:lnTo>
                <a:lnTo>
                  <a:pt x="612" y="139"/>
                </a:lnTo>
                <a:lnTo>
                  <a:pt x="614" y="141"/>
                </a:lnTo>
                <a:lnTo>
                  <a:pt x="616" y="143"/>
                </a:lnTo>
                <a:lnTo>
                  <a:pt x="618" y="144"/>
                </a:lnTo>
                <a:lnTo>
                  <a:pt x="620" y="146"/>
                </a:lnTo>
                <a:lnTo>
                  <a:pt x="622" y="148"/>
                </a:lnTo>
                <a:lnTo>
                  <a:pt x="624" y="150"/>
                </a:lnTo>
                <a:lnTo>
                  <a:pt x="626" y="152"/>
                </a:lnTo>
                <a:lnTo>
                  <a:pt x="628" y="153"/>
                </a:lnTo>
                <a:lnTo>
                  <a:pt x="630" y="155"/>
                </a:lnTo>
                <a:lnTo>
                  <a:pt x="632" y="157"/>
                </a:lnTo>
                <a:lnTo>
                  <a:pt x="634" y="158"/>
                </a:lnTo>
                <a:lnTo>
                  <a:pt x="636" y="160"/>
                </a:lnTo>
                <a:lnTo>
                  <a:pt x="638" y="162"/>
                </a:lnTo>
                <a:lnTo>
                  <a:pt x="640" y="163"/>
                </a:lnTo>
                <a:lnTo>
                  <a:pt x="642" y="165"/>
                </a:lnTo>
                <a:lnTo>
                  <a:pt x="644" y="166"/>
                </a:lnTo>
                <a:lnTo>
                  <a:pt x="646" y="168"/>
                </a:lnTo>
                <a:lnTo>
                  <a:pt x="648" y="169"/>
                </a:lnTo>
                <a:lnTo>
                  <a:pt x="650" y="171"/>
                </a:lnTo>
                <a:lnTo>
                  <a:pt x="652" y="172"/>
                </a:lnTo>
                <a:lnTo>
                  <a:pt x="654" y="174"/>
                </a:lnTo>
                <a:lnTo>
                  <a:pt x="656" y="175"/>
                </a:lnTo>
                <a:lnTo>
                  <a:pt x="658" y="177"/>
                </a:lnTo>
                <a:lnTo>
                  <a:pt x="660" y="178"/>
                </a:lnTo>
                <a:lnTo>
                  <a:pt x="662" y="179"/>
                </a:lnTo>
                <a:lnTo>
                  <a:pt x="664" y="181"/>
                </a:lnTo>
                <a:lnTo>
                  <a:pt x="666" y="182"/>
                </a:lnTo>
                <a:lnTo>
                  <a:pt x="668" y="184"/>
                </a:lnTo>
                <a:lnTo>
                  <a:pt x="670" y="185"/>
                </a:lnTo>
                <a:lnTo>
                  <a:pt x="672" y="186"/>
                </a:lnTo>
                <a:lnTo>
                  <a:pt x="674" y="187"/>
                </a:lnTo>
                <a:lnTo>
                  <a:pt x="676" y="189"/>
                </a:lnTo>
                <a:lnTo>
                  <a:pt x="678" y="190"/>
                </a:lnTo>
                <a:lnTo>
                  <a:pt x="680" y="191"/>
                </a:lnTo>
                <a:lnTo>
                  <a:pt x="682" y="192"/>
                </a:lnTo>
                <a:lnTo>
                  <a:pt x="684" y="193"/>
                </a:lnTo>
                <a:lnTo>
                  <a:pt x="686" y="194"/>
                </a:lnTo>
                <a:lnTo>
                  <a:pt x="688" y="196"/>
                </a:lnTo>
                <a:lnTo>
                  <a:pt x="690" y="197"/>
                </a:lnTo>
                <a:lnTo>
                  <a:pt x="692" y="198"/>
                </a:lnTo>
                <a:lnTo>
                  <a:pt x="694" y="199"/>
                </a:lnTo>
                <a:lnTo>
                  <a:pt x="696" y="200"/>
                </a:lnTo>
                <a:lnTo>
                  <a:pt x="698" y="201"/>
                </a:lnTo>
                <a:lnTo>
                  <a:pt x="700" y="202"/>
                </a:lnTo>
                <a:lnTo>
                  <a:pt x="702" y="203"/>
                </a:lnTo>
                <a:lnTo>
                  <a:pt x="704" y="204"/>
                </a:lnTo>
                <a:lnTo>
                  <a:pt x="706" y="205"/>
                </a:lnTo>
                <a:lnTo>
                  <a:pt x="708" y="205"/>
                </a:lnTo>
                <a:lnTo>
                  <a:pt x="710" y="206"/>
                </a:lnTo>
                <a:lnTo>
                  <a:pt x="712" y="207"/>
                </a:lnTo>
                <a:lnTo>
                  <a:pt x="714" y="208"/>
                </a:lnTo>
                <a:lnTo>
                  <a:pt x="716" y="209"/>
                </a:lnTo>
                <a:lnTo>
                  <a:pt x="718" y="210"/>
                </a:lnTo>
                <a:lnTo>
                  <a:pt x="720" y="211"/>
                </a:lnTo>
                <a:lnTo>
                  <a:pt x="722" y="211"/>
                </a:lnTo>
                <a:lnTo>
                  <a:pt x="724" y="212"/>
                </a:lnTo>
                <a:lnTo>
                  <a:pt x="726" y="213"/>
                </a:lnTo>
                <a:lnTo>
                  <a:pt x="728" y="214"/>
                </a:lnTo>
                <a:lnTo>
                  <a:pt x="730" y="214"/>
                </a:lnTo>
                <a:lnTo>
                  <a:pt x="732" y="215"/>
                </a:lnTo>
                <a:lnTo>
                  <a:pt x="734" y="216"/>
                </a:lnTo>
                <a:lnTo>
                  <a:pt x="736" y="216"/>
                </a:lnTo>
                <a:lnTo>
                  <a:pt x="738" y="217"/>
                </a:lnTo>
                <a:lnTo>
                  <a:pt x="740" y="218"/>
                </a:lnTo>
                <a:lnTo>
                  <a:pt x="742" y="218"/>
                </a:lnTo>
                <a:lnTo>
                  <a:pt x="744" y="219"/>
                </a:lnTo>
                <a:lnTo>
                  <a:pt x="746" y="219"/>
                </a:lnTo>
                <a:lnTo>
                  <a:pt x="748" y="220"/>
                </a:lnTo>
                <a:lnTo>
                  <a:pt x="750" y="220"/>
                </a:lnTo>
                <a:lnTo>
                  <a:pt x="752" y="221"/>
                </a:lnTo>
                <a:lnTo>
                  <a:pt x="754" y="221"/>
                </a:lnTo>
                <a:lnTo>
                  <a:pt x="756" y="222"/>
                </a:lnTo>
                <a:lnTo>
                  <a:pt x="758" y="222"/>
                </a:lnTo>
                <a:lnTo>
                  <a:pt x="760" y="223"/>
                </a:lnTo>
                <a:lnTo>
                  <a:pt x="762" y="223"/>
                </a:lnTo>
                <a:lnTo>
                  <a:pt x="764" y="224"/>
                </a:lnTo>
                <a:lnTo>
                  <a:pt x="766" y="224"/>
                </a:lnTo>
                <a:lnTo>
                  <a:pt x="768" y="225"/>
                </a:lnTo>
                <a:lnTo>
                  <a:pt x="770" y="225"/>
                </a:lnTo>
                <a:lnTo>
                  <a:pt x="772" y="226"/>
                </a:lnTo>
                <a:lnTo>
                  <a:pt x="774" y="226"/>
                </a:lnTo>
                <a:lnTo>
                  <a:pt x="776" y="226"/>
                </a:lnTo>
                <a:lnTo>
                  <a:pt x="778" y="227"/>
                </a:lnTo>
                <a:lnTo>
                  <a:pt x="780" y="227"/>
                </a:lnTo>
                <a:lnTo>
                  <a:pt x="782" y="227"/>
                </a:lnTo>
                <a:lnTo>
                  <a:pt x="784" y="228"/>
                </a:lnTo>
                <a:lnTo>
                  <a:pt x="786" y="228"/>
                </a:lnTo>
                <a:lnTo>
                  <a:pt x="788" y="228"/>
                </a:lnTo>
                <a:lnTo>
                  <a:pt x="790" y="229"/>
                </a:lnTo>
                <a:lnTo>
                  <a:pt x="792" y="229"/>
                </a:lnTo>
                <a:lnTo>
                  <a:pt x="794" y="229"/>
                </a:lnTo>
                <a:lnTo>
                  <a:pt x="796" y="230"/>
                </a:lnTo>
                <a:lnTo>
                  <a:pt x="798" y="230"/>
                </a:lnTo>
                <a:lnTo>
                  <a:pt x="800" y="230"/>
                </a:lnTo>
                <a:lnTo>
                  <a:pt x="802" y="230"/>
                </a:lnTo>
                <a:lnTo>
                  <a:pt x="804" y="231"/>
                </a:lnTo>
                <a:lnTo>
                  <a:pt x="806" y="231"/>
                </a:lnTo>
                <a:lnTo>
                  <a:pt x="808" y="231"/>
                </a:lnTo>
                <a:lnTo>
                  <a:pt x="810" y="231"/>
                </a:lnTo>
                <a:lnTo>
                  <a:pt x="812" y="232"/>
                </a:lnTo>
                <a:lnTo>
                  <a:pt x="814" y="232"/>
                </a:lnTo>
                <a:lnTo>
                  <a:pt x="816" y="232"/>
                </a:lnTo>
                <a:lnTo>
                  <a:pt x="818" y="232"/>
                </a:lnTo>
                <a:lnTo>
                  <a:pt x="820" y="232"/>
                </a:lnTo>
                <a:lnTo>
                  <a:pt x="822" y="232"/>
                </a:lnTo>
                <a:lnTo>
                  <a:pt x="824" y="233"/>
                </a:lnTo>
                <a:lnTo>
                  <a:pt x="826" y="233"/>
                </a:lnTo>
                <a:lnTo>
                  <a:pt x="828" y="233"/>
                </a:lnTo>
                <a:lnTo>
                  <a:pt x="830" y="233"/>
                </a:lnTo>
                <a:lnTo>
                  <a:pt x="832" y="233"/>
                </a:lnTo>
                <a:lnTo>
                  <a:pt x="834" y="233"/>
                </a:lnTo>
                <a:lnTo>
                  <a:pt x="836" y="234"/>
                </a:lnTo>
                <a:lnTo>
                  <a:pt x="838" y="234"/>
                </a:lnTo>
                <a:lnTo>
                  <a:pt x="840" y="234"/>
                </a:lnTo>
                <a:lnTo>
                  <a:pt x="842" y="234"/>
                </a:lnTo>
                <a:lnTo>
                  <a:pt x="844" y="234"/>
                </a:lnTo>
                <a:lnTo>
                  <a:pt x="846" y="234"/>
                </a:lnTo>
                <a:lnTo>
                  <a:pt x="848" y="234"/>
                </a:lnTo>
                <a:lnTo>
                  <a:pt x="849" y="234"/>
                </a:lnTo>
              </a:path>
            </a:pathLst>
          </a:custGeom>
          <a:noFill/>
          <a:ln w="28575">
            <a:solidFill>
              <a:srgbClr val="FF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CA"/>
          </a:p>
        </p:txBody>
      </p:sp>
      <p:sp>
        <p:nvSpPr>
          <p:cNvPr id="16" name="Oval 15">
            <a:extLst>
              <a:ext uri="{FF2B5EF4-FFF2-40B4-BE49-F238E27FC236}">
                <a16:creationId xmlns:a16="http://schemas.microsoft.com/office/drawing/2014/main" id="{AA924A49-753B-4713-A4C8-ADF9FD175503}"/>
              </a:ext>
            </a:extLst>
          </p:cNvPr>
          <p:cNvSpPr/>
          <p:nvPr/>
        </p:nvSpPr>
        <p:spPr>
          <a:xfrm>
            <a:off x="4515408" y="4919672"/>
            <a:ext cx="93101" cy="11350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61" name="Freeform: Shape 60">
            <a:extLst>
              <a:ext uri="{FF2B5EF4-FFF2-40B4-BE49-F238E27FC236}">
                <a16:creationId xmlns:a16="http://schemas.microsoft.com/office/drawing/2014/main" id="{154B7020-A207-4ED7-AC5C-C293FE70F925}"/>
              </a:ext>
            </a:extLst>
          </p:cNvPr>
          <p:cNvSpPr/>
          <p:nvPr/>
        </p:nvSpPr>
        <p:spPr>
          <a:xfrm>
            <a:off x="2038488" y="3962808"/>
            <a:ext cx="3119591" cy="1083990"/>
          </a:xfrm>
          <a:custGeom>
            <a:avLst/>
            <a:gdLst>
              <a:gd name="connsiteX0" fmla="*/ 0 w 2753445"/>
              <a:gd name="connsiteY0" fmla="*/ 1265304 h 1265304"/>
              <a:gd name="connsiteX1" fmla="*/ 40982 w 2753445"/>
              <a:gd name="connsiteY1" fmla="*/ 988679 h 1265304"/>
              <a:gd name="connsiteX2" fmla="*/ 115261 w 2753445"/>
              <a:gd name="connsiteY2" fmla="*/ 573741 h 1265304"/>
              <a:gd name="connsiteX3" fmla="*/ 230521 w 2753445"/>
              <a:gd name="connsiteY3" fmla="*/ 181855 h 1265304"/>
              <a:gd name="connsiteX4" fmla="*/ 338098 w 2753445"/>
              <a:gd name="connsiteY4" fmla="*/ 30736 h 1265304"/>
              <a:gd name="connsiteX5" fmla="*/ 443113 w 2753445"/>
              <a:gd name="connsiteY5" fmla="*/ 0 h 1265304"/>
              <a:gd name="connsiteX6" fmla="*/ 443113 w 2753445"/>
              <a:gd name="connsiteY6" fmla="*/ 0 h 1265304"/>
              <a:gd name="connsiteX7" fmla="*/ 571180 w 2753445"/>
              <a:gd name="connsiteY7" fmla="*/ 56349 h 1265304"/>
              <a:gd name="connsiteX8" fmla="*/ 753035 w 2753445"/>
              <a:gd name="connsiteY8" fmla="*/ 230521 h 1265304"/>
              <a:gd name="connsiteX9" fmla="*/ 952820 w 2753445"/>
              <a:gd name="connsiteY9" fmla="*/ 450796 h 1265304"/>
              <a:gd name="connsiteX10" fmla="*/ 1160289 w 2753445"/>
              <a:gd name="connsiteY10" fmla="*/ 663388 h 1265304"/>
              <a:gd name="connsiteX11" fmla="*/ 1472773 w 2753445"/>
              <a:gd name="connsiteY11" fmla="*/ 901593 h 1265304"/>
              <a:gd name="connsiteX12" fmla="*/ 1780135 w 2753445"/>
              <a:gd name="connsiteY12" fmla="*/ 1052712 h 1265304"/>
              <a:gd name="connsiteX13" fmla="*/ 2107987 w 2753445"/>
              <a:gd name="connsiteY13" fmla="*/ 1152605 h 1265304"/>
              <a:gd name="connsiteX14" fmla="*/ 2487066 w 2753445"/>
              <a:gd name="connsiteY14" fmla="*/ 1211516 h 1265304"/>
              <a:gd name="connsiteX15" fmla="*/ 2753445 w 2753445"/>
              <a:gd name="connsiteY15" fmla="*/ 1232006 h 1265304"/>
              <a:gd name="connsiteX0" fmla="*/ 0 w 2753445"/>
              <a:gd name="connsiteY0" fmla="*/ 1265304 h 1265304"/>
              <a:gd name="connsiteX1" fmla="*/ 40982 w 2753445"/>
              <a:gd name="connsiteY1" fmla="*/ 988679 h 1265304"/>
              <a:gd name="connsiteX2" fmla="*/ 115261 w 2753445"/>
              <a:gd name="connsiteY2" fmla="*/ 573741 h 1265304"/>
              <a:gd name="connsiteX3" fmla="*/ 230521 w 2753445"/>
              <a:gd name="connsiteY3" fmla="*/ 181855 h 1265304"/>
              <a:gd name="connsiteX4" fmla="*/ 338098 w 2753445"/>
              <a:gd name="connsiteY4" fmla="*/ 30736 h 1265304"/>
              <a:gd name="connsiteX5" fmla="*/ 443113 w 2753445"/>
              <a:gd name="connsiteY5" fmla="*/ 0 h 1265304"/>
              <a:gd name="connsiteX6" fmla="*/ 443113 w 2753445"/>
              <a:gd name="connsiteY6" fmla="*/ 0 h 1265304"/>
              <a:gd name="connsiteX7" fmla="*/ 568742 w 2753445"/>
              <a:gd name="connsiteY7" fmla="*/ 62463 h 1265304"/>
              <a:gd name="connsiteX8" fmla="*/ 753035 w 2753445"/>
              <a:gd name="connsiteY8" fmla="*/ 230521 h 1265304"/>
              <a:gd name="connsiteX9" fmla="*/ 952820 w 2753445"/>
              <a:gd name="connsiteY9" fmla="*/ 450796 h 1265304"/>
              <a:gd name="connsiteX10" fmla="*/ 1160289 w 2753445"/>
              <a:gd name="connsiteY10" fmla="*/ 663388 h 1265304"/>
              <a:gd name="connsiteX11" fmla="*/ 1472773 w 2753445"/>
              <a:gd name="connsiteY11" fmla="*/ 901593 h 1265304"/>
              <a:gd name="connsiteX12" fmla="*/ 1780135 w 2753445"/>
              <a:gd name="connsiteY12" fmla="*/ 1052712 h 1265304"/>
              <a:gd name="connsiteX13" fmla="*/ 2107987 w 2753445"/>
              <a:gd name="connsiteY13" fmla="*/ 1152605 h 1265304"/>
              <a:gd name="connsiteX14" fmla="*/ 2487066 w 2753445"/>
              <a:gd name="connsiteY14" fmla="*/ 1211516 h 1265304"/>
              <a:gd name="connsiteX15" fmla="*/ 2753445 w 2753445"/>
              <a:gd name="connsiteY15" fmla="*/ 1232006 h 1265304"/>
              <a:gd name="connsiteX0" fmla="*/ 0 w 2965095"/>
              <a:gd name="connsiteY0" fmla="*/ 1305972 h 1305972"/>
              <a:gd name="connsiteX1" fmla="*/ 252632 w 2965095"/>
              <a:gd name="connsiteY1" fmla="*/ 988679 h 1305972"/>
              <a:gd name="connsiteX2" fmla="*/ 326911 w 2965095"/>
              <a:gd name="connsiteY2" fmla="*/ 573741 h 1305972"/>
              <a:gd name="connsiteX3" fmla="*/ 442171 w 2965095"/>
              <a:gd name="connsiteY3" fmla="*/ 181855 h 1305972"/>
              <a:gd name="connsiteX4" fmla="*/ 549748 w 2965095"/>
              <a:gd name="connsiteY4" fmla="*/ 30736 h 1305972"/>
              <a:gd name="connsiteX5" fmla="*/ 654763 w 2965095"/>
              <a:gd name="connsiteY5" fmla="*/ 0 h 1305972"/>
              <a:gd name="connsiteX6" fmla="*/ 654763 w 2965095"/>
              <a:gd name="connsiteY6" fmla="*/ 0 h 1305972"/>
              <a:gd name="connsiteX7" fmla="*/ 780392 w 2965095"/>
              <a:gd name="connsiteY7" fmla="*/ 62463 h 1305972"/>
              <a:gd name="connsiteX8" fmla="*/ 964685 w 2965095"/>
              <a:gd name="connsiteY8" fmla="*/ 230521 h 1305972"/>
              <a:gd name="connsiteX9" fmla="*/ 1164470 w 2965095"/>
              <a:gd name="connsiteY9" fmla="*/ 450796 h 1305972"/>
              <a:gd name="connsiteX10" fmla="*/ 1371939 w 2965095"/>
              <a:gd name="connsiteY10" fmla="*/ 663388 h 1305972"/>
              <a:gd name="connsiteX11" fmla="*/ 1684423 w 2965095"/>
              <a:gd name="connsiteY11" fmla="*/ 901593 h 1305972"/>
              <a:gd name="connsiteX12" fmla="*/ 1991785 w 2965095"/>
              <a:gd name="connsiteY12" fmla="*/ 1052712 h 1305972"/>
              <a:gd name="connsiteX13" fmla="*/ 2319637 w 2965095"/>
              <a:gd name="connsiteY13" fmla="*/ 1152605 h 1305972"/>
              <a:gd name="connsiteX14" fmla="*/ 2698716 w 2965095"/>
              <a:gd name="connsiteY14" fmla="*/ 1211516 h 1305972"/>
              <a:gd name="connsiteX15" fmla="*/ 2965095 w 2965095"/>
              <a:gd name="connsiteY15" fmla="*/ 1232006 h 1305972"/>
              <a:gd name="connsiteX0" fmla="*/ 0 w 2965095"/>
              <a:gd name="connsiteY0" fmla="*/ 1305972 h 1305972"/>
              <a:gd name="connsiteX1" fmla="*/ 189588 w 2965095"/>
              <a:gd name="connsiteY1" fmla="*/ 1006107 h 1305972"/>
              <a:gd name="connsiteX2" fmla="*/ 326911 w 2965095"/>
              <a:gd name="connsiteY2" fmla="*/ 573741 h 1305972"/>
              <a:gd name="connsiteX3" fmla="*/ 442171 w 2965095"/>
              <a:gd name="connsiteY3" fmla="*/ 181855 h 1305972"/>
              <a:gd name="connsiteX4" fmla="*/ 549748 w 2965095"/>
              <a:gd name="connsiteY4" fmla="*/ 30736 h 1305972"/>
              <a:gd name="connsiteX5" fmla="*/ 654763 w 2965095"/>
              <a:gd name="connsiteY5" fmla="*/ 0 h 1305972"/>
              <a:gd name="connsiteX6" fmla="*/ 654763 w 2965095"/>
              <a:gd name="connsiteY6" fmla="*/ 0 h 1305972"/>
              <a:gd name="connsiteX7" fmla="*/ 780392 w 2965095"/>
              <a:gd name="connsiteY7" fmla="*/ 62463 h 1305972"/>
              <a:gd name="connsiteX8" fmla="*/ 964685 w 2965095"/>
              <a:gd name="connsiteY8" fmla="*/ 230521 h 1305972"/>
              <a:gd name="connsiteX9" fmla="*/ 1164470 w 2965095"/>
              <a:gd name="connsiteY9" fmla="*/ 450796 h 1305972"/>
              <a:gd name="connsiteX10" fmla="*/ 1371939 w 2965095"/>
              <a:gd name="connsiteY10" fmla="*/ 663388 h 1305972"/>
              <a:gd name="connsiteX11" fmla="*/ 1684423 w 2965095"/>
              <a:gd name="connsiteY11" fmla="*/ 901593 h 1305972"/>
              <a:gd name="connsiteX12" fmla="*/ 1991785 w 2965095"/>
              <a:gd name="connsiteY12" fmla="*/ 1052712 h 1305972"/>
              <a:gd name="connsiteX13" fmla="*/ 2319637 w 2965095"/>
              <a:gd name="connsiteY13" fmla="*/ 1152605 h 1305972"/>
              <a:gd name="connsiteX14" fmla="*/ 2698716 w 2965095"/>
              <a:gd name="connsiteY14" fmla="*/ 1211516 h 1305972"/>
              <a:gd name="connsiteX15" fmla="*/ 2965095 w 2965095"/>
              <a:gd name="connsiteY15" fmla="*/ 1232006 h 1305972"/>
              <a:gd name="connsiteX0" fmla="*/ 0 w 2965095"/>
              <a:gd name="connsiteY0" fmla="*/ 1305972 h 1305972"/>
              <a:gd name="connsiteX1" fmla="*/ 189588 w 2965095"/>
              <a:gd name="connsiteY1" fmla="*/ 1006107 h 1305972"/>
              <a:gd name="connsiteX2" fmla="*/ 308899 w 2965095"/>
              <a:gd name="connsiteY2" fmla="*/ 567931 h 1305972"/>
              <a:gd name="connsiteX3" fmla="*/ 442171 w 2965095"/>
              <a:gd name="connsiteY3" fmla="*/ 181855 h 1305972"/>
              <a:gd name="connsiteX4" fmla="*/ 549748 w 2965095"/>
              <a:gd name="connsiteY4" fmla="*/ 30736 h 1305972"/>
              <a:gd name="connsiteX5" fmla="*/ 654763 w 2965095"/>
              <a:gd name="connsiteY5" fmla="*/ 0 h 1305972"/>
              <a:gd name="connsiteX6" fmla="*/ 654763 w 2965095"/>
              <a:gd name="connsiteY6" fmla="*/ 0 h 1305972"/>
              <a:gd name="connsiteX7" fmla="*/ 780392 w 2965095"/>
              <a:gd name="connsiteY7" fmla="*/ 62463 h 1305972"/>
              <a:gd name="connsiteX8" fmla="*/ 964685 w 2965095"/>
              <a:gd name="connsiteY8" fmla="*/ 230521 h 1305972"/>
              <a:gd name="connsiteX9" fmla="*/ 1164470 w 2965095"/>
              <a:gd name="connsiteY9" fmla="*/ 450796 h 1305972"/>
              <a:gd name="connsiteX10" fmla="*/ 1371939 w 2965095"/>
              <a:gd name="connsiteY10" fmla="*/ 663388 h 1305972"/>
              <a:gd name="connsiteX11" fmla="*/ 1684423 w 2965095"/>
              <a:gd name="connsiteY11" fmla="*/ 901593 h 1305972"/>
              <a:gd name="connsiteX12" fmla="*/ 1991785 w 2965095"/>
              <a:gd name="connsiteY12" fmla="*/ 1052712 h 1305972"/>
              <a:gd name="connsiteX13" fmla="*/ 2319637 w 2965095"/>
              <a:gd name="connsiteY13" fmla="*/ 1152605 h 1305972"/>
              <a:gd name="connsiteX14" fmla="*/ 2698716 w 2965095"/>
              <a:gd name="connsiteY14" fmla="*/ 1211516 h 1305972"/>
              <a:gd name="connsiteX15" fmla="*/ 2965095 w 2965095"/>
              <a:gd name="connsiteY15" fmla="*/ 1232006 h 1305972"/>
              <a:gd name="connsiteX0" fmla="*/ 0 w 2965095"/>
              <a:gd name="connsiteY0" fmla="*/ 1305972 h 1305972"/>
              <a:gd name="connsiteX1" fmla="*/ 189588 w 2965095"/>
              <a:gd name="connsiteY1" fmla="*/ 1006107 h 1305972"/>
              <a:gd name="connsiteX2" fmla="*/ 308899 w 2965095"/>
              <a:gd name="connsiteY2" fmla="*/ 567931 h 1305972"/>
              <a:gd name="connsiteX3" fmla="*/ 442171 w 2965095"/>
              <a:gd name="connsiteY3" fmla="*/ 181855 h 1305972"/>
              <a:gd name="connsiteX4" fmla="*/ 549748 w 2965095"/>
              <a:gd name="connsiteY4" fmla="*/ 30736 h 1305972"/>
              <a:gd name="connsiteX5" fmla="*/ 654763 w 2965095"/>
              <a:gd name="connsiteY5" fmla="*/ 0 h 1305972"/>
              <a:gd name="connsiteX6" fmla="*/ 654763 w 2965095"/>
              <a:gd name="connsiteY6" fmla="*/ 0 h 1305972"/>
              <a:gd name="connsiteX7" fmla="*/ 780392 w 2965095"/>
              <a:gd name="connsiteY7" fmla="*/ 62463 h 1305972"/>
              <a:gd name="connsiteX8" fmla="*/ 964685 w 2965095"/>
              <a:gd name="connsiteY8" fmla="*/ 230521 h 1305972"/>
              <a:gd name="connsiteX9" fmla="*/ 1164470 w 2965095"/>
              <a:gd name="connsiteY9" fmla="*/ 450796 h 1305972"/>
              <a:gd name="connsiteX10" fmla="*/ 1407965 w 2965095"/>
              <a:gd name="connsiteY10" fmla="*/ 680817 h 1305972"/>
              <a:gd name="connsiteX11" fmla="*/ 1684423 w 2965095"/>
              <a:gd name="connsiteY11" fmla="*/ 901593 h 1305972"/>
              <a:gd name="connsiteX12" fmla="*/ 1991785 w 2965095"/>
              <a:gd name="connsiteY12" fmla="*/ 1052712 h 1305972"/>
              <a:gd name="connsiteX13" fmla="*/ 2319637 w 2965095"/>
              <a:gd name="connsiteY13" fmla="*/ 1152605 h 1305972"/>
              <a:gd name="connsiteX14" fmla="*/ 2698716 w 2965095"/>
              <a:gd name="connsiteY14" fmla="*/ 1211516 h 1305972"/>
              <a:gd name="connsiteX15" fmla="*/ 2965095 w 2965095"/>
              <a:gd name="connsiteY15" fmla="*/ 1232006 h 1305972"/>
              <a:gd name="connsiteX0" fmla="*/ 0 w 2965095"/>
              <a:gd name="connsiteY0" fmla="*/ 1305972 h 1305972"/>
              <a:gd name="connsiteX1" fmla="*/ 189588 w 2965095"/>
              <a:gd name="connsiteY1" fmla="*/ 1006107 h 1305972"/>
              <a:gd name="connsiteX2" fmla="*/ 308899 w 2965095"/>
              <a:gd name="connsiteY2" fmla="*/ 567931 h 1305972"/>
              <a:gd name="connsiteX3" fmla="*/ 442171 w 2965095"/>
              <a:gd name="connsiteY3" fmla="*/ 181855 h 1305972"/>
              <a:gd name="connsiteX4" fmla="*/ 549748 w 2965095"/>
              <a:gd name="connsiteY4" fmla="*/ 30736 h 1305972"/>
              <a:gd name="connsiteX5" fmla="*/ 654763 w 2965095"/>
              <a:gd name="connsiteY5" fmla="*/ 0 h 1305972"/>
              <a:gd name="connsiteX6" fmla="*/ 654763 w 2965095"/>
              <a:gd name="connsiteY6" fmla="*/ 0 h 1305972"/>
              <a:gd name="connsiteX7" fmla="*/ 780392 w 2965095"/>
              <a:gd name="connsiteY7" fmla="*/ 62463 h 1305972"/>
              <a:gd name="connsiteX8" fmla="*/ 964685 w 2965095"/>
              <a:gd name="connsiteY8" fmla="*/ 230521 h 1305972"/>
              <a:gd name="connsiteX9" fmla="*/ 1232018 w 2965095"/>
              <a:gd name="connsiteY9" fmla="*/ 520512 h 1305972"/>
              <a:gd name="connsiteX10" fmla="*/ 1407965 w 2965095"/>
              <a:gd name="connsiteY10" fmla="*/ 680817 h 1305972"/>
              <a:gd name="connsiteX11" fmla="*/ 1684423 w 2965095"/>
              <a:gd name="connsiteY11" fmla="*/ 901593 h 1305972"/>
              <a:gd name="connsiteX12" fmla="*/ 1991785 w 2965095"/>
              <a:gd name="connsiteY12" fmla="*/ 1052712 h 1305972"/>
              <a:gd name="connsiteX13" fmla="*/ 2319637 w 2965095"/>
              <a:gd name="connsiteY13" fmla="*/ 1152605 h 1305972"/>
              <a:gd name="connsiteX14" fmla="*/ 2698716 w 2965095"/>
              <a:gd name="connsiteY14" fmla="*/ 1211516 h 1305972"/>
              <a:gd name="connsiteX15" fmla="*/ 2965095 w 2965095"/>
              <a:gd name="connsiteY15" fmla="*/ 1232006 h 1305972"/>
              <a:gd name="connsiteX0" fmla="*/ 0 w 2965095"/>
              <a:gd name="connsiteY0" fmla="*/ 1305972 h 1305972"/>
              <a:gd name="connsiteX1" fmla="*/ 189588 w 2965095"/>
              <a:gd name="connsiteY1" fmla="*/ 1006107 h 1305972"/>
              <a:gd name="connsiteX2" fmla="*/ 308899 w 2965095"/>
              <a:gd name="connsiteY2" fmla="*/ 567931 h 1305972"/>
              <a:gd name="connsiteX3" fmla="*/ 442171 w 2965095"/>
              <a:gd name="connsiteY3" fmla="*/ 181855 h 1305972"/>
              <a:gd name="connsiteX4" fmla="*/ 549748 w 2965095"/>
              <a:gd name="connsiteY4" fmla="*/ 30736 h 1305972"/>
              <a:gd name="connsiteX5" fmla="*/ 654763 w 2965095"/>
              <a:gd name="connsiteY5" fmla="*/ 0 h 1305972"/>
              <a:gd name="connsiteX6" fmla="*/ 654763 w 2965095"/>
              <a:gd name="connsiteY6" fmla="*/ 0 h 1305972"/>
              <a:gd name="connsiteX7" fmla="*/ 780392 w 2965095"/>
              <a:gd name="connsiteY7" fmla="*/ 62463 h 1305972"/>
              <a:gd name="connsiteX8" fmla="*/ 1059252 w 2965095"/>
              <a:gd name="connsiteY8" fmla="*/ 317665 h 1305972"/>
              <a:gd name="connsiteX9" fmla="*/ 1232018 w 2965095"/>
              <a:gd name="connsiteY9" fmla="*/ 520512 h 1305972"/>
              <a:gd name="connsiteX10" fmla="*/ 1407965 w 2965095"/>
              <a:gd name="connsiteY10" fmla="*/ 680817 h 1305972"/>
              <a:gd name="connsiteX11" fmla="*/ 1684423 w 2965095"/>
              <a:gd name="connsiteY11" fmla="*/ 901593 h 1305972"/>
              <a:gd name="connsiteX12" fmla="*/ 1991785 w 2965095"/>
              <a:gd name="connsiteY12" fmla="*/ 1052712 h 1305972"/>
              <a:gd name="connsiteX13" fmla="*/ 2319637 w 2965095"/>
              <a:gd name="connsiteY13" fmla="*/ 1152605 h 1305972"/>
              <a:gd name="connsiteX14" fmla="*/ 2698716 w 2965095"/>
              <a:gd name="connsiteY14" fmla="*/ 1211516 h 1305972"/>
              <a:gd name="connsiteX15" fmla="*/ 2965095 w 2965095"/>
              <a:gd name="connsiteY15" fmla="*/ 1232006 h 1305972"/>
              <a:gd name="connsiteX0" fmla="*/ 0 w 2965095"/>
              <a:gd name="connsiteY0" fmla="*/ 1305972 h 1305972"/>
              <a:gd name="connsiteX1" fmla="*/ 189588 w 2965095"/>
              <a:gd name="connsiteY1" fmla="*/ 1006107 h 1305972"/>
              <a:gd name="connsiteX2" fmla="*/ 308899 w 2965095"/>
              <a:gd name="connsiteY2" fmla="*/ 567931 h 1305972"/>
              <a:gd name="connsiteX3" fmla="*/ 442171 w 2965095"/>
              <a:gd name="connsiteY3" fmla="*/ 181855 h 1305972"/>
              <a:gd name="connsiteX4" fmla="*/ 549748 w 2965095"/>
              <a:gd name="connsiteY4" fmla="*/ 30736 h 1305972"/>
              <a:gd name="connsiteX5" fmla="*/ 654763 w 2965095"/>
              <a:gd name="connsiteY5" fmla="*/ 0 h 1305972"/>
              <a:gd name="connsiteX6" fmla="*/ 654763 w 2965095"/>
              <a:gd name="connsiteY6" fmla="*/ 0 h 1305972"/>
              <a:gd name="connsiteX7" fmla="*/ 861449 w 2965095"/>
              <a:gd name="connsiteY7" fmla="*/ 85701 h 1305972"/>
              <a:gd name="connsiteX8" fmla="*/ 1059252 w 2965095"/>
              <a:gd name="connsiteY8" fmla="*/ 317665 h 1305972"/>
              <a:gd name="connsiteX9" fmla="*/ 1232018 w 2965095"/>
              <a:gd name="connsiteY9" fmla="*/ 520512 h 1305972"/>
              <a:gd name="connsiteX10" fmla="*/ 1407965 w 2965095"/>
              <a:gd name="connsiteY10" fmla="*/ 680817 h 1305972"/>
              <a:gd name="connsiteX11" fmla="*/ 1684423 w 2965095"/>
              <a:gd name="connsiteY11" fmla="*/ 901593 h 1305972"/>
              <a:gd name="connsiteX12" fmla="*/ 1991785 w 2965095"/>
              <a:gd name="connsiteY12" fmla="*/ 1052712 h 1305972"/>
              <a:gd name="connsiteX13" fmla="*/ 2319637 w 2965095"/>
              <a:gd name="connsiteY13" fmla="*/ 1152605 h 1305972"/>
              <a:gd name="connsiteX14" fmla="*/ 2698716 w 2965095"/>
              <a:gd name="connsiteY14" fmla="*/ 1211516 h 1305972"/>
              <a:gd name="connsiteX15" fmla="*/ 2965095 w 2965095"/>
              <a:gd name="connsiteY15" fmla="*/ 1232006 h 1305972"/>
              <a:gd name="connsiteX0" fmla="*/ 0 w 2965095"/>
              <a:gd name="connsiteY0" fmla="*/ 1329210 h 1329210"/>
              <a:gd name="connsiteX1" fmla="*/ 189588 w 2965095"/>
              <a:gd name="connsiteY1" fmla="*/ 1029345 h 1329210"/>
              <a:gd name="connsiteX2" fmla="*/ 308899 w 2965095"/>
              <a:gd name="connsiteY2" fmla="*/ 591169 h 1329210"/>
              <a:gd name="connsiteX3" fmla="*/ 442171 w 2965095"/>
              <a:gd name="connsiteY3" fmla="*/ 205093 h 1329210"/>
              <a:gd name="connsiteX4" fmla="*/ 549748 w 2965095"/>
              <a:gd name="connsiteY4" fmla="*/ 53974 h 1329210"/>
              <a:gd name="connsiteX5" fmla="*/ 654763 w 2965095"/>
              <a:gd name="connsiteY5" fmla="*/ 23238 h 1329210"/>
              <a:gd name="connsiteX6" fmla="*/ 717808 w 2965095"/>
              <a:gd name="connsiteY6" fmla="*/ 0 h 1329210"/>
              <a:gd name="connsiteX7" fmla="*/ 861449 w 2965095"/>
              <a:gd name="connsiteY7" fmla="*/ 108939 h 1329210"/>
              <a:gd name="connsiteX8" fmla="*/ 1059252 w 2965095"/>
              <a:gd name="connsiteY8" fmla="*/ 340903 h 1329210"/>
              <a:gd name="connsiteX9" fmla="*/ 1232018 w 2965095"/>
              <a:gd name="connsiteY9" fmla="*/ 543750 h 1329210"/>
              <a:gd name="connsiteX10" fmla="*/ 1407965 w 2965095"/>
              <a:gd name="connsiteY10" fmla="*/ 704055 h 1329210"/>
              <a:gd name="connsiteX11" fmla="*/ 1684423 w 2965095"/>
              <a:gd name="connsiteY11" fmla="*/ 924831 h 1329210"/>
              <a:gd name="connsiteX12" fmla="*/ 1991785 w 2965095"/>
              <a:gd name="connsiteY12" fmla="*/ 1075950 h 1329210"/>
              <a:gd name="connsiteX13" fmla="*/ 2319637 w 2965095"/>
              <a:gd name="connsiteY13" fmla="*/ 1175843 h 1329210"/>
              <a:gd name="connsiteX14" fmla="*/ 2698716 w 2965095"/>
              <a:gd name="connsiteY14" fmla="*/ 1234754 h 1329210"/>
              <a:gd name="connsiteX15" fmla="*/ 2965095 w 2965095"/>
              <a:gd name="connsiteY15" fmla="*/ 1255244 h 1329210"/>
              <a:gd name="connsiteX0" fmla="*/ 0 w 2965095"/>
              <a:gd name="connsiteY0" fmla="*/ 1329210 h 1329210"/>
              <a:gd name="connsiteX1" fmla="*/ 189588 w 2965095"/>
              <a:gd name="connsiteY1" fmla="*/ 1029345 h 1329210"/>
              <a:gd name="connsiteX2" fmla="*/ 308899 w 2965095"/>
              <a:gd name="connsiteY2" fmla="*/ 591169 h 1329210"/>
              <a:gd name="connsiteX3" fmla="*/ 442171 w 2965095"/>
              <a:gd name="connsiteY3" fmla="*/ 205093 h 1329210"/>
              <a:gd name="connsiteX4" fmla="*/ 581271 w 2965095"/>
              <a:gd name="connsiteY4" fmla="*/ 53975 h 1329210"/>
              <a:gd name="connsiteX5" fmla="*/ 654763 w 2965095"/>
              <a:gd name="connsiteY5" fmla="*/ 23238 h 1329210"/>
              <a:gd name="connsiteX6" fmla="*/ 717808 w 2965095"/>
              <a:gd name="connsiteY6" fmla="*/ 0 h 1329210"/>
              <a:gd name="connsiteX7" fmla="*/ 861449 w 2965095"/>
              <a:gd name="connsiteY7" fmla="*/ 108939 h 1329210"/>
              <a:gd name="connsiteX8" fmla="*/ 1059252 w 2965095"/>
              <a:gd name="connsiteY8" fmla="*/ 340903 h 1329210"/>
              <a:gd name="connsiteX9" fmla="*/ 1232018 w 2965095"/>
              <a:gd name="connsiteY9" fmla="*/ 543750 h 1329210"/>
              <a:gd name="connsiteX10" fmla="*/ 1407965 w 2965095"/>
              <a:gd name="connsiteY10" fmla="*/ 704055 h 1329210"/>
              <a:gd name="connsiteX11" fmla="*/ 1684423 w 2965095"/>
              <a:gd name="connsiteY11" fmla="*/ 924831 h 1329210"/>
              <a:gd name="connsiteX12" fmla="*/ 1991785 w 2965095"/>
              <a:gd name="connsiteY12" fmla="*/ 1075950 h 1329210"/>
              <a:gd name="connsiteX13" fmla="*/ 2319637 w 2965095"/>
              <a:gd name="connsiteY13" fmla="*/ 1175843 h 1329210"/>
              <a:gd name="connsiteX14" fmla="*/ 2698716 w 2965095"/>
              <a:gd name="connsiteY14" fmla="*/ 1234754 h 1329210"/>
              <a:gd name="connsiteX15" fmla="*/ 2965095 w 2965095"/>
              <a:gd name="connsiteY15" fmla="*/ 1255244 h 1329210"/>
              <a:gd name="connsiteX0" fmla="*/ 0 w 2965095"/>
              <a:gd name="connsiteY0" fmla="*/ 1329210 h 1329210"/>
              <a:gd name="connsiteX1" fmla="*/ 189588 w 2965095"/>
              <a:gd name="connsiteY1" fmla="*/ 1029345 h 1329210"/>
              <a:gd name="connsiteX2" fmla="*/ 308899 w 2965095"/>
              <a:gd name="connsiteY2" fmla="*/ 591169 h 1329210"/>
              <a:gd name="connsiteX3" fmla="*/ 442171 w 2965095"/>
              <a:gd name="connsiteY3" fmla="*/ 205093 h 1329210"/>
              <a:gd name="connsiteX4" fmla="*/ 581271 w 2965095"/>
              <a:gd name="connsiteY4" fmla="*/ 53975 h 1329210"/>
              <a:gd name="connsiteX5" fmla="*/ 654763 w 2965095"/>
              <a:gd name="connsiteY5" fmla="*/ 23238 h 1329210"/>
              <a:gd name="connsiteX6" fmla="*/ 717808 w 2965095"/>
              <a:gd name="connsiteY6" fmla="*/ 0 h 1329210"/>
              <a:gd name="connsiteX7" fmla="*/ 861449 w 2965095"/>
              <a:gd name="connsiteY7" fmla="*/ 108939 h 1329210"/>
              <a:gd name="connsiteX8" fmla="*/ 1059252 w 2965095"/>
              <a:gd name="connsiteY8" fmla="*/ 340903 h 1329210"/>
              <a:gd name="connsiteX9" fmla="*/ 1232018 w 2965095"/>
              <a:gd name="connsiteY9" fmla="*/ 543750 h 1329210"/>
              <a:gd name="connsiteX10" fmla="*/ 1407965 w 2965095"/>
              <a:gd name="connsiteY10" fmla="*/ 704055 h 1329210"/>
              <a:gd name="connsiteX11" fmla="*/ 1684423 w 2965095"/>
              <a:gd name="connsiteY11" fmla="*/ 924831 h 1329210"/>
              <a:gd name="connsiteX12" fmla="*/ 1991785 w 2965095"/>
              <a:gd name="connsiteY12" fmla="*/ 1075950 h 1329210"/>
              <a:gd name="connsiteX13" fmla="*/ 2319637 w 2965095"/>
              <a:gd name="connsiteY13" fmla="*/ 1175843 h 1329210"/>
              <a:gd name="connsiteX14" fmla="*/ 2698716 w 2965095"/>
              <a:gd name="connsiteY14" fmla="*/ 1234754 h 1329210"/>
              <a:gd name="connsiteX15" fmla="*/ 2965095 w 2965095"/>
              <a:gd name="connsiteY15" fmla="*/ 1255244 h 13292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965095" h="1329210">
                <a:moveTo>
                  <a:pt x="0" y="1329210"/>
                </a:moveTo>
                <a:cubicBezTo>
                  <a:pt x="10886" y="1248527"/>
                  <a:pt x="138105" y="1152352"/>
                  <a:pt x="189588" y="1029345"/>
                </a:cubicBezTo>
                <a:cubicBezTo>
                  <a:pt x="241071" y="906338"/>
                  <a:pt x="266802" y="728544"/>
                  <a:pt x="308899" y="591169"/>
                </a:cubicBezTo>
                <a:cubicBezTo>
                  <a:pt x="350996" y="453794"/>
                  <a:pt x="396776" y="294625"/>
                  <a:pt x="442171" y="205093"/>
                </a:cubicBezTo>
                <a:cubicBezTo>
                  <a:pt x="487566" y="115561"/>
                  <a:pt x="545839" y="84284"/>
                  <a:pt x="581271" y="53975"/>
                </a:cubicBezTo>
                <a:cubicBezTo>
                  <a:pt x="616703" y="23666"/>
                  <a:pt x="632007" y="32234"/>
                  <a:pt x="654763" y="23238"/>
                </a:cubicBezTo>
                <a:cubicBezTo>
                  <a:pt x="677519" y="14242"/>
                  <a:pt x="696793" y="7746"/>
                  <a:pt x="717808" y="0"/>
                </a:cubicBezTo>
                <a:cubicBezTo>
                  <a:pt x="752256" y="14283"/>
                  <a:pt x="804542" y="52122"/>
                  <a:pt x="861449" y="108939"/>
                </a:cubicBezTo>
                <a:cubicBezTo>
                  <a:pt x="918356" y="165756"/>
                  <a:pt x="997491" y="268435"/>
                  <a:pt x="1059252" y="340903"/>
                </a:cubicBezTo>
                <a:cubicBezTo>
                  <a:pt x="1121013" y="413371"/>
                  <a:pt x="1173899" y="483225"/>
                  <a:pt x="1232018" y="543750"/>
                </a:cubicBezTo>
                <a:cubicBezTo>
                  <a:pt x="1290137" y="604275"/>
                  <a:pt x="1332564" y="640542"/>
                  <a:pt x="1407965" y="704055"/>
                </a:cubicBezTo>
                <a:cubicBezTo>
                  <a:pt x="1483366" y="767569"/>
                  <a:pt x="1587120" y="862849"/>
                  <a:pt x="1684423" y="924831"/>
                </a:cubicBezTo>
                <a:cubicBezTo>
                  <a:pt x="1781726" y="986813"/>
                  <a:pt x="1885916" y="1034115"/>
                  <a:pt x="1991785" y="1075950"/>
                </a:cubicBezTo>
                <a:cubicBezTo>
                  <a:pt x="2097654" y="1117785"/>
                  <a:pt x="2201815" y="1149376"/>
                  <a:pt x="2319637" y="1175843"/>
                </a:cubicBezTo>
                <a:cubicBezTo>
                  <a:pt x="2437459" y="1202310"/>
                  <a:pt x="2591140" y="1221520"/>
                  <a:pt x="2698716" y="1234754"/>
                </a:cubicBezTo>
                <a:cubicBezTo>
                  <a:pt x="2806292" y="1247987"/>
                  <a:pt x="2885693" y="1251615"/>
                  <a:pt x="2965095" y="1255244"/>
                </a:cubicBezTo>
              </a:path>
            </a:pathLst>
          </a:cu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63" name="Freeform: Shape 62">
            <a:extLst>
              <a:ext uri="{FF2B5EF4-FFF2-40B4-BE49-F238E27FC236}">
                <a16:creationId xmlns:a16="http://schemas.microsoft.com/office/drawing/2014/main" id="{17C039A8-BF70-48DE-B6E7-6AA006BBF89A}"/>
              </a:ext>
            </a:extLst>
          </p:cNvPr>
          <p:cNvSpPr/>
          <p:nvPr/>
        </p:nvSpPr>
        <p:spPr>
          <a:xfrm flipH="1">
            <a:off x="6624094" y="3873904"/>
            <a:ext cx="2424836" cy="1083990"/>
          </a:xfrm>
          <a:custGeom>
            <a:avLst/>
            <a:gdLst>
              <a:gd name="connsiteX0" fmla="*/ 0 w 2753445"/>
              <a:gd name="connsiteY0" fmla="*/ 1265304 h 1265304"/>
              <a:gd name="connsiteX1" fmla="*/ 40982 w 2753445"/>
              <a:gd name="connsiteY1" fmla="*/ 988679 h 1265304"/>
              <a:gd name="connsiteX2" fmla="*/ 115261 w 2753445"/>
              <a:gd name="connsiteY2" fmla="*/ 573741 h 1265304"/>
              <a:gd name="connsiteX3" fmla="*/ 230521 w 2753445"/>
              <a:gd name="connsiteY3" fmla="*/ 181855 h 1265304"/>
              <a:gd name="connsiteX4" fmla="*/ 338098 w 2753445"/>
              <a:gd name="connsiteY4" fmla="*/ 30736 h 1265304"/>
              <a:gd name="connsiteX5" fmla="*/ 443113 w 2753445"/>
              <a:gd name="connsiteY5" fmla="*/ 0 h 1265304"/>
              <a:gd name="connsiteX6" fmla="*/ 443113 w 2753445"/>
              <a:gd name="connsiteY6" fmla="*/ 0 h 1265304"/>
              <a:gd name="connsiteX7" fmla="*/ 571180 w 2753445"/>
              <a:gd name="connsiteY7" fmla="*/ 56349 h 1265304"/>
              <a:gd name="connsiteX8" fmla="*/ 753035 w 2753445"/>
              <a:gd name="connsiteY8" fmla="*/ 230521 h 1265304"/>
              <a:gd name="connsiteX9" fmla="*/ 952820 w 2753445"/>
              <a:gd name="connsiteY9" fmla="*/ 450796 h 1265304"/>
              <a:gd name="connsiteX10" fmla="*/ 1160289 w 2753445"/>
              <a:gd name="connsiteY10" fmla="*/ 663388 h 1265304"/>
              <a:gd name="connsiteX11" fmla="*/ 1472773 w 2753445"/>
              <a:gd name="connsiteY11" fmla="*/ 901593 h 1265304"/>
              <a:gd name="connsiteX12" fmla="*/ 1780135 w 2753445"/>
              <a:gd name="connsiteY12" fmla="*/ 1052712 h 1265304"/>
              <a:gd name="connsiteX13" fmla="*/ 2107987 w 2753445"/>
              <a:gd name="connsiteY13" fmla="*/ 1152605 h 1265304"/>
              <a:gd name="connsiteX14" fmla="*/ 2487066 w 2753445"/>
              <a:gd name="connsiteY14" fmla="*/ 1211516 h 1265304"/>
              <a:gd name="connsiteX15" fmla="*/ 2753445 w 2753445"/>
              <a:gd name="connsiteY15" fmla="*/ 1232006 h 1265304"/>
              <a:gd name="connsiteX0" fmla="*/ 0 w 2753445"/>
              <a:gd name="connsiteY0" fmla="*/ 1265304 h 1265304"/>
              <a:gd name="connsiteX1" fmla="*/ 40982 w 2753445"/>
              <a:gd name="connsiteY1" fmla="*/ 988679 h 1265304"/>
              <a:gd name="connsiteX2" fmla="*/ 115261 w 2753445"/>
              <a:gd name="connsiteY2" fmla="*/ 573741 h 1265304"/>
              <a:gd name="connsiteX3" fmla="*/ 230521 w 2753445"/>
              <a:gd name="connsiteY3" fmla="*/ 181855 h 1265304"/>
              <a:gd name="connsiteX4" fmla="*/ 338098 w 2753445"/>
              <a:gd name="connsiteY4" fmla="*/ 30736 h 1265304"/>
              <a:gd name="connsiteX5" fmla="*/ 443113 w 2753445"/>
              <a:gd name="connsiteY5" fmla="*/ 0 h 1265304"/>
              <a:gd name="connsiteX6" fmla="*/ 443113 w 2753445"/>
              <a:gd name="connsiteY6" fmla="*/ 0 h 1265304"/>
              <a:gd name="connsiteX7" fmla="*/ 568742 w 2753445"/>
              <a:gd name="connsiteY7" fmla="*/ 62463 h 1265304"/>
              <a:gd name="connsiteX8" fmla="*/ 753035 w 2753445"/>
              <a:gd name="connsiteY8" fmla="*/ 230521 h 1265304"/>
              <a:gd name="connsiteX9" fmla="*/ 952820 w 2753445"/>
              <a:gd name="connsiteY9" fmla="*/ 450796 h 1265304"/>
              <a:gd name="connsiteX10" fmla="*/ 1160289 w 2753445"/>
              <a:gd name="connsiteY10" fmla="*/ 663388 h 1265304"/>
              <a:gd name="connsiteX11" fmla="*/ 1472773 w 2753445"/>
              <a:gd name="connsiteY11" fmla="*/ 901593 h 1265304"/>
              <a:gd name="connsiteX12" fmla="*/ 1780135 w 2753445"/>
              <a:gd name="connsiteY12" fmla="*/ 1052712 h 1265304"/>
              <a:gd name="connsiteX13" fmla="*/ 2107987 w 2753445"/>
              <a:gd name="connsiteY13" fmla="*/ 1152605 h 1265304"/>
              <a:gd name="connsiteX14" fmla="*/ 2487066 w 2753445"/>
              <a:gd name="connsiteY14" fmla="*/ 1211516 h 1265304"/>
              <a:gd name="connsiteX15" fmla="*/ 2753445 w 2753445"/>
              <a:gd name="connsiteY15" fmla="*/ 1232006 h 1265304"/>
              <a:gd name="connsiteX0" fmla="*/ 0 w 2965095"/>
              <a:gd name="connsiteY0" fmla="*/ 1305972 h 1305972"/>
              <a:gd name="connsiteX1" fmla="*/ 252632 w 2965095"/>
              <a:gd name="connsiteY1" fmla="*/ 988679 h 1305972"/>
              <a:gd name="connsiteX2" fmla="*/ 326911 w 2965095"/>
              <a:gd name="connsiteY2" fmla="*/ 573741 h 1305972"/>
              <a:gd name="connsiteX3" fmla="*/ 442171 w 2965095"/>
              <a:gd name="connsiteY3" fmla="*/ 181855 h 1305972"/>
              <a:gd name="connsiteX4" fmla="*/ 549748 w 2965095"/>
              <a:gd name="connsiteY4" fmla="*/ 30736 h 1305972"/>
              <a:gd name="connsiteX5" fmla="*/ 654763 w 2965095"/>
              <a:gd name="connsiteY5" fmla="*/ 0 h 1305972"/>
              <a:gd name="connsiteX6" fmla="*/ 654763 w 2965095"/>
              <a:gd name="connsiteY6" fmla="*/ 0 h 1305972"/>
              <a:gd name="connsiteX7" fmla="*/ 780392 w 2965095"/>
              <a:gd name="connsiteY7" fmla="*/ 62463 h 1305972"/>
              <a:gd name="connsiteX8" fmla="*/ 964685 w 2965095"/>
              <a:gd name="connsiteY8" fmla="*/ 230521 h 1305972"/>
              <a:gd name="connsiteX9" fmla="*/ 1164470 w 2965095"/>
              <a:gd name="connsiteY9" fmla="*/ 450796 h 1305972"/>
              <a:gd name="connsiteX10" fmla="*/ 1371939 w 2965095"/>
              <a:gd name="connsiteY10" fmla="*/ 663388 h 1305972"/>
              <a:gd name="connsiteX11" fmla="*/ 1684423 w 2965095"/>
              <a:gd name="connsiteY11" fmla="*/ 901593 h 1305972"/>
              <a:gd name="connsiteX12" fmla="*/ 1991785 w 2965095"/>
              <a:gd name="connsiteY12" fmla="*/ 1052712 h 1305972"/>
              <a:gd name="connsiteX13" fmla="*/ 2319637 w 2965095"/>
              <a:gd name="connsiteY13" fmla="*/ 1152605 h 1305972"/>
              <a:gd name="connsiteX14" fmla="*/ 2698716 w 2965095"/>
              <a:gd name="connsiteY14" fmla="*/ 1211516 h 1305972"/>
              <a:gd name="connsiteX15" fmla="*/ 2965095 w 2965095"/>
              <a:gd name="connsiteY15" fmla="*/ 1232006 h 1305972"/>
              <a:gd name="connsiteX0" fmla="*/ 0 w 2965095"/>
              <a:gd name="connsiteY0" fmla="*/ 1305972 h 1305972"/>
              <a:gd name="connsiteX1" fmla="*/ 189588 w 2965095"/>
              <a:gd name="connsiteY1" fmla="*/ 1006107 h 1305972"/>
              <a:gd name="connsiteX2" fmla="*/ 326911 w 2965095"/>
              <a:gd name="connsiteY2" fmla="*/ 573741 h 1305972"/>
              <a:gd name="connsiteX3" fmla="*/ 442171 w 2965095"/>
              <a:gd name="connsiteY3" fmla="*/ 181855 h 1305972"/>
              <a:gd name="connsiteX4" fmla="*/ 549748 w 2965095"/>
              <a:gd name="connsiteY4" fmla="*/ 30736 h 1305972"/>
              <a:gd name="connsiteX5" fmla="*/ 654763 w 2965095"/>
              <a:gd name="connsiteY5" fmla="*/ 0 h 1305972"/>
              <a:gd name="connsiteX6" fmla="*/ 654763 w 2965095"/>
              <a:gd name="connsiteY6" fmla="*/ 0 h 1305972"/>
              <a:gd name="connsiteX7" fmla="*/ 780392 w 2965095"/>
              <a:gd name="connsiteY7" fmla="*/ 62463 h 1305972"/>
              <a:gd name="connsiteX8" fmla="*/ 964685 w 2965095"/>
              <a:gd name="connsiteY8" fmla="*/ 230521 h 1305972"/>
              <a:gd name="connsiteX9" fmla="*/ 1164470 w 2965095"/>
              <a:gd name="connsiteY9" fmla="*/ 450796 h 1305972"/>
              <a:gd name="connsiteX10" fmla="*/ 1371939 w 2965095"/>
              <a:gd name="connsiteY10" fmla="*/ 663388 h 1305972"/>
              <a:gd name="connsiteX11" fmla="*/ 1684423 w 2965095"/>
              <a:gd name="connsiteY11" fmla="*/ 901593 h 1305972"/>
              <a:gd name="connsiteX12" fmla="*/ 1991785 w 2965095"/>
              <a:gd name="connsiteY12" fmla="*/ 1052712 h 1305972"/>
              <a:gd name="connsiteX13" fmla="*/ 2319637 w 2965095"/>
              <a:gd name="connsiteY13" fmla="*/ 1152605 h 1305972"/>
              <a:gd name="connsiteX14" fmla="*/ 2698716 w 2965095"/>
              <a:gd name="connsiteY14" fmla="*/ 1211516 h 1305972"/>
              <a:gd name="connsiteX15" fmla="*/ 2965095 w 2965095"/>
              <a:gd name="connsiteY15" fmla="*/ 1232006 h 1305972"/>
              <a:gd name="connsiteX0" fmla="*/ 0 w 2965095"/>
              <a:gd name="connsiteY0" fmla="*/ 1305972 h 1305972"/>
              <a:gd name="connsiteX1" fmla="*/ 189588 w 2965095"/>
              <a:gd name="connsiteY1" fmla="*/ 1006107 h 1305972"/>
              <a:gd name="connsiteX2" fmla="*/ 308899 w 2965095"/>
              <a:gd name="connsiteY2" fmla="*/ 567931 h 1305972"/>
              <a:gd name="connsiteX3" fmla="*/ 442171 w 2965095"/>
              <a:gd name="connsiteY3" fmla="*/ 181855 h 1305972"/>
              <a:gd name="connsiteX4" fmla="*/ 549748 w 2965095"/>
              <a:gd name="connsiteY4" fmla="*/ 30736 h 1305972"/>
              <a:gd name="connsiteX5" fmla="*/ 654763 w 2965095"/>
              <a:gd name="connsiteY5" fmla="*/ 0 h 1305972"/>
              <a:gd name="connsiteX6" fmla="*/ 654763 w 2965095"/>
              <a:gd name="connsiteY6" fmla="*/ 0 h 1305972"/>
              <a:gd name="connsiteX7" fmla="*/ 780392 w 2965095"/>
              <a:gd name="connsiteY7" fmla="*/ 62463 h 1305972"/>
              <a:gd name="connsiteX8" fmla="*/ 964685 w 2965095"/>
              <a:gd name="connsiteY8" fmla="*/ 230521 h 1305972"/>
              <a:gd name="connsiteX9" fmla="*/ 1164470 w 2965095"/>
              <a:gd name="connsiteY9" fmla="*/ 450796 h 1305972"/>
              <a:gd name="connsiteX10" fmla="*/ 1371939 w 2965095"/>
              <a:gd name="connsiteY10" fmla="*/ 663388 h 1305972"/>
              <a:gd name="connsiteX11" fmla="*/ 1684423 w 2965095"/>
              <a:gd name="connsiteY11" fmla="*/ 901593 h 1305972"/>
              <a:gd name="connsiteX12" fmla="*/ 1991785 w 2965095"/>
              <a:gd name="connsiteY12" fmla="*/ 1052712 h 1305972"/>
              <a:gd name="connsiteX13" fmla="*/ 2319637 w 2965095"/>
              <a:gd name="connsiteY13" fmla="*/ 1152605 h 1305972"/>
              <a:gd name="connsiteX14" fmla="*/ 2698716 w 2965095"/>
              <a:gd name="connsiteY14" fmla="*/ 1211516 h 1305972"/>
              <a:gd name="connsiteX15" fmla="*/ 2965095 w 2965095"/>
              <a:gd name="connsiteY15" fmla="*/ 1232006 h 1305972"/>
              <a:gd name="connsiteX0" fmla="*/ 0 w 2965095"/>
              <a:gd name="connsiteY0" fmla="*/ 1305972 h 1305972"/>
              <a:gd name="connsiteX1" fmla="*/ 189588 w 2965095"/>
              <a:gd name="connsiteY1" fmla="*/ 1006107 h 1305972"/>
              <a:gd name="connsiteX2" fmla="*/ 308899 w 2965095"/>
              <a:gd name="connsiteY2" fmla="*/ 567931 h 1305972"/>
              <a:gd name="connsiteX3" fmla="*/ 442171 w 2965095"/>
              <a:gd name="connsiteY3" fmla="*/ 181855 h 1305972"/>
              <a:gd name="connsiteX4" fmla="*/ 549748 w 2965095"/>
              <a:gd name="connsiteY4" fmla="*/ 30736 h 1305972"/>
              <a:gd name="connsiteX5" fmla="*/ 654763 w 2965095"/>
              <a:gd name="connsiteY5" fmla="*/ 0 h 1305972"/>
              <a:gd name="connsiteX6" fmla="*/ 654763 w 2965095"/>
              <a:gd name="connsiteY6" fmla="*/ 0 h 1305972"/>
              <a:gd name="connsiteX7" fmla="*/ 780392 w 2965095"/>
              <a:gd name="connsiteY7" fmla="*/ 62463 h 1305972"/>
              <a:gd name="connsiteX8" fmla="*/ 964685 w 2965095"/>
              <a:gd name="connsiteY8" fmla="*/ 230521 h 1305972"/>
              <a:gd name="connsiteX9" fmla="*/ 1164470 w 2965095"/>
              <a:gd name="connsiteY9" fmla="*/ 450796 h 1305972"/>
              <a:gd name="connsiteX10" fmla="*/ 1407965 w 2965095"/>
              <a:gd name="connsiteY10" fmla="*/ 680817 h 1305972"/>
              <a:gd name="connsiteX11" fmla="*/ 1684423 w 2965095"/>
              <a:gd name="connsiteY11" fmla="*/ 901593 h 1305972"/>
              <a:gd name="connsiteX12" fmla="*/ 1991785 w 2965095"/>
              <a:gd name="connsiteY12" fmla="*/ 1052712 h 1305972"/>
              <a:gd name="connsiteX13" fmla="*/ 2319637 w 2965095"/>
              <a:gd name="connsiteY13" fmla="*/ 1152605 h 1305972"/>
              <a:gd name="connsiteX14" fmla="*/ 2698716 w 2965095"/>
              <a:gd name="connsiteY14" fmla="*/ 1211516 h 1305972"/>
              <a:gd name="connsiteX15" fmla="*/ 2965095 w 2965095"/>
              <a:gd name="connsiteY15" fmla="*/ 1232006 h 1305972"/>
              <a:gd name="connsiteX0" fmla="*/ 0 w 2965095"/>
              <a:gd name="connsiteY0" fmla="*/ 1305972 h 1305972"/>
              <a:gd name="connsiteX1" fmla="*/ 189588 w 2965095"/>
              <a:gd name="connsiteY1" fmla="*/ 1006107 h 1305972"/>
              <a:gd name="connsiteX2" fmla="*/ 308899 w 2965095"/>
              <a:gd name="connsiteY2" fmla="*/ 567931 h 1305972"/>
              <a:gd name="connsiteX3" fmla="*/ 442171 w 2965095"/>
              <a:gd name="connsiteY3" fmla="*/ 181855 h 1305972"/>
              <a:gd name="connsiteX4" fmla="*/ 549748 w 2965095"/>
              <a:gd name="connsiteY4" fmla="*/ 30736 h 1305972"/>
              <a:gd name="connsiteX5" fmla="*/ 654763 w 2965095"/>
              <a:gd name="connsiteY5" fmla="*/ 0 h 1305972"/>
              <a:gd name="connsiteX6" fmla="*/ 654763 w 2965095"/>
              <a:gd name="connsiteY6" fmla="*/ 0 h 1305972"/>
              <a:gd name="connsiteX7" fmla="*/ 780392 w 2965095"/>
              <a:gd name="connsiteY7" fmla="*/ 62463 h 1305972"/>
              <a:gd name="connsiteX8" fmla="*/ 964685 w 2965095"/>
              <a:gd name="connsiteY8" fmla="*/ 230521 h 1305972"/>
              <a:gd name="connsiteX9" fmla="*/ 1232018 w 2965095"/>
              <a:gd name="connsiteY9" fmla="*/ 520512 h 1305972"/>
              <a:gd name="connsiteX10" fmla="*/ 1407965 w 2965095"/>
              <a:gd name="connsiteY10" fmla="*/ 680817 h 1305972"/>
              <a:gd name="connsiteX11" fmla="*/ 1684423 w 2965095"/>
              <a:gd name="connsiteY11" fmla="*/ 901593 h 1305972"/>
              <a:gd name="connsiteX12" fmla="*/ 1991785 w 2965095"/>
              <a:gd name="connsiteY12" fmla="*/ 1052712 h 1305972"/>
              <a:gd name="connsiteX13" fmla="*/ 2319637 w 2965095"/>
              <a:gd name="connsiteY13" fmla="*/ 1152605 h 1305972"/>
              <a:gd name="connsiteX14" fmla="*/ 2698716 w 2965095"/>
              <a:gd name="connsiteY14" fmla="*/ 1211516 h 1305972"/>
              <a:gd name="connsiteX15" fmla="*/ 2965095 w 2965095"/>
              <a:gd name="connsiteY15" fmla="*/ 1232006 h 1305972"/>
              <a:gd name="connsiteX0" fmla="*/ 0 w 2965095"/>
              <a:gd name="connsiteY0" fmla="*/ 1305972 h 1305972"/>
              <a:gd name="connsiteX1" fmla="*/ 189588 w 2965095"/>
              <a:gd name="connsiteY1" fmla="*/ 1006107 h 1305972"/>
              <a:gd name="connsiteX2" fmla="*/ 308899 w 2965095"/>
              <a:gd name="connsiteY2" fmla="*/ 567931 h 1305972"/>
              <a:gd name="connsiteX3" fmla="*/ 442171 w 2965095"/>
              <a:gd name="connsiteY3" fmla="*/ 181855 h 1305972"/>
              <a:gd name="connsiteX4" fmla="*/ 549748 w 2965095"/>
              <a:gd name="connsiteY4" fmla="*/ 30736 h 1305972"/>
              <a:gd name="connsiteX5" fmla="*/ 654763 w 2965095"/>
              <a:gd name="connsiteY5" fmla="*/ 0 h 1305972"/>
              <a:gd name="connsiteX6" fmla="*/ 654763 w 2965095"/>
              <a:gd name="connsiteY6" fmla="*/ 0 h 1305972"/>
              <a:gd name="connsiteX7" fmla="*/ 780392 w 2965095"/>
              <a:gd name="connsiteY7" fmla="*/ 62463 h 1305972"/>
              <a:gd name="connsiteX8" fmla="*/ 1059252 w 2965095"/>
              <a:gd name="connsiteY8" fmla="*/ 317665 h 1305972"/>
              <a:gd name="connsiteX9" fmla="*/ 1232018 w 2965095"/>
              <a:gd name="connsiteY9" fmla="*/ 520512 h 1305972"/>
              <a:gd name="connsiteX10" fmla="*/ 1407965 w 2965095"/>
              <a:gd name="connsiteY10" fmla="*/ 680817 h 1305972"/>
              <a:gd name="connsiteX11" fmla="*/ 1684423 w 2965095"/>
              <a:gd name="connsiteY11" fmla="*/ 901593 h 1305972"/>
              <a:gd name="connsiteX12" fmla="*/ 1991785 w 2965095"/>
              <a:gd name="connsiteY12" fmla="*/ 1052712 h 1305972"/>
              <a:gd name="connsiteX13" fmla="*/ 2319637 w 2965095"/>
              <a:gd name="connsiteY13" fmla="*/ 1152605 h 1305972"/>
              <a:gd name="connsiteX14" fmla="*/ 2698716 w 2965095"/>
              <a:gd name="connsiteY14" fmla="*/ 1211516 h 1305972"/>
              <a:gd name="connsiteX15" fmla="*/ 2965095 w 2965095"/>
              <a:gd name="connsiteY15" fmla="*/ 1232006 h 1305972"/>
              <a:gd name="connsiteX0" fmla="*/ 0 w 2965095"/>
              <a:gd name="connsiteY0" fmla="*/ 1305972 h 1305972"/>
              <a:gd name="connsiteX1" fmla="*/ 189588 w 2965095"/>
              <a:gd name="connsiteY1" fmla="*/ 1006107 h 1305972"/>
              <a:gd name="connsiteX2" fmla="*/ 308899 w 2965095"/>
              <a:gd name="connsiteY2" fmla="*/ 567931 h 1305972"/>
              <a:gd name="connsiteX3" fmla="*/ 442171 w 2965095"/>
              <a:gd name="connsiteY3" fmla="*/ 181855 h 1305972"/>
              <a:gd name="connsiteX4" fmla="*/ 549748 w 2965095"/>
              <a:gd name="connsiteY4" fmla="*/ 30736 h 1305972"/>
              <a:gd name="connsiteX5" fmla="*/ 654763 w 2965095"/>
              <a:gd name="connsiteY5" fmla="*/ 0 h 1305972"/>
              <a:gd name="connsiteX6" fmla="*/ 654763 w 2965095"/>
              <a:gd name="connsiteY6" fmla="*/ 0 h 1305972"/>
              <a:gd name="connsiteX7" fmla="*/ 861449 w 2965095"/>
              <a:gd name="connsiteY7" fmla="*/ 85701 h 1305972"/>
              <a:gd name="connsiteX8" fmla="*/ 1059252 w 2965095"/>
              <a:gd name="connsiteY8" fmla="*/ 317665 h 1305972"/>
              <a:gd name="connsiteX9" fmla="*/ 1232018 w 2965095"/>
              <a:gd name="connsiteY9" fmla="*/ 520512 h 1305972"/>
              <a:gd name="connsiteX10" fmla="*/ 1407965 w 2965095"/>
              <a:gd name="connsiteY10" fmla="*/ 680817 h 1305972"/>
              <a:gd name="connsiteX11" fmla="*/ 1684423 w 2965095"/>
              <a:gd name="connsiteY11" fmla="*/ 901593 h 1305972"/>
              <a:gd name="connsiteX12" fmla="*/ 1991785 w 2965095"/>
              <a:gd name="connsiteY12" fmla="*/ 1052712 h 1305972"/>
              <a:gd name="connsiteX13" fmla="*/ 2319637 w 2965095"/>
              <a:gd name="connsiteY13" fmla="*/ 1152605 h 1305972"/>
              <a:gd name="connsiteX14" fmla="*/ 2698716 w 2965095"/>
              <a:gd name="connsiteY14" fmla="*/ 1211516 h 1305972"/>
              <a:gd name="connsiteX15" fmla="*/ 2965095 w 2965095"/>
              <a:gd name="connsiteY15" fmla="*/ 1232006 h 1305972"/>
              <a:gd name="connsiteX0" fmla="*/ 0 w 2965095"/>
              <a:gd name="connsiteY0" fmla="*/ 1329210 h 1329210"/>
              <a:gd name="connsiteX1" fmla="*/ 189588 w 2965095"/>
              <a:gd name="connsiteY1" fmla="*/ 1029345 h 1329210"/>
              <a:gd name="connsiteX2" fmla="*/ 308899 w 2965095"/>
              <a:gd name="connsiteY2" fmla="*/ 591169 h 1329210"/>
              <a:gd name="connsiteX3" fmla="*/ 442171 w 2965095"/>
              <a:gd name="connsiteY3" fmla="*/ 205093 h 1329210"/>
              <a:gd name="connsiteX4" fmla="*/ 549748 w 2965095"/>
              <a:gd name="connsiteY4" fmla="*/ 53974 h 1329210"/>
              <a:gd name="connsiteX5" fmla="*/ 654763 w 2965095"/>
              <a:gd name="connsiteY5" fmla="*/ 23238 h 1329210"/>
              <a:gd name="connsiteX6" fmla="*/ 717808 w 2965095"/>
              <a:gd name="connsiteY6" fmla="*/ 0 h 1329210"/>
              <a:gd name="connsiteX7" fmla="*/ 861449 w 2965095"/>
              <a:gd name="connsiteY7" fmla="*/ 108939 h 1329210"/>
              <a:gd name="connsiteX8" fmla="*/ 1059252 w 2965095"/>
              <a:gd name="connsiteY8" fmla="*/ 340903 h 1329210"/>
              <a:gd name="connsiteX9" fmla="*/ 1232018 w 2965095"/>
              <a:gd name="connsiteY9" fmla="*/ 543750 h 1329210"/>
              <a:gd name="connsiteX10" fmla="*/ 1407965 w 2965095"/>
              <a:gd name="connsiteY10" fmla="*/ 704055 h 1329210"/>
              <a:gd name="connsiteX11" fmla="*/ 1684423 w 2965095"/>
              <a:gd name="connsiteY11" fmla="*/ 924831 h 1329210"/>
              <a:gd name="connsiteX12" fmla="*/ 1991785 w 2965095"/>
              <a:gd name="connsiteY12" fmla="*/ 1075950 h 1329210"/>
              <a:gd name="connsiteX13" fmla="*/ 2319637 w 2965095"/>
              <a:gd name="connsiteY13" fmla="*/ 1175843 h 1329210"/>
              <a:gd name="connsiteX14" fmla="*/ 2698716 w 2965095"/>
              <a:gd name="connsiteY14" fmla="*/ 1234754 h 1329210"/>
              <a:gd name="connsiteX15" fmla="*/ 2965095 w 2965095"/>
              <a:gd name="connsiteY15" fmla="*/ 1255244 h 1329210"/>
              <a:gd name="connsiteX0" fmla="*/ 0 w 2965095"/>
              <a:gd name="connsiteY0" fmla="*/ 1329210 h 1329210"/>
              <a:gd name="connsiteX1" fmla="*/ 189588 w 2965095"/>
              <a:gd name="connsiteY1" fmla="*/ 1029345 h 1329210"/>
              <a:gd name="connsiteX2" fmla="*/ 308899 w 2965095"/>
              <a:gd name="connsiteY2" fmla="*/ 591169 h 1329210"/>
              <a:gd name="connsiteX3" fmla="*/ 442171 w 2965095"/>
              <a:gd name="connsiteY3" fmla="*/ 205093 h 1329210"/>
              <a:gd name="connsiteX4" fmla="*/ 581271 w 2965095"/>
              <a:gd name="connsiteY4" fmla="*/ 53975 h 1329210"/>
              <a:gd name="connsiteX5" fmla="*/ 654763 w 2965095"/>
              <a:gd name="connsiteY5" fmla="*/ 23238 h 1329210"/>
              <a:gd name="connsiteX6" fmla="*/ 717808 w 2965095"/>
              <a:gd name="connsiteY6" fmla="*/ 0 h 1329210"/>
              <a:gd name="connsiteX7" fmla="*/ 861449 w 2965095"/>
              <a:gd name="connsiteY7" fmla="*/ 108939 h 1329210"/>
              <a:gd name="connsiteX8" fmla="*/ 1059252 w 2965095"/>
              <a:gd name="connsiteY8" fmla="*/ 340903 h 1329210"/>
              <a:gd name="connsiteX9" fmla="*/ 1232018 w 2965095"/>
              <a:gd name="connsiteY9" fmla="*/ 543750 h 1329210"/>
              <a:gd name="connsiteX10" fmla="*/ 1407965 w 2965095"/>
              <a:gd name="connsiteY10" fmla="*/ 704055 h 1329210"/>
              <a:gd name="connsiteX11" fmla="*/ 1684423 w 2965095"/>
              <a:gd name="connsiteY11" fmla="*/ 924831 h 1329210"/>
              <a:gd name="connsiteX12" fmla="*/ 1991785 w 2965095"/>
              <a:gd name="connsiteY12" fmla="*/ 1075950 h 1329210"/>
              <a:gd name="connsiteX13" fmla="*/ 2319637 w 2965095"/>
              <a:gd name="connsiteY13" fmla="*/ 1175843 h 1329210"/>
              <a:gd name="connsiteX14" fmla="*/ 2698716 w 2965095"/>
              <a:gd name="connsiteY14" fmla="*/ 1234754 h 1329210"/>
              <a:gd name="connsiteX15" fmla="*/ 2965095 w 2965095"/>
              <a:gd name="connsiteY15" fmla="*/ 1255244 h 1329210"/>
              <a:gd name="connsiteX0" fmla="*/ 0 w 2965095"/>
              <a:gd name="connsiteY0" fmla="*/ 1329210 h 1329210"/>
              <a:gd name="connsiteX1" fmla="*/ 189588 w 2965095"/>
              <a:gd name="connsiteY1" fmla="*/ 1029345 h 1329210"/>
              <a:gd name="connsiteX2" fmla="*/ 308899 w 2965095"/>
              <a:gd name="connsiteY2" fmla="*/ 591169 h 1329210"/>
              <a:gd name="connsiteX3" fmla="*/ 442171 w 2965095"/>
              <a:gd name="connsiteY3" fmla="*/ 205093 h 1329210"/>
              <a:gd name="connsiteX4" fmla="*/ 581271 w 2965095"/>
              <a:gd name="connsiteY4" fmla="*/ 53975 h 1329210"/>
              <a:gd name="connsiteX5" fmla="*/ 654763 w 2965095"/>
              <a:gd name="connsiteY5" fmla="*/ 23238 h 1329210"/>
              <a:gd name="connsiteX6" fmla="*/ 717808 w 2965095"/>
              <a:gd name="connsiteY6" fmla="*/ 0 h 1329210"/>
              <a:gd name="connsiteX7" fmla="*/ 861449 w 2965095"/>
              <a:gd name="connsiteY7" fmla="*/ 108939 h 1329210"/>
              <a:gd name="connsiteX8" fmla="*/ 1059252 w 2965095"/>
              <a:gd name="connsiteY8" fmla="*/ 340903 h 1329210"/>
              <a:gd name="connsiteX9" fmla="*/ 1232018 w 2965095"/>
              <a:gd name="connsiteY9" fmla="*/ 543750 h 1329210"/>
              <a:gd name="connsiteX10" fmla="*/ 1407965 w 2965095"/>
              <a:gd name="connsiteY10" fmla="*/ 704055 h 1329210"/>
              <a:gd name="connsiteX11" fmla="*/ 1684423 w 2965095"/>
              <a:gd name="connsiteY11" fmla="*/ 924831 h 1329210"/>
              <a:gd name="connsiteX12" fmla="*/ 1991785 w 2965095"/>
              <a:gd name="connsiteY12" fmla="*/ 1075950 h 1329210"/>
              <a:gd name="connsiteX13" fmla="*/ 2319637 w 2965095"/>
              <a:gd name="connsiteY13" fmla="*/ 1175843 h 1329210"/>
              <a:gd name="connsiteX14" fmla="*/ 2698716 w 2965095"/>
              <a:gd name="connsiteY14" fmla="*/ 1234754 h 1329210"/>
              <a:gd name="connsiteX15" fmla="*/ 2965095 w 2965095"/>
              <a:gd name="connsiteY15" fmla="*/ 1255244 h 13292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965095" h="1329210">
                <a:moveTo>
                  <a:pt x="0" y="1329210"/>
                </a:moveTo>
                <a:cubicBezTo>
                  <a:pt x="10886" y="1248527"/>
                  <a:pt x="138105" y="1152352"/>
                  <a:pt x="189588" y="1029345"/>
                </a:cubicBezTo>
                <a:cubicBezTo>
                  <a:pt x="241071" y="906338"/>
                  <a:pt x="266802" y="728544"/>
                  <a:pt x="308899" y="591169"/>
                </a:cubicBezTo>
                <a:cubicBezTo>
                  <a:pt x="350996" y="453794"/>
                  <a:pt x="396776" y="294625"/>
                  <a:pt x="442171" y="205093"/>
                </a:cubicBezTo>
                <a:cubicBezTo>
                  <a:pt x="487566" y="115561"/>
                  <a:pt x="545839" y="84284"/>
                  <a:pt x="581271" y="53975"/>
                </a:cubicBezTo>
                <a:cubicBezTo>
                  <a:pt x="616703" y="23666"/>
                  <a:pt x="632007" y="32234"/>
                  <a:pt x="654763" y="23238"/>
                </a:cubicBezTo>
                <a:cubicBezTo>
                  <a:pt x="677519" y="14242"/>
                  <a:pt x="696793" y="7746"/>
                  <a:pt x="717808" y="0"/>
                </a:cubicBezTo>
                <a:cubicBezTo>
                  <a:pt x="752256" y="14283"/>
                  <a:pt x="804542" y="52122"/>
                  <a:pt x="861449" y="108939"/>
                </a:cubicBezTo>
                <a:cubicBezTo>
                  <a:pt x="918356" y="165756"/>
                  <a:pt x="997491" y="268435"/>
                  <a:pt x="1059252" y="340903"/>
                </a:cubicBezTo>
                <a:cubicBezTo>
                  <a:pt x="1121013" y="413371"/>
                  <a:pt x="1173899" y="483225"/>
                  <a:pt x="1232018" y="543750"/>
                </a:cubicBezTo>
                <a:cubicBezTo>
                  <a:pt x="1290137" y="604275"/>
                  <a:pt x="1332564" y="640542"/>
                  <a:pt x="1407965" y="704055"/>
                </a:cubicBezTo>
                <a:cubicBezTo>
                  <a:pt x="1483366" y="767569"/>
                  <a:pt x="1587120" y="862849"/>
                  <a:pt x="1684423" y="924831"/>
                </a:cubicBezTo>
                <a:cubicBezTo>
                  <a:pt x="1781726" y="986813"/>
                  <a:pt x="1885916" y="1034115"/>
                  <a:pt x="1991785" y="1075950"/>
                </a:cubicBezTo>
                <a:cubicBezTo>
                  <a:pt x="2097654" y="1117785"/>
                  <a:pt x="2201815" y="1149376"/>
                  <a:pt x="2319637" y="1175843"/>
                </a:cubicBezTo>
                <a:cubicBezTo>
                  <a:pt x="2437459" y="1202310"/>
                  <a:pt x="2591140" y="1221520"/>
                  <a:pt x="2698716" y="1234754"/>
                </a:cubicBezTo>
                <a:cubicBezTo>
                  <a:pt x="2806292" y="1247987"/>
                  <a:pt x="2885693" y="1251615"/>
                  <a:pt x="2965095" y="1255244"/>
                </a:cubicBezTo>
              </a:path>
            </a:pathLst>
          </a:cu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62" name="TextBox 61">
            <a:extLst>
              <a:ext uri="{FF2B5EF4-FFF2-40B4-BE49-F238E27FC236}">
                <a16:creationId xmlns:a16="http://schemas.microsoft.com/office/drawing/2014/main" id="{B854E4BA-200C-4918-9A02-2DB8250E0A0A}"/>
              </a:ext>
            </a:extLst>
          </p:cNvPr>
          <p:cNvSpPr txBox="1">
            <a:spLocks noChangeArrowheads="1"/>
          </p:cNvSpPr>
          <p:nvPr/>
        </p:nvSpPr>
        <p:spPr bwMode="auto">
          <a:xfrm>
            <a:off x="1737628" y="6306402"/>
            <a:ext cx="363003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b="1" dirty="0">
                <a:solidFill>
                  <a:srgbClr val="FF0000"/>
                </a:solidFill>
                <a:latin typeface="Arial" panose="020B0604020202020204" pitchFamily="34" charset="0"/>
              </a:rPr>
              <a:t>Tail on the right (Skewed Right)</a:t>
            </a:r>
          </a:p>
        </p:txBody>
      </p:sp>
      <p:sp>
        <p:nvSpPr>
          <p:cNvPr id="64" name="TextBox 63">
            <a:extLst>
              <a:ext uri="{FF2B5EF4-FFF2-40B4-BE49-F238E27FC236}">
                <a16:creationId xmlns:a16="http://schemas.microsoft.com/office/drawing/2014/main" id="{BE9F8FFC-C5AB-4FCE-95CF-08012BA6965D}"/>
              </a:ext>
            </a:extLst>
          </p:cNvPr>
          <p:cNvSpPr txBox="1">
            <a:spLocks noChangeArrowheads="1"/>
          </p:cNvSpPr>
          <p:nvPr/>
        </p:nvSpPr>
        <p:spPr bwMode="auto">
          <a:xfrm>
            <a:off x="6559658" y="6256132"/>
            <a:ext cx="321966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b="1" dirty="0">
                <a:solidFill>
                  <a:srgbClr val="FF0000"/>
                </a:solidFill>
                <a:latin typeface="Arial" panose="020B0604020202020204" pitchFamily="34" charset="0"/>
              </a:rPr>
              <a:t>Tail on the left (Skewed left)</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linds(horizontal)">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30"/>
                                        </p:tgtEl>
                                        <p:attrNameLst>
                                          <p:attrName>style.visibility</p:attrName>
                                        </p:attrNameLst>
                                      </p:cBhvr>
                                      <p:to>
                                        <p:strVal val="visible"/>
                                      </p:to>
                                    </p:set>
                                    <p:animEffect transition="in" filter="wipe(left)">
                                      <p:cBhvr>
                                        <p:cTn id="17" dur="1000"/>
                                        <p:tgtEl>
                                          <p:spTgt spid="130"/>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4" fill="hold" nodeType="clickEffect">
                                  <p:stCondLst>
                                    <p:cond delay="0"/>
                                  </p:stCondLst>
                                  <p:childTnLst>
                                    <p:set>
                                      <p:cBhvr>
                                        <p:cTn id="21" dur="1" fill="hold">
                                          <p:stCondLst>
                                            <p:cond delay="0"/>
                                          </p:stCondLst>
                                        </p:cTn>
                                        <p:tgtEl>
                                          <p:spTgt spid="32"/>
                                        </p:tgtEl>
                                        <p:attrNameLst>
                                          <p:attrName>style.visibility</p:attrName>
                                        </p:attrNameLst>
                                      </p:cBhvr>
                                      <p:to>
                                        <p:strVal val="visible"/>
                                      </p:to>
                                    </p:set>
                                    <p:animEffect transition="in" filter="wipe(down)">
                                      <p:cBhvr>
                                        <p:cTn id="22" dur="500"/>
                                        <p:tgtEl>
                                          <p:spTgt spid="32"/>
                                        </p:tgtEl>
                                      </p:cBhvr>
                                    </p:animEffect>
                                  </p:childTnLst>
                                </p:cTn>
                              </p:par>
                              <p:par>
                                <p:cTn id="23" presetID="3" presetClass="entr" presetSubtype="10" fill="hold" grpId="0" nodeType="withEffect">
                                  <p:stCondLst>
                                    <p:cond delay="0"/>
                                  </p:stCondLst>
                                  <p:childTnLst>
                                    <p:set>
                                      <p:cBhvr>
                                        <p:cTn id="24" dur="1" fill="hold">
                                          <p:stCondLst>
                                            <p:cond delay="0"/>
                                          </p:stCondLst>
                                        </p:cTn>
                                        <p:tgtEl>
                                          <p:spTgt spid="38"/>
                                        </p:tgtEl>
                                        <p:attrNameLst>
                                          <p:attrName>style.visibility</p:attrName>
                                        </p:attrNameLst>
                                      </p:cBhvr>
                                      <p:to>
                                        <p:strVal val="visible"/>
                                      </p:to>
                                    </p:set>
                                    <p:animEffect transition="in" filter="blinds(horizontal)">
                                      <p:cBhvr>
                                        <p:cTn id="25" dur="500"/>
                                        <p:tgtEl>
                                          <p:spTgt spid="38"/>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53"/>
                                        </p:tgtEl>
                                        <p:attrNameLst>
                                          <p:attrName>style.visibility</p:attrName>
                                        </p:attrNameLst>
                                      </p:cBhvr>
                                      <p:to>
                                        <p:strVal val="visible"/>
                                      </p:to>
                                    </p:set>
                                    <p:animEffect transition="in" filter="blinds(horizontal)">
                                      <p:cBhvr>
                                        <p:cTn id="30" dur="500"/>
                                        <p:tgtEl>
                                          <p:spTgt spid="53"/>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10" presetClass="entr" presetSubtype="0" fill="hold" nodeType="clickEffect">
                                  <p:stCondLst>
                                    <p:cond delay="0"/>
                                  </p:stCondLst>
                                  <p:childTnLst>
                                    <p:set>
                                      <p:cBhvr>
                                        <p:cTn id="34" dur="1" fill="hold">
                                          <p:stCondLst>
                                            <p:cond delay="0"/>
                                          </p:stCondLst>
                                        </p:cTn>
                                        <p:tgtEl>
                                          <p:spTgt spid="17"/>
                                        </p:tgtEl>
                                        <p:attrNameLst>
                                          <p:attrName>style.visibility</p:attrName>
                                        </p:attrNameLst>
                                      </p:cBhvr>
                                      <p:to>
                                        <p:strVal val="visible"/>
                                      </p:to>
                                    </p:set>
                                    <p:animEffect transition="in" filter="fade">
                                      <p:cBhvr>
                                        <p:cTn id="35" dur="500"/>
                                        <p:tgtEl>
                                          <p:spTgt spid="17"/>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8" fill="hold" grpId="0" nodeType="clickEffect">
                                  <p:stCondLst>
                                    <p:cond delay="0"/>
                                  </p:stCondLst>
                                  <p:childTnLst>
                                    <p:set>
                                      <p:cBhvr>
                                        <p:cTn id="39" dur="1" fill="hold">
                                          <p:stCondLst>
                                            <p:cond delay="0"/>
                                          </p:stCondLst>
                                        </p:cTn>
                                        <p:tgtEl>
                                          <p:spTgt spid="54"/>
                                        </p:tgtEl>
                                        <p:attrNameLst>
                                          <p:attrName>style.visibility</p:attrName>
                                        </p:attrNameLst>
                                      </p:cBhvr>
                                      <p:to>
                                        <p:strVal val="visible"/>
                                      </p:to>
                                    </p:set>
                                    <p:animEffect transition="in" filter="wipe(left)">
                                      <p:cBhvr>
                                        <p:cTn id="40" dur="500"/>
                                        <p:tgtEl>
                                          <p:spTgt spid="54"/>
                                        </p:tgtEl>
                                      </p:cBhvr>
                                    </p:animEffect>
                                  </p:childTnLst>
                                </p:cTn>
                              </p:par>
                            </p:childTnLst>
                          </p:cTn>
                        </p:par>
                      </p:childTnLst>
                    </p:cTn>
                  </p:par>
                  <p:par>
                    <p:cTn id="41" fill="hold">
                      <p:stCondLst>
                        <p:cond delay="indefinite"/>
                      </p:stCondLst>
                      <p:childTnLst>
                        <p:par>
                          <p:cTn id="42" fill="hold">
                            <p:stCondLst>
                              <p:cond delay="0"/>
                            </p:stCondLst>
                            <p:childTnLst>
                              <p:par>
                                <p:cTn id="43" presetID="26" presetClass="entr" presetSubtype="0" fill="hold" grpId="0" nodeType="clickEffect">
                                  <p:stCondLst>
                                    <p:cond delay="0"/>
                                  </p:stCondLst>
                                  <p:childTnLst>
                                    <p:set>
                                      <p:cBhvr>
                                        <p:cTn id="44" dur="1" fill="hold">
                                          <p:stCondLst>
                                            <p:cond delay="0"/>
                                          </p:stCondLst>
                                        </p:cTn>
                                        <p:tgtEl>
                                          <p:spTgt spid="16"/>
                                        </p:tgtEl>
                                        <p:attrNameLst>
                                          <p:attrName>style.visibility</p:attrName>
                                        </p:attrNameLst>
                                      </p:cBhvr>
                                      <p:to>
                                        <p:strVal val="visible"/>
                                      </p:to>
                                    </p:set>
                                    <p:animEffect transition="in" filter="wipe(down)">
                                      <p:cBhvr>
                                        <p:cTn id="45" dur="580">
                                          <p:stCondLst>
                                            <p:cond delay="0"/>
                                          </p:stCondLst>
                                        </p:cTn>
                                        <p:tgtEl>
                                          <p:spTgt spid="16"/>
                                        </p:tgtEl>
                                      </p:cBhvr>
                                    </p:animEffect>
                                    <p:anim calcmode="lin" valueType="num">
                                      <p:cBhvr>
                                        <p:cTn id="46" dur="1822" tmFilter="0,0; 0.14,0.36; 0.43,0.73; 0.71,0.91; 1.0,1.0">
                                          <p:stCondLst>
                                            <p:cond delay="0"/>
                                          </p:stCondLst>
                                        </p:cTn>
                                        <p:tgtEl>
                                          <p:spTgt spid="16"/>
                                        </p:tgtEl>
                                        <p:attrNameLst>
                                          <p:attrName>ppt_x</p:attrName>
                                        </p:attrNameLst>
                                      </p:cBhvr>
                                      <p:tavLst>
                                        <p:tav tm="0">
                                          <p:val>
                                            <p:strVal val="#ppt_x-0.25"/>
                                          </p:val>
                                        </p:tav>
                                        <p:tav tm="100000">
                                          <p:val>
                                            <p:strVal val="#ppt_x"/>
                                          </p:val>
                                        </p:tav>
                                      </p:tavLst>
                                    </p:anim>
                                    <p:anim calcmode="lin" valueType="num">
                                      <p:cBhvr>
                                        <p:cTn id="47" dur="664" tmFilter="0.0,0.0; 0.25,0.07; 0.50,0.2; 0.75,0.467; 1.0,1.0">
                                          <p:stCondLst>
                                            <p:cond delay="0"/>
                                          </p:stCondLst>
                                        </p:cTn>
                                        <p:tgtEl>
                                          <p:spTgt spid="16"/>
                                        </p:tgtEl>
                                        <p:attrNameLst>
                                          <p:attrName>ppt_y</p:attrName>
                                        </p:attrNameLst>
                                      </p:cBhvr>
                                      <p:tavLst>
                                        <p:tav tm="0" fmla="#ppt_y-sin(pi*$)/3">
                                          <p:val>
                                            <p:fltVal val="0.5"/>
                                          </p:val>
                                        </p:tav>
                                        <p:tav tm="100000">
                                          <p:val>
                                            <p:fltVal val="1"/>
                                          </p:val>
                                        </p:tav>
                                      </p:tavLst>
                                    </p:anim>
                                    <p:anim calcmode="lin" valueType="num">
                                      <p:cBhvr>
                                        <p:cTn id="48" dur="664" tmFilter="0, 0; 0.125,0.2665; 0.25,0.4; 0.375,0.465; 0.5,0.5;  0.625,0.535; 0.75,0.6; 0.875,0.7335; 1,1">
                                          <p:stCondLst>
                                            <p:cond delay="664"/>
                                          </p:stCondLst>
                                        </p:cTn>
                                        <p:tgtEl>
                                          <p:spTgt spid="16"/>
                                        </p:tgtEl>
                                        <p:attrNameLst>
                                          <p:attrName>ppt_y</p:attrName>
                                        </p:attrNameLst>
                                      </p:cBhvr>
                                      <p:tavLst>
                                        <p:tav tm="0" fmla="#ppt_y-sin(pi*$)/9">
                                          <p:val>
                                            <p:fltVal val="0"/>
                                          </p:val>
                                        </p:tav>
                                        <p:tav tm="100000">
                                          <p:val>
                                            <p:fltVal val="1"/>
                                          </p:val>
                                        </p:tav>
                                      </p:tavLst>
                                    </p:anim>
                                    <p:anim calcmode="lin" valueType="num">
                                      <p:cBhvr>
                                        <p:cTn id="49" dur="332" tmFilter="0, 0; 0.125,0.2665; 0.25,0.4; 0.375,0.465; 0.5,0.5;  0.625,0.535; 0.75,0.6; 0.875,0.7335; 1,1">
                                          <p:stCondLst>
                                            <p:cond delay="1324"/>
                                          </p:stCondLst>
                                        </p:cTn>
                                        <p:tgtEl>
                                          <p:spTgt spid="16"/>
                                        </p:tgtEl>
                                        <p:attrNameLst>
                                          <p:attrName>ppt_y</p:attrName>
                                        </p:attrNameLst>
                                      </p:cBhvr>
                                      <p:tavLst>
                                        <p:tav tm="0" fmla="#ppt_y-sin(pi*$)/27">
                                          <p:val>
                                            <p:fltVal val="0"/>
                                          </p:val>
                                        </p:tav>
                                        <p:tav tm="100000">
                                          <p:val>
                                            <p:fltVal val="1"/>
                                          </p:val>
                                        </p:tav>
                                      </p:tavLst>
                                    </p:anim>
                                    <p:anim calcmode="lin" valueType="num">
                                      <p:cBhvr>
                                        <p:cTn id="50" dur="164" tmFilter="0, 0; 0.125,0.2665; 0.25,0.4; 0.375,0.465; 0.5,0.5;  0.625,0.535; 0.75,0.6; 0.875,0.7335; 1,1">
                                          <p:stCondLst>
                                            <p:cond delay="1656"/>
                                          </p:stCondLst>
                                        </p:cTn>
                                        <p:tgtEl>
                                          <p:spTgt spid="16"/>
                                        </p:tgtEl>
                                        <p:attrNameLst>
                                          <p:attrName>ppt_y</p:attrName>
                                        </p:attrNameLst>
                                      </p:cBhvr>
                                      <p:tavLst>
                                        <p:tav tm="0" fmla="#ppt_y-sin(pi*$)/81">
                                          <p:val>
                                            <p:fltVal val="0"/>
                                          </p:val>
                                        </p:tav>
                                        <p:tav tm="100000">
                                          <p:val>
                                            <p:fltVal val="1"/>
                                          </p:val>
                                        </p:tav>
                                      </p:tavLst>
                                    </p:anim>
                                    <p:animScale>
                                      <p:cBhvr>
                                        <p:cTn id="51" dur="26">
                                          <p:stCondLst>
                                            <p:cond delay="650"/>
                                          </p:stCondLst>
                                        </p:cTn>
                                        <p:tgtEl>
                                          <p:spTgt spid="16"/>
                                        </p:tgtEl>
                                      </p:cBhvr>
                                      <p:to x="100000" y="60000"/>
                                    </p:animScale>
                                    <p:animScale>
                                      <p:cBhvr>
                                        <p:cTn id="52" dur="166" decel="50000">
                                          <p:stCondLst>
                                            <p:cond delay="676"/>
                                          </p:stCondLst>
                                        </p:cTn>
                                        <p:tgtEl>
                                          <p:spTgt spid="16"/>
                                        </p:tgtEl>
                                      </p:cBhvr>
                                      <p:to x="100000" y="100000"/>
                                    </p:animScale>
                                    <p:animScale>
                                      <p:cBhvr>
                                        <p:cTn id="53" dur="26">
                                          <p:stCondLst>
                                            <p:cond delay="1312"/>
                                          </p:stCondLst>
                                        </p:cTn>
                                        <p:tgtEl>
                                          <p:spTgt spid="16"/>
                                        </p:tgtEl>
                                      </p:cBhvr>
                                      <p:to x="100000" y="80000"/>
                                    </p:animScale>
                                    <p:animScale>
                                      <p:cBhvr>
                                        <p:cTn id="54" dur="166" decel="50000">
                                          <p:stCondLst>
                                            <p:cond delay="1338"/>
                                          </p:stCondLst>
                                        </p:cTn>
                                        <p:tgtEl>
                                          <p:spTgt spid="16"/>
                                        </p:tgtEl>
                                      </p:cBhvr>
                                      <p:to x="100000" y="100000"/>
                                    </p:animScale>
                                    <p:animScale>
                                      <p:cBhvr>
                                        <p:cTn id="55" dur="26">
                                          <p:stCondLst>
                                            <p:cond delay="1642"/>
                                          </p:stCondLst>
                                        </p:cTn>
                                        <p:tgtEl>
                                          <p:spTgt spid="16"/>
                                        </p:tgtEl>
                                      </p:cBhvr>
                                      <p:to x="100000" y="90000"/>
                                    </p:animScale>
                                    <p:animScale>
                                      <p:cBhvr>
                                        <p:cTn id="56" dur="166" decel="50000">
                                          <p:stCondLst>
                                            <p:cond delay="1668"/>
                                          </p:stCondLst>
                                        </p:cTn>
                                        <p:tgtEl>
                                          <p:spTgt spid="16"/>
                                        </p:tgtEl>
                                      </p:cBhvr>
                                      <p:to x="100000" y="100000"/>
                                    </p:animScale>
                                    <p:animScale>
                                      <p:cBhvr>
                                        <p:cTn id="57" dur="26">
                                          <p:stCondLst>
                                            <p:cond delay="1808"/>
                                          </p:stCondLst>
                                        </p:cTn>
                                        <p:tgtEl>
                                          <p:spTgt spid="16"/>
                                        </p:tgtEl>
                                      </p:cBhvr>
                                      <p:to x="100000" y="95000"/>
                                    </p:animScale>
                                    <p:animScale>
                                      <p:cBhvr>
                                        <p:cTn id="58" dur="166" decel="50000">
                                          <p:stCondLst>
                                            <p:cond delay="1834"/>
                                          </p:stCondLst>
                                        </p:cTn>
                                        <p:tgtEl>
                                          <p:spTgt spid="16"/>
                                        </p:tgtEl>
                                      </p:cBhvr>
                                      <p:to x="100000" y="100000"/>
                                    </p:animScale>
                                  </p:childTnLst>
                                </p:cTn>
                              </p:par>
                            </p:childTnLst>
                          </p:cTn>
                        </p:par>
                      </p:childTnLst>
                    </p:cTn>
                  </p:par>
                  <p:par>
                    <p:cTn id="59" fill="hold">
                      <p:stCondLst>
                        <p:cond delay="indefinite"/>
                      </p:stCondLst>
                      <p:childTnLst>
                        <p:par>
                          <p:cTn id="60" fill="hold">
                            <p:stCondLst>
                              <p:cond delay="0"/>
                            </p:stCondLst>
                            <p:childTnLst>
                              <p:par>
                                <p:cTn id="61" presetID="22" presetClass="entr" presetSubtype="4" fill="hold" grpId="0" nodeType="clickEffect">
                                  <p:stCondLst>
                                    <p:cond delay="0"/>
                                  </p:stCondLst>
                                  <p:childTnLst>
                                    <p:set>
                                      <p:cBhvr>
                                        <p:cTn id="62" dur="1" fill="hold">
                                          <p:stCondLst>
                                            <p:cond delay="0"/>
                                          </p:stCondLst>
                                        </p:cTn>
                                        <p:tgtEl>
                                          <p:spTgt spid="14"/>
                                        </p:tgtEl>
                                        <p:attrNameLst>
                                          <p:attrName>style.visibility</p:attrName>
                                        </p:attrNameLst>
                                      </p:cBhvr>
                                      <p:to>
                                        <p:strVal val="visible"/>
                                      </p:to>
                                    </p:set>
                                    <p:animEffect transition="in" filter="wipe(down)">
                                      <p:cBhvr>
                                        <p:cTn id="63" dur="500"/>
                                        <p:tgtEl>
                                          <p:spTgt spid="14"/>
                                        </p:tgtEl>
                                      </p:cBhvr>
                                    </p:animEffect>
                                  </p:childTnLst>
                                </p:cTn>
                              </p:par>
                            </p:childTnLst>
                          </p:cTn>
                        </p:par>
                      </p:childTnLst>
                    </p:cTn>
                  </p:par>
                  <p:par>
                    <p:cTn id="64" fill="hold">
                      <p:stCondLst>
                        <p:cond delay="indefinite"/>
                      </p:stCondLst>
                      <p:childTnLst>
                        <p:par>
                          <p:cTn id="65" fill="hold">
                            <p:stCondLst>
                              <p:cond delay="0"/>
                            </p:stCondLst>
                            <p:childTnLst>
                              <p:par>
                                <p:cTn id="66" presetID="22" presetClass="entr" presetSubtype="8" fill="hold" grpId="0" nodeType="clickEffect">
                                  <p:stCondLst>
                                    <p:cond delay="0"/>
                                  </p:stCondLst>
                                  <p:childTnLst>
                                    <p:set>
                                      <p:cBhvr>
                                        <p:cTn id="67" dur="1" fill="hold">
                                          <p:stCondLst>
                                            <p:cond delay="0"/>
                                          </p:stCondLst>
                                        </p:cTn>
                                        <p:tgtEl>
                                          <p:spTgt spid="61"/>
                                        </p:tgtEl>
                                        <p:attrNameLst>
                                          <p:attrName>style.visibility</p:attrName>
                                        </p:attrNameLst>
                                      </p:cBhvr>
                                      <p:to>
                                        <p:strVal val="visible"/>
                                      </p:to>
                                    </p:set>
                                    <p:animEffect transition="in" filter="wipe(left)">
                                      <p:cBhvr>
                                        <p:cTn id="68" dur="500"/>
                                        <p:tgtEl>
                                          <p:spTgt spid="61"/>
                                        </p:tgtEl>
                                      </p:cBhvr>
                                    </p:animEffect>
                                  </p:childTnLst>
                                </p:cTn>
                              </p:par>
                            </p:childTnLst>
                          </p:cTn>
                        </p:par>
                      </p:childTnLst>
                    </p:cTn>
                  </p:par>
                  <p:par>
                    <p:cTn id="69" fill="hold">
                      <p:stCondLst>
                        <p:cond delay="indefinite"/>
                      </p:stCondLst>
                      <p:childTnLst>
                        <p:par>
                          <p:cTn id="70" fill="hold">
                            <p:stCondLst>
                              <p:cond delay="0"/>
                            </p:stCondLst>
                            <p:childTnLst>
                              <p:par>
                                <p:cTn id="71" presetID="10" presetClass="exit" presetSubtype="0" fill="hold" grpId="1" nodeType="clickEffect">
                                  <p:stCondLst>
                                    <p:cond delay="0"/>
                                  </p:stCondLst>
                                  <p:childTnLst>
                                    <p:animEffect transition="out" filter="fade">
                                      <p:cBhvr>
                                        <p:cTn id="72" dur="500"/>
                                        <p:tgtEl>
                                          <p:spTgt spid="54"/>
                                        </p:tgtEl>
                                      </p:cBhvr>
                                    </p:animEffect>
                                    <p:set>
                                      <p:cBhvr>
                                        <p:cTn id="73" dur="1" fill="hold">
                                          <p:stCondLst>
                                            <p:cond delay="499"/>
                                          </p:stCondLst>
                                        </p:cTn>
                                        <p:tgtEl>
                                          <p:spTgt spid="54"/>
                                        </p:tgtEl>
                                        <p:attrNameLst>
                                          <p:attrName>style.visibility</p:attrName>
                                        </p:attrNameLst>
                                      </p:cBhvr>
                                      <p:to>
                                        <p:strVal val="hidden"/>
                                      </p:to>
                                    </p:set>
                                  </p:childTnLst>
                                </p:cTn>
                              </p:par>
                            </p:childTnLst>
                          </p:cTn>
                        </p:par>
                      </p:childTnLst>
                    </p:cTn>
                  </p:par>
                  <p:par>
                    <p:cTn id="74" fill="hold">
                      <p:stCondLst>
                        <p:cond delay="indefinite"/>
                      </p:stCondLst>
                      <p:childTnLst>
                        <p:par>
                          <p:cTn id="75" fill="hold">
                            <p:stCondLst>
                              <p:cond delay="0"/>
                            </p:stCondLst>
                            <p:childTnLst>
                              <p:par>
                                <p:cTn id="76" presetID="22" presetClass="entr" presetSubtype="4" fill="hold" nodeType="clickEffect">
                                  <p:stCondLst>
                                    <p:cond delay="0"/>
                                  </p:stCondLst>
                                  <p:childTnLst>
                                    <p:set>
                                      <p:cBhvr>
                                        <p:cTn id="77" dur="1" fill="hold">
                                          <p:stCondLst>
                                            <p:cond delay="0"/>
                                          </p:stCondLst>
                                        </p:cTn>
                                        <p:tgtEl>
                                          <p:spTgt spid="28"/>
                                        </p:tgtEl>
                                        <p:attrNameLst>
                                          <p:attrName>style.visibility</p:attrName>
                                        </p:attrNameLst>
                                      </p:cBhvr>
                                      <p:to>
                                        <p:strVal val="visible"/>
                                      </p:to>
                                    </p:set>
                                    <p:animEffect transition="in" filter="wipe(down)">
                                      <p:cBhvr>
                                        <p:cTn id="78" dur="500"/>
                                        <p:tgtEl>
                                          <p:spTgt spid="28"/>
                                        </p:tgtEl>
                                      </p:cBhvr>
                                    </p:animEffect>
                                  </p:childTnLst>
                                </p:cTn>
                              </p:par>
                            </p:childTnLst>
                          </p:cTn>
                        </p:par>
                      </p:childTnLst>
                    </p:cTn>
                  </p:par>
                  <p:par>
                    <p:cTn id="79" fill="hold" nodeType="clickPar">
                      <p:stCondLst>
                        <p:cond delay="indefinite"/>
                      </p:stCondLst>
                      <p:childTnLst>
                        <p:par>
                          <p:cTn id="80" fill="hold" nodeType="withGroup">
                            <p:stCondLst>
                              <p:cond delay="0"/>
                            </p:stCondLst>
                            <p:childTnLst>
                              <p:par>
                                <p:cTn id="81" presetID="3" presetClass="entr" presetSubtype="10" fill="hold" grpId="0" nodeType="clickEffect">
                                  <p:stCondLst>
                                    <p:cond delay="0"/>
                                  </p:stCondLst>
                                  <p:childTnLst>
                                    <p:set>
                                      <p:cBhvr>
                                        <p:cTn id="82" dur="1" fill="hold">
                                          <p:stCondLst>
                                            <p:cond delay="0"/>
                                          </p:stCondLst>
                                        </p:cTn>
                                        <p:tgtEl>
                                          <p:spTgt spid="36"/>
                                        </p:tgtEl>
                                        <p:attrNameLst>
                                          <p:attrName>style.visibility</p:attrName>
                                        </p:attrNameLst>
                                      </p:cBhvr>
                                      <p:to>
                                        <p:strVal val="visible"/>
                                      </p:to>
                                    </p:set>
                                    <p:animEffect transition="in" filter="blinds(horizontal)">
                                      <p:cBhvr>
                                        <p:cTn id="83" dur="500"/>
                                        <p:tgtEl>
                                          <p:spTgt spid="36"/>
                                        </p:tgtEl>
                                      </p:cBhvr>
                                    </p:animEffect>
                                  </p:childTnLst>
                                </p:cTn>
                              </p:par>
                              <p:par>
                                <p:cTn id="84" presetID="3" presetClass="entr" presetSubtype="10" fill="hold" grpId="0" nodeType="withEffect">
                                  <p:stCondLst>
                                    <p:cond delay="0"/>
                                  </p:stCondLst>
                                  <p:childTnLst>
                                    <p:set>
                                      <p:cBhvr>
                                        <p:cTn id="85" dur="1" fill="hold">
                                          <p:stCondLst>
                                            <p:cond delay="0"/>
                                          </p:stCondLst>
                                        </p:cTn>
                                        <p:tgtEl>
                                          <p:spTgt spid="35"/>
                                        </p:tgtEl>
                                        <p:attrNameLst>
                                          <p:attrName>style.visibility</p:attrName>
                                        </p:attrNameLst>
                                      </p:cBhvr>
                                      <p:to>
                                        <p:strVal val="visible"/>
                                      </p:to>
                                    </p:set>
                                    <p:animEffect transition="in" filter="blinds(horizontal)">
                                      <p:cBhvr>
                                        <p:cTn id="86" dur="500"/>
                                        <p:tgtEl>
                                          <p:spTgt spid="35"/>
                                        </p:tgtEl>
                                      </p:cBhvr>
                                    </p:animEffect>
                                  </p:childTnLst>
                                </p:cTn>
                              </p:par>
                              <p:par>
                                <p:cTn id="87" presetID="22" presetClass="entr" presetSubtype="4" fill="hold" nodeType="withEffect">
                                  <p:stCondLst>
                                    <p:cond delay="0"/>
                                  </p:stCondLst>
                                  <p:childTnLst>
                                    <p:set>
                                      <p:cBhvr>
                                        <p:cTn id="88" dur="1" fill="hold">
                                          <p:stCondLst>
                                            <p:cond delay="0"/>
                                          </p:stCondLst>
                                        </p:cTn>
                                        <p:tgtEl>
                                          <p:spTgt spid="30"/>
                                        </p:tgtEl>
                                        <p:attrNameLst>
                                          <p:attrName>style.visibility</p:attrName>
                                        </p:attrNameLst>
                                      </p:cBhvr>
                                      <p:to>
                                        <p:strVal val="visible"/>
                                      </p:to>
                                    </p:set>
                                    <p:animEffect transition="in" filter="wipe(down)">
                                      <p:cBhvr>
                                        <p:cTn id="89" dur="500"/>
                                        <p:tgtEl>
                                          <p:spTgt spid="30"/>
                                        </p:tgtEl>
                                      </p:cBhvr>
                                    </p:animEffect>
                                  </p:childTnLst>
                                </p:cTn>
                              </p:par>
                            </p:childTnLst>
                          </p:cTn>
                        </p:par>
                      </p:childTnLst>
                    </p:cTn>
                  </p:par>
                  <p:par>
                    <p:cTn id="90" fill="hold" nodeType="clickPar">
                      <p:stCondLst>
                        <p:cond delay="indefinite"/>
                      </p:stCondLst>
                      <p:childTnLst>
                        <p:par>
                          <p:cTn id="91" fill="hold" nodeType="withGroup">
                            <p:stCondLst>
                              <p:cond delay="0"/>
                            </p:stCondLst>
                            <p:childTnLst>
                              <p:par>
                                <p:cTn id="92" presetID="3" presetClass="entr" presetSubtype="10" fill="hold" grpId="0" nodeType="clickEffect">
                                  <p:stCondLst>
                                    <p:cond delay="0"/>
                                  </p:stCondLst>
                                  <p:childTnLst>
                                    <p:set>
                                      <p:cBhvr>
                                        <p:cTn id="93" dur="1" fill="hold">
                                          <p:stCondLst>
                                            <p:cond delay="0"/>
                                          </p:stCondLst>
                                        </p:cTn>
                                        <p:tgtEl>
                                          <p:spTgt spid="37"/>
                                        </p:tgtEl>
                                        <p:attrNameLst>
                                          <p:attrName>style.visibility</p:attrName>
                                        </p:attrNameLst>
                                      </p:cBhvr>
                                      <p:to>
                                        <p:strVal val="visible"/>
                                      </p:to>
                                    </p:set>
                                    <p:animEffect transition="in" filter="blinds(horizontal)">
                                      <p:cBhvr>
                                        <p:cTn id="94" dur="500"/>
                                        <p:tgtEl>
                                          <p:spTgt spid="37"/>
                                        </p:tgtEl>
                                      </p:cBhvr>
                                    </p:animEffect>
                                  </p:childTnLst>
                                </p:cTn>
                              </p:par>
                              <p:par>
                                <p:cTn id="95" presetID="22" presetClass="entr" presetSubtype="4" fill="hold" nodeType="withEffect">
                                  <p:stCondLst>
                                    <p:cond delay="0"/>
                                  </p:stCondLst>
                                  <p:childTnLst>
                                    <p:set>
                                      <p:cBhvr>
                                        <p:cTn id="96" dur="1" fill="hold">
                                          <p:stCondLst>
                                            <p:cond delay="0"/>
                                          </p:stCondLst>
                                        </p:cTn>
                                        <p:tgtEl>
                                          <p:spTgt spid="31"/>
                                        </p:tgtEl>
                                        <p:attrNameLst>
                                          <p:attrName>style.visibility</p:attrName>
                                        </p:attrNameLst>
                                      </p:cBhvr>
                                      <p:to>
                                        <p:strVal val="visible"/>
                                      </p:to>
                                    </p:set>
                                    <p:animEffect transition="in" filter="wipe(down)">
                                      <p:cBhvr>
                                        <p:cTn id="97" dur="500"/>
                                        <p:tgtEl>
                                          <p:spTgt spid="31"/>
                                        </p:tgtEl>
                                      </p:cBhvr>
                                    </p:animEffect>
                                  </p:childTnLst>
                                </p:cTn>
                              </p:par>
                            </p:childTnLst>
                          </p:cTn>
                        </p:par>
                      </p:childTnLst>
                    </p:cTn>
                  </p:par>
                  <p:par>
                    <p:cTn id="98" fill="hold" nodeType="clickPar">
                      <p:stCondLst>
                        <p:cond delay="indefinite"/>
                      </p:stCondLst>
                      <p:childTnLst>
                        <p:par>
                          <p:cTn id="99" fill="hold" nodeType="withGroup">
                            <p:stCondLst>
                              <p:cond delay="0"/>
                            </p:stCondLst>
                            <p:childTnLst>
                              <p:par>
                                <p:cTn id="100" presetID="3" presetClass="entr" presetSubtype="10" fill="hold" nodeType="clickEffect">
                                  <p:stCondLst>
                                    <p:cond delay="0"/>
                                  </p:stCondLst>
                                  <p:childTnLst>
                                    <p:set>
                                      <p:cBhvr>
                                        <p:cTn id="101" dur="1" fill="hold">
                                          <p:stCondLst>
                                            <p:cond delay="0"/>
                                          </p:stCondLst>
                                        </p:cTn>
                                        <p:tgtEl>
                                          <p:spTgt spid="7"/>
                                        </p:tgtEl>
                                        <p:attrNameLst>
                                          <p:attrName>style.visibility</p:attrName>
                                        </p:attrNameLst>
                                      </p:cBhvr>
                                      <p:to>
                                        <p:strVal val="visible"/>
                                      </p:to>
                                    </p:set>
                                    <p:animEffect transition="in" filter="blinds(horizontal)">
                                      <p:cBhvr>
                                        <p:cTn id="102" dur="500"/>
                                        <p:tgtEl>
                                          <p:spTgt spid="7"/>
                                        </p:tgtEl>
                                      </p:cBhvr>
                                    </p:animEffect>
                                  </p:childTnLst>
                                </p:cTn>
                              </p:par>
                            </p:childTnLst>
                          </p:cTn>
                        </p:par>
                      </p:childTnLst>
                    </p:cTn>
                  </p:par>
                  <p:par>
                    <p:cTn id="103" fill="hold">
                      <p:stCondLst>
                        <p:cond delay="indefinite"/>
                      </p:stCondLst>
                      <p:childTnLst>
                        <p:par>
                          <p:cTn id="104" fill="hold">
                            <p:stCondLst>
                              <p:cond delay="0"/>
                            </p:stCondLst>
                            <p:childTnLst>
                              <p:par>
                                <p:cTn id="105" presetID="22" presetClass="entr" presetSubtype="8" fill="hold" grpId="0" nodeType="clickEffect">
                                  <p:stCondLst>
                                    <p:cond delay="0"/>
                                  </p:stCondLst>
                                  <p:childTnLst>
                                    <p:set>
                                      <p:cBhvr>
                                        <p:cTn id="106" dur="1" fill="hold">
                                          <p:stCondLst>
                                            <p:cond delay="0"/>
                                          </p:stCondLst>
                                        </p:cTn>
                                        <p:tgtEl>
                                          <p:spTgt spid="63"/>
                                        </p:tgtEl>
                                        <p:attrNameLst>
                                          <p:attrName>style.visibility</p:attrName>
                                        </p:attrNameLst>
                                      </p:cBhvr>
                                      <p:to>
                                        <p:strVal val="visible"/>
                                      </p:to>
                                    </p:set>
                                    <p:animEffect transition="in" filter="wipe(left)">
                                      <p:cBhvr>
                                        <p:cTn id="107" dur="500"/>
                                        <p:tgtEl>
                                          <p:spTgt spid="63"/>
                                        </p:tgtEl>
                                      </p:cBhvr>
                                    </p:animEffect>
                                  </p:childTnLst>
                                </p:cTn>
                              </p:par>
                            </p:childTnLst>
                          </p:cTn>
                        </p:par>
                      </p:childTnLst>
                    </p:cTn>
                  </p:par>
                  <p:par>
                    <p:cTn id="108" fill="hold" nodeType="clickPar">
                      <p:stCondLst>
                        <p:cond delay="indefinite"/>
                      </p:stCondLst>
                      <p:childTnLst>
                        <p:par>
                          <p:cTn id="109" fill="hold" nodeType="withGroup">
                            <p:stCondLst>
                              <p:cond delay="0"/>
                            </p:stCondLst>
                            <p:childTnLst>
                              <p:par>
                                <p:cTn id="110" presetID="3" presetClass="entr" presetSubtype="10" fill="hold" grpId="0" nodeType="clickEffect">
                                  <p:stCondLst>
                                    <p:cond delay="0"/>
                                  </p:stCondLst>
                                  <p:childTnLst>
                                    <p:set>
                                      <p:cBhvr>
                                        <p:cTn id="111" dur="1" fill="hold">
                                          <p:stCondLst>
                                            <p:cond delay="0"/>
                                          </p:stCondLst>
                                        </p:cTn>
                                        <p:tgtEl>
                                          <p:spTgt spid="60"/>
                                        </p:tgtEl>
                                        <p:attrNameLst>
                                          <p:attrName>style.visibility</p:attrName>
                                        </p:attrNameLst>
                                      </p:cBhvr>
                                      <p:to>
                                        <p:strVal val="visible"/>
                                      </p:to>
                                    </p:set>
                                    <p:animEffect transition="in" filter="blinds(horizontal)">
                                      <p:cBhvr>
                                        <p:cTn id="112" dur="500"/>
                                        <p:tgtEl>
                                          <p:spTgt spid="60"/>
                                        </p:tgtEl>
                                      </p:cBhvr>
                                    </p:animEffect>
                                  </p:childTnLst>
                                </p:cTn>
                              </p:par>
                              <p:par>
                                <p:cTn id="113" presetID="22" presetClass="entr" presetSubtype="4" fill="hold" nodeType="withEffect">
                                  <p:stCondLst>
                                    <p:cond delay="0"/>
                                  </p:stCondLst>
                                  <p:childTnLst>
                                    <p:set>
                                      <p:cBhvr>
                                        <p:cTn id="114" dur="1" fill="hold">
                                          <p:stCondLst>
                                            <p:cond delay="0"/>
                                          </p:stCondLst>
                                        </p:cTn>
                                        <p:tgtEl>
                                          <p:spTgt spid="57"/>
                                        </p:tgtEl>
                                        <p:attrNameLst>
                                          <p:attrName>style.visibility</p:attrName>
                                        </p:attrNameLst>
                                      </p:cBhvr>
                                      <p:to>
                                        <p:strVal val="visible"/>
                                      </p:to>
                                    </p:set>
                                    <p:animEffect transition="in" filter="wipe(down)">
                                      <p:cBhvr>
                                        <p:cTn id="115" dur="500"/>
                                        <p:tgtEl>
                                          <p:spTgt spid="57"/>
                                        </p:tgtEl>
                                      </p:cBhvr>
                                    </p:animEffect>
                                  </p:childTnLst>
                                </p:cTn>
                              </p:par>
                            </p:childTnLst>
                          </p:cTn>
                        </p:par>
                      </p:childTnLst>
                    </p:cTn>
                  </p:par>
                  <p:par>
                    <p:cTn id="116" fill="hold" nodeType="clickPar">
                      <p:stCondLst>
                        <p:cond delay="indefinite"/>
                      </p:stCondLst>
                      <p:childTnLst>
                        <p:par>
                          <p:cTn id="117" fill="hold" nodeType="withGroup">
                            <p:stCondLst>
                              <p:cond delay="0"/>
                            </p:stCondLst>
                            <p:childTnLst>
                              <p:par>
                                <p:cTn id="118" presetID="3" presetClass="entr" presetSubtype="10" fill="hold" grpId="0" nodeType="clickEffect">
                                  <p:stCondLst>
                                    <p:cond delay="0"/>
                                  </p:stCondLst>
                                  <p:childTnLst>
                                    <p:set>
                                      <p:cBhvr>
                                        <p:cTn id="119" dur="1" fill="hold">
                                          <p:stCondLst>
                                            <p:cond delay="0"/>
                                          </p:stCondLst>
                                        </p:cTn>
                                        <p:tgtEl>
                                          <p:spTgt spid="59"/>
                                        </p:tgtEl>
                                        <p:attrNameLst>
                                          <p:attrName>style.visibility</p:attrName>
                                        </p:attrNameLst>
                                      </p:cBhvr>
                                      <p:to>
                                        <p:strVal val="visible"/>
                                      </p:to>
                                    </p:set>
                                    <p:animEffect transition="in" filter="blinds(horizontal)">
                                      <p:cBhvr>
                                        <p:cTn id="120" dur="500"/>
                                        <p:tgtEl>
                                          <p:spTgt spid="59"/>
                                        </p:tgtEl>
                                      </p:cBhvr>
                                    </p:animEffect>
                                  </p:childTnLst>
                                </p:cTn>
                              </p:par>
                              <p:par>
                                <p:cTn id="121" presetID="22" presetClass="entr" presetSubtype="4" fill="hold" nodeType="withEffect">
                                  <p:stCondLst>
                                    <p:cond delay="0"/>
                                  </p:stCondLst>
                                  <p:childTnLst>
                                    <p:set>
                                      <p:cBhvr>
                                        <p:cTn id="122" dur="1" fill="hold">
                                          <p:stCondLst>
                                            <p:cond delay="0"/>
                                          </p:stCondLst>
                                        </p:cTn>
                                        <p:tgtEl>
                                          <p:spTgt spid="56"/>
                                        </p:tgtEl>
                                        <p:attrNameLst>
                                          <p:attrName>style.visibility</p:attrName>
                                        </p:attrNameLst>
                                      </p:cBhvr>
                                      <p:to>
                                        <p:strVal val="visible"/>
                                      </p:to>
                                    </p:set>
                                    <p:animEffect transition="in" filter="wipe(down)">
                                      <p:cBhvr>
                                        <p:cTn id="123" dur="500"/>
                                        <p:tgtEl>
                                          <p:spTgt spid="56"/>
                                        </p:tgtEl>
                                      </p:cBhvr>
                                    </p:animEffect>
                                  </p:childTnLst>
                                </p:cTn>
                              </p:par>
                            </p:childTnLst>
                          </p:cTn>
                        </p:par>
                      </p:childTnLst>
                    </p:cTn>
                  </p:par>
                  <p:par>
                    <p:cTn id="124" fill="hold" nodeType="clickPar">
                      <p:stCondLst>
                        <p:cond delay="indefinite"/>
                      </p:stCondLst>
                      <p:childTnLst>
                        <p:par>
                          <p:cTn id="125" fill="hold" nodeType="withGroup">
                            <p:stCondLst>
                              <p:cond delay="0"/>
                            </p:stCondLst>
                            <p:childTnLst>
                              <p:par>
                                <p:cTn id="126" presetID="3" presetClass="entr" presetSubtype="10" fill="hold" grpId="0" nodeType="clickEffect">
                                  <p:stCondLst>
                                    <p:cond delay="0"/>
                                  </p:stCondLst>
                                  <p:childTnLst>
                                    <p:set>
                                      <p:cBhvr>
                                        <p:cTn id="127" dur="1" fill="hold">
                                          <p:stCondLst>
                                            <p:cond delay="0"/>
                                          </p:stCondLst>
                                        </p:cTn>
                                        <p:tgtEl>
                                          <p:spTgt spid="58"/>
                                        </p:tgtEl>
                                        <p:attrNameLst>
                                          <p:attrName>style.visibility</p:attrName>
                                        </p:attrNameLst>
                                      </p:cBhvr>
                                      <p:to>
                                        <p:strVal val="visible"/>
                                      </p:to>
                                    </p:set>
                                    <p:animEffect transition="in" filter="blinds(horizontal)">
                                      <p:cBhvr>
                                        <p:cTn id="128" dur="500"/>
                                        <p:tgtEl>
                                          <p:spTgt spid="58"/>
                                        </p:tgtEl>
                                      </p:cBhvr>
                                    </p:animEffect>
                                  </p:childTnLst>
                                </p:cTn>
                              </p:par>
                              <p:par>
                                <p:cTn id="129" presetID="22" presetClass="entr" presetSubtype="4" fill="hold" nodeType="withEffect">
                                  <p:stCondLst>
                                    <p:cond delay="0"/>
                                  </p:stCondLst>
                                  <p:childTnLst>
                                    <p:set>
                                      <p:cBhvr>
                                        <p:cTn id="130" dur="1" fill="hold">
                                          <p:stCondLst>
                                            <p:cond delay="0"/>
                                          </p:stCondLst>
                                        </p:cTn>
                                        <p:tgtEl>
                                          <p:spTgt spid="55"/>
                                        </p:tgtEl>
                                        <p:attrNameLst>
                                          <p:attrName>style.visibility</p:attrName>
                                        </p:attrNameLst>
                                      </p:cBhvr>
                                      <p:to>
                                        <p:strVal val="visible"/>
                                      </p:to>
                                    </p:set>
                                    <p:animEffect transition="in" filter="wipe(down)">
                                      <p:cBhvr>
                                        <p:cTn id="131" dur="500"/>
                                        <p:tgtEl>
                                          <p:spTgt spid="55"/>
                                        </p:tgtEl>
                                      </p:cBhvr>
                                    </p:animEffect>
                                  </p:childTnLst>
                                </p:cTn>
                              </p:par>
                            </p:childTnLst>
                          </p:cTn>
                        </p:par>
                      </p:childTnLst>
                    </p:cTn>
                  </p:par>
                  <p:par>
                    <p:cTn id="132" fill="hold">
                      <p:stCondLst>
                        <p:cond delay="indefinite"/>
                      </p:stCondLst>
                      <p:childTnLst>
                        <p:par>
                          <p:cTn id="133" fill="hold">
                            <p:stCondLst>
                              <p:cond delay="0"/>
                            </p:stCondLst>
                            <p:childTnLst>
                              <p:par>
                                <p:cTn id="134" presetID="3" presetClass="entr" presetSubtype="10" fill="hold" grpId="0" nodeType="clickEffect">
                                  <p:stCondLst>
                                    <p:cond delay="0"/>
                                  </p:stCondLst>
                                  <p:childTnLst>
                                    <p:set>
                                      <p:cBhvr>
                                        <p:cTn id="135" dur="1" fill="hold">
                                          <p:stCondLst>
                                            <p:cond delay="0"/>
                                          </p:stCondLst>
                                        </p:cTn>
                                        <p:tgtEl>
                                          <p:spTgt spid="62"/>
                                        </p:tgtEl>
                                        <p:attrNameLst>
                                          <p:attrName>style.visibility</p:attrName>
                                        </p:attrNameLst>
                                      </p:cBhvr>
                                      <p:to>
                                        <p:strVal val="visible"/>
                                      </p:to>
                                    </p:set>
                                    <p:animEffect transition="in" filter="blinds(horizontal)">
                                      <p:cBhvr>
                                        <p:cTn id="136" dur="500"/>
                                        <p:tgtEl>
                                          <p:spTgt spid="62"/>
                                        </p:tgtEl>
                                      </p:cBhvr>
                                    </p:animEffect>
                                  </p:childTnLst>
                                </p:cTn>
                              </p:par>
                            </p:childTnLst>
                          </p:cTn>
                        </p:par>
                      </p:childTnLst>
                    </p:cTn>
                  </p:par>
                  <p:par>
                    <p:cTn id="137" fill="hold">
                      <p:stCondLst>
                        <p:cond delay="indefinite"/>
                      </p:stCondLst>
                      <p:childTnLst>
                        <p:par>
                          <p:cTn id="138" fill="hold">
                            <p:stCondLst>
                              <p:cond delay="0"/>
                            </p:stCondLst>
                            <p:childTnLst>
                              <p:par>
                                <p:cTn id="139" presetID="3" presetClass="entr" presetSubtype="10" fill="hold" grpId="0" nodeType="clickEffect">
                                  <p:stCondLst>
                                    <p:cond delay="0"/>
                                  </p:stCondLst>
                                  <p:childTnLst>
                                    <p:set>
                                      <p:cBhvr>
                                        <p:cTn id="140" dur="1" fill="hold">
                                          <p:stCondLst>
                                            <p:cond delay="0"/>
                                          </p:stCondLst>
                                        </p:cTn>
                                        <p:tgtEl>
                                          <p:spTgt spid="64"/>
                                        </p:tgtEl>
                                        <p:attrNameLst>
                                          <p:attrName>style.visibility</p:attrName>
                                        </p:attrNameLst>
                                      </p:cBhvr>
                                      <p:to>
                                        <p:strVal val="visible"/>
                                      </p:to>
                                    </p:set>
                                    <p:animEffect transition="in" filter="blinds(horizontal)">
                                      <p:cBhvr>
                                        <p:cTn id="141" dur="500"/>
                                        <p:tgtEl>
                                          <p:spTgt spid="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4" grpId="0" animBg="1"/>
      <p:bldP spid="35" grpId="0"/>
      <p:bldP spid="36" grpId="0"/>
      <p:bldP spid="37" grpId="0"/>
      <p:bldP spid="38" grpId="0"/>
      <p:bldP spid="53" grpId="0"/>
      <p:bldP spid="58" grpId="0"/>
      <p:bldP spid="59" grpId="0"/>
      <p:bldP spid="60" grpId="0"/>
      <p:bldP spid="130" grpId="0" animBg="1"/>
      <p:bldP spid="54" grpId="0" animBg="1"/>
      <p:bldP spid="54" grpId="1" animBg="1"/>
      <p:bldP spid="16" grpId="0" animBg="1"/>
      <p:bldP spid="61" grpId="0" animBg="1"/>
      <p:bldP spid="63" grpId="0" animBg="1"/>
      <p:bldP spid="62" grpId="0"/>
      <p:bldP spid="6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4DB42CD-C004-4CAD-8BDE-0D4D42A7DF0C}"/>
              </a:ext>
            </a:extLst>
          </p:cNvPr>
          <p:cNvSpPr>
            <a:spLocks noGrp="1"/>
          </p:cNvSpPr>
          <p:nvPr>
            <p:ph sz="quarter" idx="1"/>
          </p:nvPr>
        </p:nvSpPr>
        <p:spPr>
          <a:xfrm>
            <a:off x="1602538" y="213174"/>
            <a:ext cx="8723263" cy="1217330"/>
          </a:xfrm>
        </p:spPr>
        <p:txBody>
          <a:bodyPr/>
          <a:lstStyle/>
          <a:p>
            <a:pPr marL="0" indent="0">
              <a:buNone/>
            </a:pPr>
            <a:r>
              <a:rPr lang="en-CA" sz="2200" dirty="0"/>
              <a:t>The following graphs shows the mark distribution of 3 university math classes. Use the graph to answer the following questions: </a:t>
            </a:r>
          </a:p>
        </p:txBody>
      </p:sp>
      <p:sp>
        <p:nvSpPr>
          <p:cNvPr id="4" name="TextBox 3">
            <a:extLst>
              <a:ext uri="{FF2B5EF4-FFF2-40B4-BE49-F238E27FC236}">
                <a16:creationId xmlns:a16="http://schemas.microsoft.com/office/drawing/2014/main" id="{5BA2D301-4DD3-42DE-B0F8-BDCD1E063A9A}"/>
              </a:ext>
            </a:extLst>
          </p:cNvPr>
          <p:cNvSpPr txBox="1"/>
          <p:nvPr/>
        </p:nvSpPr>
        <p:spPr>
          <a:xfrm>
            <a:off x="2135471" y="909715"/>
            <a:ext cx="1295867" cy="369332"/>
          </a:xfrm>
          <a:prstGeom prst="rect">
            <a:avLst/>
          </a:prstGeom>
          <a:noFill/>
        </p:spPr>
        <p:txBody>
          <a:bodyPr wrap="square" rtlCol="0">
            <a:spAutoFit/>
          </a:bodyPr>
          <a:lstStyle/>
          <a:p>
            <a:pPr algn="ctr"/>
            <a:r>
              <a:rPr lang="en-CA" dirty="0">
                <a:solidFill>
                  <a:srgbClr val="FF0000"/>
                </a:solidFill>
              </a:rPr>
              <a:t>Class A</a:t>
            </a:r>
          </a:p>
        </p:txBody>
      </p:sp>
      <p:sp>
        <p:nvSpPr>
          <p:cNvPr id="5" name="TextBox 4">
            <a:extLst>
              <a:ext uri="{FF2B5EF4-FFF2-40B4-BE49-F238E27FC236}">
                <a16:creationId xmlns:a16="http://schemas.microsoft.com/office/drawing/2014/main" id="{3BE32C2A-973D-4C98-9EF7-4BC0426E6329}"/>
              </a:ext>
            </a:extLst>
          </p:cNvPr>
          <p:cNvSpPr txBox="1"/>
          <p:nvPr/>
        </p:nvSpPr>
        <p:spPr>
          <a:xfrm>
            <a:off x="5109608" y="909715"/>
            <a:ext cx="1295867" cy="369332"/>
          </a:xfrm>
          <a:prstGeom prst="rect">
            <a:avLst/>
          </a:prstGeom>
          <a:noFill/>
        </p:spPr>
        <p:txBody>
          <a:bodyPr wrap="square" rtlCol="0">
            <a:spAutoFit/>
          </a:bodyPr>
          <a:lstStyle/>
          <a:p>
            <a:pPr algn="ctr"/>
            <a:r>
              <a:rPr lang="en-CA" dirty="0">
                <a:solidFill>
                  <a:srgbClr val="FF0000"/>
                </a:solidFill>
              </a:rPr>
              <a:t>Class B</a:t>
            </a:r>
          </a:p>
        </p:txBody>
      </p:sp>
      <p:sp>
        <p:nvSpPr>
          <p:cNvPr id="6" name="TextBox 5">
            <a:extLst>
              <a:ext uri="{FF2B5EF4-FFF2-40B4-BE49-F238E27FC236}">
                <a16:creationId xmlns:a16="http://schemas.microsoft.com/office/drawing/2014/main" id="{076C6AE1-1B55-4DBD-BC1B-958850295EA5}"/>
              </a:ext>
            </a:extLst>
          </p:cNvPr>
          <p:cNvSpPr txBox="1"/>
          <p:nvPr/>
        </p:nvSpPr>
        <p:spPr>
          <a:xfrm>
            <a:off x="8083745" y="909715"/>
            <a:ext cx="1295867" cy="369332"/>
          </a:xfrm>
          <a:prstGeom prst="rect">
            <a:avLst/>
          </a:prstGeom>
          <a:noFill/>
        </p:spPr>
        <p:txBody>
          <a:bodyPr wrap="square" rtlCol="0">
            <a:spAutoFit/>
          </a:bodyPr>
          <a:lstStyle/>
          <a:p>
            <a:pPr algn="ctr"/>
            <a:r>
              <a:rPr lang="en-CA" dirty="0">
                <a:solidFill>
                  <a:srgbClr val="FF0000"/>
                </a:solidFill>
              </a:rPr>
              <a:t>Class C</a:t>
            </a:r>
          </a:p>
        </p:txBody>
      </p:sp>
      <p:cxnSp>
        <p:nvCxnSpPr>
          <p:cNvPr id="8" name="Straight Arrow Connector 7">
            <a:extLst>
              <a:ext uri="{FF2B5EF4-FFF2-40B4-BE49-F238E27FC236}">
                <a16:creationId xmlns:a16="http://schemas.microsoft.com/office/drawing/2014/main" id="{EE505724-4FE7-414F-840B-C953CAB98BA9}"/>
              </a:ext>
            </a:extLst>
          </p:cNvPr>
          <p:cNvCxnSpPr/>
          <p:nvPr/>
        </p:nvCxnSpPr>
        <p:spPr bwMode="auto">
          <a:xfrm rot="5400000" flipH="1" flipV="1">
            <a:off x="1213871" y="1926627"/>
            <a:ext cx="1392238" cy="1107"/>
          </a:xfrm>
          <a:prstGeom prst="straightConnector1">
            <a:avLst/>
          </a:prstGeom>
          <a:ln w="254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sp>
        <p:nvSpPr>
          <p:cNvPr id="10" name="Rectangle 9">
            <a:extLst>
              <a:ext uri="{FF2B5EF4-FFF2-40B4-BE49-F238E27FC236}">
                <a16:creationId xmlns:a16="http://schemas.microsoft.com/office/drawing/2014/main" id="{F044AADB-BFF4-40A4-B5D1-619AD4EA2A92}"/>
              </a:ext>
            </a:extLst>
          </p:cNvPr>
          <p:cNvSpPr/>
          <p:nvPr/>
        </p:nvSpPr>
        <p:spPr bwMode="auto">
          <a:xfrm>
            <a:off x="2211495" y="1883770"/>
            <a:ext cx="202546" cy="737939"/>
          </a:xfrm>
          <a:prstGeom prst="rect">
            <a:avLst/>
          </a:prstGeom>
          <a:solidFill>
            <a:srgbClr val="0070C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1" name="Rectangle 10">
            <a:extLst>
              <a:ext uri="{FF2B5EF4-FFF2-40B4-BE49-F238E27FC236}">
                <a16:creationId xmlns:a16="http://schemas.microsoft.com/office/drawing/2014/main" id="{A40C3E36-A858-46BB-8FCC-8533A6891C7C}"/>
              </a:ext>
            </a:extLst>
          </p:cNvPr>
          <p:cNvSpPr/>
          <p:nvPr/>
        </p:nvSpPr>
        <p:spPr bwMode="auto">
          <a:xfrm>
            <a:off x="2414043" y="1591423"/>
            <a:ext cx="203653" cy="1030287"/>
          </a:xfrm>
          <a:prstGeom prst="rect">
            <a:avLst/>
          </a:prstGeom>
          <a:solidFill>
            <a:srgbClr val="0070C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2" name="Rectangle 11">
            <a:extLst>
              <a:ext uri="{FF2B5EF4-FFF2-40B4-BE49-F238E27FC236}">
                <a16:creationId xmlns:a16="http://schemas.microsoft.com/office/drawing/2014/main" id="{46185B33-2EB4-43EA-BCC4-83C6FB67F9B7}"/>
              </a:ext>
            </a:extLst>
          </p:cNvPr>
          <p:cNvSpPr/>
          <p:nvPr/>
        </p:nvSpPr>
        <p:spPr bwMode="auto">
          <a:xfrm>
            <a:off x="2617696" y="2070784"/>
            <a:ext cx="203653" cy="550925"/>
          </a:xfrm>
          <a:prstGeom prst="rect">
            <a:avLst/>
          </a:prstGeom>
          <a:solidFill>
            <a:srgbClr val="0070C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3" name="Rectangle 12">
            <a:extLst>
              <a:ext uri="{FF2B5EF4-FFF2-40B4-BE49-F238E27FC236}">
                <a16:creationId xmlns:a16="http://schemas.microsoft.com/office/drawing/2014/main" id="{954F7B06-8241-4899-9431-05ECAF1901FE}"/>
              </a:ext>
            </a:extLst>
          </p:cNvPr>
          <p:cNvSpPr/>
          <p:nvPr/>
        </p:nvSpPr>
        <p:spPr bwMode="auto">
          <a:xfrm>
            <a:off x="2821349" y="2215348"/>
            <a:ext cx="203653" cy="413504"/>
          </a:xfrm>
          <a:prstGeom prst="rect">
            <a:avLst/>
          </a:prstGeom>
          <a:solidFill>
            <a:srgbClr val="0070C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4" name="Rectangle 13">
            <a:extLst>
              <a:ext uri="{FF2B5EF4-FFF2-40B4-BE49-F238E27FC236}">
                <a16:creationId xmlns:a16="http://schemas.microsoft.com/office/drawing/2014/main" id="{54BD5206-BDA6-4A67-A696-45CAEEF3E9D5}"/>
              </a:ext>
            </a:extLst>
          </p:cNvPr>
          <p:cNvSpPr/>
          <p:nvPr/>
        </p:nvSpPr>
        <p:spPr bwMode="auto">
          <a:xfrm>
            <a:off x="2012270" y="2323480"/>
            <a:ext cx="203653" cy="312516"/>
          </a:xfrm>
          <a:prstGeom prst="rect">
            <a:avLst/>
          </a:prstGeom>
          <a:solidFill>
            <a:srgbClr val="0070C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cxnSp>
        <p:nvCxnSpPr>
          <p:cNvPr id="17" name="Straight Connector 16">
            <a:extLst>
              <a:ext uri="{FF2B5EF4-FFF2-40B4-BE49-F238E27FC236}">
                <a16:creationId xmlns:a16="http://schemas.microsoft.com/office/drawing/2014/main" id="{F3180FFA-1D78-4695-A742-57D7C5F3E0E8}"/>
              </a:ext>
            </a:extLst>
          </p:cNvPr>
          <p:cNvCxnSpPr/>
          <p:nvPr/>
        </p:nvCxnSpPr>
        <p:spPr>
          <a:xfrm flipV="1">
            <a:off x="2093626" y="2575813"/>
            <a:ext cx="0" cy="99935"/>
          </a:xfrm>
          <a:prstGeom prst="line">
            <a:avLst/>
          </a:prstGeom>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22EFF25F-C98A-4B80-BA9A-4890EB1EA6AA}"/>
              </a:ext>
            </a:extLst>
          </p:cNvPr>
          <p:cNvSpPr txBox="1"/>
          <p:nvPr/>
        </p:nvSpPr>
        <p:spPr>
          <a:xfrm>
            <a:off x="1959198" y="2628804"/>
            <a:ext cx="319786" cy="169277"/>
          </a:xfrm>
          <a:prstGeom prst="rect">
            <a:avLst/>
          </a:prstGeom>
          <a:noFill/>
        </p:spPr>
        <p:txBody>
          <a:bodyPr wrap="square" rtlCol="0">
            <a:spAutoFit/>
          </a:bodyPr>
          <a:lstStyle/>
          <a:p>
            <a:r>
              <a:rPr lang="en-CA" sz="500" dirty="0"/>
              <a:t>50%</a:t>
            </a:r>
          </a:p>
        </p:txBody>
      </p:sp>
      <p:sp>
        <p:nvSpPr>
          <p:cNvPr id="19" name="Rectangle 18">
            <a:extLst>
              <a:ext uri="{FF2B5EF4-FFF2-40B4-BE49-F238E27FC236}">
                <a16:creationId xmlns:a16="http://schemas.microsoft.com/office/drawing/2014/main" id="{FEAA2407-05C3-4170-9537-D19B27257B28}"/>
              </a:ext>
            </a:extLst>
          </p:cNvPr>
          <p:cNvSpPr/>
          <p:nvPr/>
        </p:nvSpPr>
        <p:spPr bwMode="auto">
          <a:xfrm>
            <a:off x="3024465" y="2524260"/>
            <a:ext cx="203653" cy="97449"/>
          </a:xfrm>
          <a:prstGeom prst="rect">
            <a:avLst/>
          </a:prstGeom>
          <a:solidFill>
            <a:srgbClr val="0070C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20" name="Rectangle 19">
            <a:extLst>
              <a:ext uri="{FF2B5EF4-FFF2-40B4-BE49-F238E27FC236}">
                <a16:creationId xmlns:a16="http://schemas.microsoft.com/office/drawing/2014/main" id="{2E43E518-BB74-41D8-905E-0B3D856984EE}"/>
              </a:ext>
            </a:extLst>
          </p:cNvPr>
          <p:cNvSpPr/>
          <p:nvPr/>
        </p:nvSpPr>
        <p:spPr bwMode="auto">
          <a:xfrm>
            <a:off x="3227685" y="2575812"/>
            <a:ext cx="203653" cy="45896"/>
          </a:xfrm>
          <a:prstGeom prst="rect">
            <a:avLst/>
          </a:prstGeom>
          <a:solidFill>
            <a:srgbClr val="0070C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cxnSp>
        <p:nvCxnSpPr>
          <p:cNvPr id="21" name="Straight Arrow Connector 20">
            <a:extLst>
              <a:ext uri="{FF2B5EF4-FFF2-40B4-BE49-F238E27FC236}">
                <a16:creationId xmlns:a16="http://schemas.microsoft.com/office/drawing/2014/main" id="{BABB592F-0B78-442B-A0DA-83065A9F18A0}"/>
              </a:ext>
            </a:extLst>
          </p:cNvPr>
          <p:cNvCxnSpPr>
            <a:cxnSpLocks/>
          </p:cNvCxnSpPr>
          <p:nvPr/>
        </p:nvCxnSpPr>
        <p:spPr bwMode="auto">
          <a:xfrm flipV="1">
            <a:off x="1897387" y="2621710"/>
            <a:ext cx="2027614" cy="14287"/>
          </a:xfrm>
          <a:prstGeom prst="straightConnector1">
            <a:avLst/>
          </a:prstGeom>
          <a:ln w="254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8A31D6E2-CCD3-4F07-8F9C-D312E63BFFC0}"/>
              </a:ext>
            </a:extLst>
          </p:cNvPr>
          <p:cNvCxnSpPr/>
          <p:nvPr/>
        </p:nvCxnSpPr>
        <p:spPr bwMode="auto">
          <a:xfrm rot="5400000" flipH="1" flipV="1">
            <a:off x="4019755" y="1926626"/>
            <a:ext cx="1392238" cy="1107"/>
          </a:xfrm>
          <a:prstGeom prst="straightConnector1">
            <a:avLst/>
          </a:prstGeom>
          <a:ln w="254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sp>
        <p:nvSpPr>
          <p:cNvPr id="23" name="Rectangle 22">
            <a:extLst>
              <a:ext uri="{FF2B5EF4-FFF2-40B4-BE49-F238E27FC236}">
                <a16:creationId xmlns:a16="http://schemas.microsoft.com/office/drawing/2014/main" id="{5182A215-DA6E-4466-B428-4B127107CB2D}"/>
              </a:ext>
            </a:extLst>
          </p:cNvPr>
          <p:cNvSpPr/>
          <p:nvPr/>
        </p:nvSpPr>
        <p:spPr bwMode="auto">
          <a:xfrm>
            <a:off x="5017379" y="2152205"/>
            <a:ext cx="202546" cy="469503"/>
          </a:xfrm>
          <a:prstGeom prst="rect">
            <a:avLst/>
          </a:prstGeom>
          <a:solidFill>
            <a:srgbClr val="0070C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dirty="0"/>
          </a:p>
        </p:txBody>
      </p:sp>
      <p:sp>
        <p:nvSpPr>
          <p:cNvPr id="24" name="Rectangle 23">
            <a:extLst>
              <a:ext uri="{FF2B5EF4-FFF2-40B4-BE49-F238E27FC236}">
                <a16:creationId xmlns:a16="http://schemas.microsoft.com/office/drawing/2014/main" id="{CAD58585-7A5A-4900-8617-D385C37B7A1D}"/>
              </a:ext>
            </a:extLst>
          </p:cNvPr>
          <p:cNvSpPr/>
          <p:nvPr/>
        </p:nvSpPr>
        <p:spPr bwMode="auto">
          <a:xfrm>
            <a:off x="5219927" y="1866386"/>
            <a:ext cx="203653" cy="755322"/>
          </a:xfrm>
          <a:prstGeom prst="rect">
            <a:avLst/>
          </a:prstGeom>
          <a:solidFill>
            <a:srgbClr val="0070C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25" name="Rectangle 24">
            <a:extLst>
              <a:ext uri="{FF2B5EF4-FFF2-40B4-BE49-F238E27FC236}">
                <a16:creationId xmlns:a16="http://schemas.microsoft.com/office/drawing/2014/main" id="{EB63D3BC-FBD9-4A1C-BC1B-3977F41A2E43}"/>
              </a:ext>
            </a:extLst>
          </p:cNvPr>
          <p:cNvSpPr/>
          <p:nvPr/>
        </p:nvSpPr>
        <p:spPr bwMode="auto">
          <a:xfrm>
            <a:off x="5423580" y="1721137"/>
            <a:ext cx="203653" cy="900571"/>
          </a:xfrm>
          <a:prstGeom prst="rect">
            <a:avLst/>
          </a:prstGeom>
          <a:solidFill>
            <a:srgbClr val="0070C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26" name="Rectangle 25">
            <a:extLst>
              <a:ext uri="{FF2B5EF4-FFF2-40B4-BE49-F238E27FC236}">
                <a16:creationId xmlns:a16="http://schemas.microsoft.com/office/drawing/2014/main" id="{2B539FCB-22C1-4FE0-9F1A-5DA4931B6822}"/>
              </a:ext>
            </a:extLst>
          </p:cNvPr>
          <p:cNvSpPr/>
          <p:nvPr/>
        </p:nvSpPr>
        <p:spPr bwMode="auto">
          <a:xfrm>
            <a:off x="5626125" y="2031865"/>
            <a:ext cx="203653" cy="593047"/>
          </a:xfrm>
          <a:prstGeom prst="rect">
            <a:avLst/>
          </a:prstGeom>
          <a:solidFill>
            <a:srgbClr val="0070C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27" name="Rectangle 26">
            <a:extLst>
              <a:ext uri="{FF2B5EF4-FFF2-40B4-BE49-F238E27FC236}">
                <a16:creationId xmlns:a16="http://schemas.microsoft.com/office/drawing/2014/main" id="{4DA8BC2D-F21D-4071-AD41-A11FD0B8FA94}"/>
              </a:ext>
            </a:extLst>
          </p:cNvPr>
          <p:cNvSpPr/>
          <p:nvPr/>
        </p:nvSpPr>
        <p:spPr bwMode="auto">
          <a:xfrm>
            <a:off x="4818154" y="2414025"/>
            <a:ext cx="203653" cy="221970"/>
          </a:xfrm>
          <a:prstGeom prst="rect">
            <a:avLst/>
          </a:prstGeom>
          <a:solidFill>
            <a:srgbClr val="0070C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cxnSp>
        <p:nvCxnSpPr>
          <p:cNvPr id="28" name="Straight Connector 27">
            <a:extLst>
              <a:ext uri="{FF2B5EF4-FFF2-40B4-BE49-F238E27FC236}">
                <a16:creationId xmlns:a16="http://schemas.microsoft.com/office/drawing/2014/main" id="{588DC3EE-13AA-44A5-8FD0-BAAE5DD4D253}"/>
              </a:ext>
            </a:extLst>
          </p:cNvPr>
          <p:cNvCxnSpPr/>
          <p:nvPr/>
        </p:nvCxnSpPr>
        <p:spPr>
          <a:xfrm flipV="1">
            <a:off x="4899510" y="2575812"/>
            <a:ext cx="0" cy="99935"/>
          </a:xfrm>
          <a:prstGeom prst="line">
            <a:avLst/>
          </a:prstGeom>
        </p:spPr>
        <p:style>
          <a:lnRef idx="1">
            <a:schemeClr val="accent1"/>
          </a:lnRef>
          <a:fillRef idx="0">
            <a:schemeClr val="accent1"/>
          </a:fillRef>
          <a:effectRef idx="0">
            <a:schemeClr val="accent1"/>
          </a:effectRef>
          <a:fontRef idx="minor">
            <a:schemeClr val="tx1"/>
          </a:fontRef>
        </p:style>
      </p:cxnSp>
      <p:sp>
        <p:nvSpPr>
          <p:cNvPr id="29" name="TextBox 28">
            <a:extLst>
              <a:ext uri="{FF2B5EF4-FFF2-40B4-BE49-F238E27FC236}">
                <a16:creationId xmlns:a16="http://schemas.microsoft.com/office/drawing/2014/main" id="{7DC97954-3561-4CDD-9E1A-99274970F344}"/>
              </a:ext>
            </a:extLst>
          </p:cNvPr>
          <p:cNvSpPr txBox="1"/>
          <p:nvPr/>
        </p:nvSpPr>
        <p:spPr>
          <a:xfrm>
            <a:off x="4765082" y="2628803"/>
            <a:ext cx="319786" cy="169277"/>
          </a:xfrm>
          <a:prstGeom prst="rect">
            <a:avLst/>
          </a:prstGeom>
          <a:noFill/>
        </p:spPr>
        <p:txBody>
          <a:bodyPr wrap="square" rtlCol="0">
            <a:spAutoFit/>
          </a:bodyPr>
          <a:lstStyle/>
          <a:p>
            <a:r>
              <a:rPr lang="en-CA" sz="500" dirty="0"/>
              <a:t>50%</a:t>
            </a:r>
          </a:p>
        </p:txBody>
      </p:sp>
      <p:sp>
        <p:nvSpPr>
          <p:cNvPr id="30" name="Rectangle 29">
            <a:extLst>
              <a:ext uri="{FF2B5EF4-FFF2-40B4-BE49-F238E27FC236}">
                <a16:creationId xmlns:a16="http://schemas.microsoft.com/office/drawing/2014/main" id="{AAC65A67-24F7-4527-9ABA-6521E5D65C49}"/>
              </a:ext>
            </a:extLst>
          </p:cNvPr>
          <p:cNvSpPr/>
          <p:nvPr/>
        </p:nvSpPr>
        <p:spPr bwMode="auto">
          <a:xfrm>
            <a:off x="5830349" y="2323481"/>
            <a:ext cx="203653" cy="298227"/>
          </a:xfrm>
          <a:prstGeom prst="rect">
            <a:avLst/>
          </a:prstGeom>
          <a:solidFill>
            <a:srgbClr val="0070C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1" name="Rectangle 30">
            <a:extLst>
              <a:ext uri="{FF2B5EF4-FFF2-40B4-BE49-F238E27FC236}">
                <a16:creationId xmlns:a16="http://schemas.microsoft.com/office/drawing/2014/main" id="{7F305B16-6CE8-4862-8A22-A477442B9683}"/>
              </a:ext>
            </a:extLst>
          </p:cNvPr>
          <p:cNvSpPr/>
          <p:nvPr/>
        </p:nvSpPr>
        <p:spPr bwMode="auto">
          <a:xfrm>
            <a:off x="6033569" y="2459625"/>
            <a:ext cx="203653" cy="162083"/>
          </a:xfrm>
          <a:prstGeom prst="rect">
            <a:avLst/>
          </a:prstGeom>
          <a:solidFill>
            <a:srgbClr val="0070C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cxnSp>
        <p:nvCxnSpPr>
          <p:cNvPr id="32" name="Straight Arrow Connector 31">
            <a:extLst>
              <a:ext uri="{FF2B5EF4-FFF2-40B4-BE49-F238E27FC236}">
                <a16:creationId xmlns:a16="http://schemas.microsoft.com/office/drawing/2014/main" id="{49204E9D-16CA-4292-8322-BEA860BD19F8}"/>
              </a:ext>
            </a:extLst>
          </p:cNvPr>
          <p:cNvCxnSpPr>
            <a:cxnSpLocks/>
          </p:cNvCxnSpPr>
          <p:nvPr/>
        </p:nvCxnSpPr>
        <p:spPr bwMode="auto">
          <a:xfrm flipV="1">
            <a:off x="4703271" y="2621709"/>
            <a:ext cx="2027614" cy="14287"/>
          </a:xfrm>
          <a:prstGeom prst="straightConnector1">
            <a:avLst/>
          </a:prstGeom>
          <a:ln w="254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33" name="Straight Arrow Connector 32">
            <a:extLst>
              <a:ext uri="{FF2B5EF4-FFF2-40B4-BE49-F238E27FC236}">
                <a16:creationId xmlns:a16="http://schemas.microsoft.com/office/drawing/2014/main" id="{570968AB-ABA3-4E80-A560-99C6C9504DA6}"/>
              </a:ext>
            </a:extLst>
          </p:cNvPr>
          <p:cNvCxnSpPr/>
          <p:nvPr/>
        </p:nvCxnSpPr>
        <p:spPr bwMode="auto">
          <a:xfrm rot="5400000" flipH="1" flipV="1">
            <a:off x="7208984" y="1914438"/>
            <a:ext cx="1392238" cy="1107"/>
          </a:xfrm>
          <a:prstGeom prst="straightConnector1">
            <a:avLst/>
          </a:prstGeom>
          <a:ln w="254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sp>
        <p:nvSpPr>
          <p:cNvPr id="34" name="Rectangle 33">
            <a:extLst>
              <a:ext uri="{FF2B5EF4-FFF2-40B4-BE49-F238E27FC236}">
                <a16:creationId xmlns:a16="http://schemas.microsoft.com/office/drawing/2014/main" id="{9A5DB3B4-DB17-414A-8C7C-2F3E0FF1FEC4}"/>
              </a:ext>
            </a:extLst>
          </p:cNvPr>
          <p:cNvSpPr/>
          <p:nvPr/>
        </p:nvSpPr>
        <p:spPr bwMode="auto">
          <a:xfrm>
            <a:off x="8206608" y="2356463"/>
            <a:ext cx="202546" cy="253056"/>
          </a:xfrm>
          <a:prstGeom prst="rect">
            <a:avLst/>
          </a:prstGeom>
          <a:solidFill>
            <a:srgbClr val="0070C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dirty="0"/>
          </a:p>
        </p:txBody>
      </p:sp>
      <p:sp>
        <p:nvSpPr>
          <p:cNvPr id="35" name="Rectangle 34">
            <a:extLst>
              <a:ext uri="{FF2B5EF4-FFF2-40B4-BE49-F238E27FC236}">
                <a16:creationId xmlns:a16="http://schemas.microsoft.com/office/drawing/2014/main" id="{1DACE50C-C8C5-4672-8620-82F202316054}"/>
              </a:ext>
            </a:extLst>
          </p:cNvPr>
          <p:cNvSpPr/>
          <p:nvPr/>
        </p:nvSpPr>
        <p:spPr bwMode="auto">
          <a:xfrm>
            <a:off x="8409156" y="2141332"/>
            <a:ext cx="203653" cy="468188"/>
          </a:xfrm>
          <a:prstGeom prst="rect">
            <a:avLst/>
          </a:prstGeom>
          <a:solidFill>
            <a:srgbClr val="0070C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6" name="Rectangle 35">
            <a:extLst>
              <a:ext uri="{FF2B5EF4-FFF2-40B4-BE49-F238E27FC236}">
                <a16:creationId xmlns:a16="http://schemas.microsoft.com/office/drawing/2014/main" id="{B752A41B-882A-45A8-9B7B-6A2F247ACCAA}"/>
              </a:ext>
            </a:extLst>
          </p:cNvPr>
          <p:cNvSpPr/>
          <p:nvPr/>
        </p:nvSpPr>
        <p:spPr bwMode="auto">
          <a:xfrm>
            <a:off x="8612809" y="1898058"/>
            <a:ext cx="203653" cy="711462"/>
          </a:xfrm>
          <a:prstGeom prst="rect">
            <a:avLst/>
          </a:prstGeom>
          <a:solidFill>
            <a:srgbClr val="0070C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7" name="Rectangle 36">
            <a:extLst>
              <a:ext uri="{FF2B5EF4-FFF2-40B4-BE49-F238E27FC236}">
                <a16:creationId xmlns:a16="http://schemas.microsoft.com/office/drawing/2014/main" id="{87F9D1A3-E293-4186-9BBA-1FA1D21F2180}"/>
              </a:ext>
            </a:extLst>
          </p:cNvPr>
          <p:cNvSpPr/>
          <p:nvPr/>
        </p:nvSpPr>
        <p:spPr bwMode="auto">
          <a:xfrm>
            <a:off x="8815354" y="1957669"/>
            <a:ext cx="203653" cy="655055"/>
          </a:xfrm>
          <a:prstGeom prst="rect">
            <a:avLst/>
          </a:prstGeom>
          <a:solidFill>
            <a:srgbClr val="0070C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8" name="Rectangle 37">
            <a:extLst>
              <a:ext uri="{FF2B5EF4-FFF2-40B4-BE49-F238E27FC236}">
                <a16:creationId xmlns:a16="http://schemas.microsoft.com/office/drawing/2014/main" id="{8FA4C53B-5344-4EE5-9472-54EFE98D02B9}"/>
              </a:ext>
            </a:extLst>
          </p:cNvPr>
          <p:cNvSpPr/>
          <p:nvPr/>
        </p:nvSpPr>
        <p:spPr bwMode="auto">
          <a:xfrm>
            <a:off x="8007383" y="2487187"/>
            <a:ext cx="203653" cy="136620"/>
          </a:xfrm>
          <a:prstGeom prst="rect">
            <a:avLst/>
          </a:prstGeom>
          <a:solidFill>
            <a:srgbClr val="0070C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cxnSp>
        <p:nvCxnSpPr>
          <p:cNvPr id="39" name="Straight Connector 38">
            <a:extLst>
              <a:ext uri="{FF2B5EF4-FFF2-40B4-BE49-F238E27FC236}">
                <a16:creationId xmlns:a16="http://schemas.microsoft.com/office/drawing/2014/main" id="{81181218-8513-4D2D-845B-B3BF6F03A9D5}"/>
              </a:ext>
            </a:extLst>
          </p:cNvPr>
          <p:cNvCxnSpPr/>
          <p:nvPr/>
        </p:nvCxnSpPr>
        <p:spPr>
          <a:xfrm flipV="1">
            <a:off x="8088739" y="2563624"/>
            <a:ext cx="0" cy="99935"/>
          </a:xfrm>
          <a:prstGeom prst="line">
            <a:avLst/>
          </a:prstGeom>
        </p:spPr>
        <p:style>
          <a:lnRef idx="1">
            <a:schemeClr val="accent1"/>
          </a:lnRef>
          <a:fillRef idx="0">
            <a:schemeClr val="accent1"/>
          </a:fillRef>
          <a:effectRef idx="0">
            <a:schemeClr val="accent1"/>
          </a:effectRef>
          <a:fontRef idx="minor">
            <a:schemeClr val="tx1"/>
          </a:fontRef>
        </p:style>
      </p:cxnSp>
      <p:sp>
        <p:nvSpPr>
          <p:cNvPr id="40" name="TextBox 39">
            <a:extLst>
              <a:ext uri="{FF2B5EF4-FFF2-40B4-BE49-F238E27FC236}">
                <a16:creationId xmlns:a16="http://schemas.microsoft.com/office/drawing/2014/main" id="{D7BDC521-351C-494D-B748-31A58AF0C988}"/>
              </a:ext>
            </a:extLst>
          </p:cNvPr>
          <p:cNvSpPr txBox="1"/>
          <p:nvPr/>
        </p:nvSpPr>
        <p:spPr>
          <a:xfrm>
            <a:off x="7954311" y="2616615"/>
            <a:ext cx="319786" cy="169277"/>
          </a:xfrm>
          <a:prstGeom prst="rect">
            <a:avLst/>
          </a:prstGeom>
          <a:noFill/>
        </p:spPr>
        <p:txBody>
          <a:bodyPr wrap="square" rtlCol="0">
            <a:spAutoFit/>
          </a:bodyPr>
          <a:lstStyle/>
          <a:p>
            <a:r>
              <a:rPr lang="en-CA" sz="500" dirty="0"/>
              <a:t>50%</a:t>
            </a:r>
          </a:p>
        </p:txBody>
      </p:sp>
      <p:sp>
        <p:nvSpPr>
          <p:cNvPr id="41" name="Rectangle 40">
            <a:extLst>
              <a:ext uri="{FF2B5EF4-FFF2-40B4-BE49-F238E27FC236}">
                <a16:creationId xmlns:a16="http://schemas.microsoft.com/office/drawing/2014/main" id="{84F4A8FD-B475-4E27-BB97-AC715E9818A4}"/>
              </a:ext>
            </a:extLst>
          </p:cNvPr>
          <p:cNvSpPr/>
          <p:nvPr/>
        </p:nvSpPr>
        <p:spPr bwMode="auto">
          <a:xfrm>
            <a:off x="9019578" y="1753188"/>
            <a:ext cx="203653" cy="856332"/>
          </a:xfrm>
          <a:prstGeom prst="rect">
            <a:avLst/>
          </a:prstGeom>
          <a:solidFill>
            <a:srgbClr val="0070C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2" name="Rectangle 41">
            <a:extLst>
              <a:ext uri="{FF2B5EF4-FFF2-40B4-BE49-F238E27FC236}">
                <a16:creationId xmlns:a16="http://schemas.microsoft.com/office/drawing/2014/main" id="{2AFE972D-BFFB-446E-ADDF-C5537FEC0522}"/>
              </a:ext>
            </a:extLst>
          </p:cNvPr>
          <p:cNvSpPr/>
          <p:nvPr/>
        </p:nvSpPr>
        <p:spPr bwMode="auto">
          <a:xfrm>
            <a:off x="9222798" y="2447437"/>
            <a:ext cx="203653" cy="162083"/>
          </a:xfrm>
          <a:prstGeom prst="rect">
            <a:avLst/>
          </a:prstGeom>
          <a:solidFill>
            <a:srgbClr val="0070C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cxnSp>
        <p:nvCxnSpPr>
          <p:cNvPr id="43" name="Straight Arrow Connector 42">
            <a:extLst>
              <a:ext uri="{FF2B5EF4-FFF2-40B4-BE49-F238E27FC236}">
                <a16:creationId xmlns:a16="http://schemas.microsoft.com/office/drawing/2014/main" id="{9F138B83-9AC4-43F1-BA16-0FAD6CE3C00D}"/>
              </a:ext>
            </a:extLst>
          </p:cNvPr>
          <p:cNvCxnSpPr>
            <a:cxnSpLocks/>
          </p:cNvCxnSpPr>
          <p:nvPr/>
        </p:nvCxnSpPr>
        <p:spPr bwMode="auto">
          <a:xfrm flipV="1">
            <a:off x="7892500" y="2609521"/>
            <a:ext cx="2027614" cy="14287"/>
          </a:xfrm>
          <a:prstGeom prst="straightConnector1">
            <a:avLst/>
          </a:prstGeom>
          <a:ln w="254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sp>
        <p:nvSpPr>
          <p:cNvPr id="44" name="TextBox 43">
            <a:extLst>
              <a:ext uri="{FF2B5EF4-FFF2-40B4-BE49-F238E27FC236}">
                <a16:creationId xmlns:a16="http://schemas.microsoft.com/office/drawing/2014/main" id="{3DCE82D3-FC30-492C-9161-384DA60DDAED}"/>
              </a:ext>
            </a:extLst>
          </p:cNvPr>
          <p:cNvSpPr txBox="1"/>
          <p:nvPr/>
        </p:nvSpPr>
        <p:spPr>
          <a:xfrm>
            <a:off x="1602538" y="2944906"/>
            <a:ext cx="3507070" cy="369332"/>
          </a:xfrm>
          <a:prstGeom prst="rect">
            <a:avLst/>
          </a:prstGeom>
          <a:noFill/>
        </p:spPr>
        <p:txBody>
          <a:bodyPr wrap="square" rtlCol="0">
            <a:spAutoFit/>
          </a:bodyPr>
          <a:lstStyle/>
          <a:p>
            <a:r>
              <a:rPr lang="en-CA" dirty="0"/>
              <a:t>Q: Which class is skewed right?</a:t>
            </a:r>
          </a:p>
        </p:txBody>
      </p:sp>
      <p:sp>
        <p:nvSpPr>
          <p:cNvPr id="45" name="TextBox 44">
            <a:extLst>
              <a:ext uri="{FF2B5EF4-FFF2-40B4-BE49-F238E27FC236}">
                <a16:creationId xmlns:a16="http://schemas.microsoft.com/office/drawing/2014/main" id="{6D758297-CD40-4AD9-B1AC-9A08687440DF}"/>
              </a:ext>
            </a:extLst>
          </p:cNvPr>
          <p:cNvSpPr txBox="1"/>
          <p:nvPr/>
        </p:nvSpPr>
        <p:spPr>
          <a:xfrm>
            <a:off x="6135395" y="2993574"/>
            <a:ext cx="3291056" cy="369332"/>
          </a:xfrm>
          <a:prstGeom prst="rect">
            <a:avLst/>
          </a:prstGeom>
          <a:noFill/>
        </p:spPr>
        <p:txBody>
          <a:bodyPr wrap="square" rtlCol="0">
            <a:spAutoFit/>
          </a:bodyPr>
          <a:lstStyle/>
          <a:p>
            <a:r>
              <a:rPr lang="en-CA" dirty="0"/>
              <a:t>Q: Which class is skewed left?</a:t>
            </a:r>
          </a:p>
        </p:txBody>
      </p:sp>
      <p:sp>
        <p:nvSpPr>
          <p:cNvPr id="46" name="TextBox 45">
            <a:extLst>
              <a:ext uri="{FF2B5EF4-FFF2-40B4-BE49-F238E27FC236}">
                <a16:creationId xmlns:a16="http://schemas.microsoft.com/office/drawing/2014/main" id="{A5FD5398-A6EE-4B32-97CA-FC51F757C61C}"/>
              </a:ext>
            </a:extLst>
          </p:cNvPr>
          <p:cNvSpPr txBox="1"/>
          <p:nvPr/>
        </p:nvSpPr>
        <p:spPr>
          <a:xfrm>
            <a:off x="1602538" y="3852674"/>
            <a:ext cx="5786191" cy="369332"/>
          </a:xfrm>
          <a:prstGeom prst="rect">
            <a:avLst/>
          </a:prstGeom>
          <a:noFill/>
        </p:spPr>
        <p:txBody>
          <a:bodyPr wrap="square" rtlCol="0">
            <a:spAutoFit/>
          </a:bodyPr>
          <a:lstStyle/>
          <a:p>
            <a:r>
              <a:rPr lang="en-CA" dirty="0"/>
              <a:t>Q: Which class has the greatest mean / median?</a:t>
            </a:r>
          </a:p>
        </p:txBody>
      </p:sp>
      <p:cxnSp>
        <p:nvCxnSpPr>
          <p:cNvPr id="47" name="Straight Connector 46">
            <a:extLst>
              <a:ext uri="{FF2B5EF4-FFF2-40B4-BE49-F238E27FC236}">
                <a16:creationId xmlns:a16="http://schemas.microsoft.com/office/drawing/2014/main" id="{2DEA7976-2D84-44B7-9AE1-4A6C7AF800BB}"/>
              </a:ext>
            </a:extLst>
          </p:cNvPr>
          <p:cNvCxnSpPr>
            <a:cxnSpLocks/>
          </p:cNvCxnSpPr>
          <p:nvPr/>
        </p:nvCxnSpPr>
        <p:spPr>
          <a:xfrm flipV="1">
            <a:off x="3565765" y="2579410"/>
            <a:ext cx="0" cy="99935"/>
          </a:xfrm>
          <a:prstGeom prst="line">
            <a:avLst/>
          </a:prstGeom>
        </p:spPr>
        <p:style>
          <a:lnRef idx="1">
            <a:schemeClr val="accent1"/>
          </a:lnRef>
          <a:fillRef idx="0">
            <a:schemeClr val="accent1"/>
          </a:fillRef>
          <a:effectRef idx="0">
            <a:schemeClr val="accent1"/>
          </a:effectRef>
          <a:fontRef idx="minor">
            <a:schemeClr val="tx1"/>
          </a:fontRef>
        </p:style>
      </p:cxnSp>
      <p:sp>
        <p:nvSpPr>
          <p:cNvPr id="48" name="TextBox 47">
            <a:extLst>
              <a:ext uri="{FF2B5EF4-FFF2-40B4-BE49-F238E27FC236}">
                <a16:creationId xmlns:a16="http://schemas.microsoft.com/office/drawing/2014/main" id="{3487C047-4D7A-4E42-9990-5AE8976D00DA}"/>
              </a:ext>
            </a:extLst>
          </p:cNvPr>
          <p:cNvSpPr txBox="1"/>
          <p:nvPr/>
        </p:nvSpPr>
        <p:spPr>
          <a:xfrm>
            <a:off x="3431337" y="2632401"/>
            <a:ext cx="371933" cy="169277"/>
          </a:xfrm>
          <a:prstGeom prst="rect">
            <a:avLst/>
          </a:prstGeom>
          <a:noFill/>
        </p:spPr>
        <p:txBody>
          <a:bodyPr wrap="square" rtlCol="0">
            <a:spAutoFit/>
          </a:bodyPr>
          <a:lstStyle/>
          <a:p>
            <a:r>
              <a:rPr lang="en-CA" sz="500" dirty="0"/>
              <a:t>100%</a:t>
            </a:r>
          </a:p>
        </p:txBody>
      </p:sp>
      <p:cxnSp>
        <p:nvCxnSpPr>
          <p:cNvPr id="49" name="Straight Connector 48">
            <a:extLst>
              <a:ext uri="{FF2B5EF4-FFF2-40B4-BE49-F238E27FC236}">
                <a16:creationId xmlns:a16="http://schemas.microsoft.com/office/drawing/2014/main" id="{832634E0-6137-4C08-8582-6B1B97893A7E}"/>
              </a:ext>
            </a:extLst>
          </p:cNvPr>
          <p:cNvCxnSpPr>
            <a:cxnSpLocks/>
          </p:cNvCxnSpPr>
          <p:nvPr/>
        </p:nvCxnSpPr>
        <p:spPr>
          <a:xfrm flipV="1">
            <a:off x="2831379" y="2579410"/>
            <a:ext cx="0" cy="99935"/>
          </a:xfrm>
          <a:prstGeom prst="line">
            <a:avLst/>
          </a:prstGeom>
        </p:spPr>
        <p:style>
          <a:lnRef idx="1">
            <a:schemeClr val="accent1"/>
          </a:lnRef>
          <a:fillRef idx="0">
            <a:schemeClr val="accent1"/>
          </a:fillRef>
          <a:effectRef idx="0">
            <a:schemeClr val="accent1"/>
          </a:effectRef>
          <a:fontRef idx="minor">
            <a:schemeClr val="tx1"/>
          </a:fontRef>
        </p:style>
      </p:cxnSp>
      <p:sp>
        <p:nvSpPr>
          <p:cNvPr id="50" name="TextBox 49">
            <a:extLst>
              <a:ext uri="{FF2B5EF4-FFF2-40B4-BE49-F238E27FC236}">
                <a16:creationId xmlns:a16="http://schemas.microsoft.com/office/drawing/2014/main" id="{91233D0F-058D-444C-B6BD-C46BEBAD4A21}"/>
              </a:ext>
            </a:extLst>
          </p:cNvPr>
          <p:cNvSpPr txBox="1"/>
          <p:nvPr/>
        </p:nvSpPr>
        <p:spPr>
          <a:xfrm>
            <a:off x="2696951" y="2632401"/>
            <a:ext cx="319786" cy="169277"/>
          </a:xfrm>
          <a:prstGeom prst="rect">
            <a:avLst/>
          </a:prstGeom>
          <a:noFill/>
        </p:spPr>
        <p:txBody>
          <a:bodyPr wrap="square" rtlCol="0">
            <a:spAutoFit/>
          </a:bodyPr>
          <a:lstStyle/>
          <a:p>
            <a:r>
              <a:rPr lang="en-CA" sz="500" dirty="0"/>
              <a:t>75%</a:t>
            </a:r>
          </a:p>
        </p:txBody>
      </p:sp>
      <p:cxnSp>
        <p:nvCxnSpPr>
          <p:cNvPr id="58" name="Straight Connector 57">
            <a:extLst>
              <a:ext uri="{FF2B5EF4-FFF2-40B4-BE49-F238E27FC236}">
                <a16:creationId xmlns:a16="http://schemas.microsoft.com/office/drawing/2014/main" id="{540E7EF5-8002-4B9A-AF6B-621E7D227ECD}"/>
              </a:ext>
            </a:extLst>
          </p:cNvPr>
          <p:cNvCxnSpPr/>
          <p:nvPr/>
        </p:nvCxnSpPr>
        <p:spPr>
          <a:xfrm flipV="1">
            <a:off x="4898950" y="2575812"/>
            <a:ext cx="0" cy="99935"/>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a:extLst>
              <a:ext uri="{FF2B5EF4-FFF2-40B4-BE49-F238E27FC236}">
                <a16:creationId xmlns:a16="http://schemas.microsoft.com/office/drawing/2014/main" id="{9D78B1D9-AAC7-4C3C-80E9-B8BB75A5B1A0}"/>
              </a:ext>
            </a:extLst>
          </p:cNvPr>
          <p:cNvCxnSpPr>
            <a:cxnSpLocks/>
          </p:cNvCxnSpPr>
          <p:nvPr/>
        </p:nvCxnSpPr>
        <p:spPr>
          <a:xfrm flipV="1">
            <a:off x="6371089" y="2579409"/>
            <a:ext cx="0" cy="99935"/>
          </a:xfrm>
          <a:prstGeom prst="line">
            <a:avLst/>
          </a:prstGeom>
        </p:spPr>
        <p:style>
          <a:lnRef idx="1">
            <a:schemeClr val="accent1"/>
          </a:lnRef>
          <a:fillRef idx="0">
            <a:schemeClr val="accent1"/>
          </a:fillRef>
          <a:effectRef idx="0">
            <a:schemeClr val="accent1"/>
          </a:effectRef>
          <a:fontRef idx="minor">
            <a:schemeClr val="tx1"/>
          </a:fontRef>
        </p:style>
      </p:cxnSp>
      <p:sp>
        <p:nvSpPr>
          <p:cNvPr id="60" name="TextBox 59">
            <a:extLst>
              <a:ext uri="{FF2B5EF4-FFF2-40B4-BE49-F238E27FC236}">
                <a16:creationId xmlns:a16="http://schemas.microsoft.com/office/drawing/2014/main" id="{AD3FE71C-617C-4F21-80A2-B0BD23FB4773}"/>
              </a:ext>
            </a:extLst>
          </p:cNvPr>
          <p:cNvSpPr txBox="1"/>
          <p:nvPr/>
        </p:nvSpPr>
        <p:spPr>
          <a:xfrm>
            <a:off x="6236661" y="2632400"/>
            <a:ext cx="371933" cy="169277"/>
          </a:xfrm>
          <a:prstGeom prst="rect">
            <a:avLst/>
          </a:prstGeom>
          <a:noFill/>
        </p:spPr>
        <p:txBody>
          <a:bodyPr wrap="square" rtlCol="0">
            <a:spAutoFit/>
          </a:bodyPr>
          <a:lstStyle/>
          <a:p>
            <a:r>
              <a:rPr lang="en-CA" sz="500" dirty="0"/>
              <a:t>100%</a:t>
            </a:r>
          </a:p>
        </p:txBody>
      </p:sp>
      <p:cxnSp>
        <p:nvCxnSpPr>
          <p:cNvPr id="61" name="Straight Connector 60">
            <a:extLst>
              <a:ext uri="{FF2B5EF4-FFF2-40B4-BE49-F238E27FC236}">
                <a16:creationId xmlns:a16="http://schemas.microsoft.com/office/drawing/2014/main" id="{6C3D15FF-55D1-4F54-B916-6D8E582F86DF}"/>
              </a:ext>
            </a:extLst>
          </p:cNvPr>
          <p:cNvCxnSpPr>
            <a:cxnSpLocks/>
          </p:cNvCxnSpPr>
          <p:nvPr/>
        </p:nvCxnSpPr>
        <p:spPr>
          <a:xfrm flipV="1">
            <a:off x="5636703" y="2579409"/>
            <a:ext cx="0" cy="99935"/>
          </a:xfrm>
          <a:prstGeom prst="line">
            <a:avLst/>
          </a:prstGeom>
        </p:spPr>
        <p:style>
          <a:lnRef idx="1">
            <a:schemeClr val="accent1"/>
          </a:lnRef>
          <a:fillRef idx="0">
            <a:schemeClr val="accent1"/>
          </a:fillRef>
          <a:effectRef idx="0">
            <a:schemeClr val="accent1"/>
          </a:effectRef>
          <a:fontRef idx="minor">
            <a:schemeClr val="tx1"/>
          </a:fontRef>
        </p:style>
      </p:cxnSp>
      <p:sp>
        <p:nvSpPr>
          <p:cNvPr id="62" name="TextBox 61">
            <a:extLst>
              <a:ext uri="{FF2B5EF4-FFF2-40B4-BE49-F238E27FC236}">
                <a16:creationId xmlns:a16="http://schemas.microsoft.com/office/drawing/2014/main" id="{CC92F78B-9DDF-447A-BFC9-996184A595FB}"/>
              </a:ext>
            </a:extLst>
          </p:cNvPr>
          <p:cNvSpPr txBox="1"/>
          <p:nvPr/>
        </p:nvSpPr>
        <p:spPr>
          <a:xfrm>
            <a:off x="5502275" y="2632400"/>
            <a:ext cx="319786" cy="169277"/>
          </a:xfrm>
          <a:prstGeom prst="rect">
            <a:avLst/>
          </a:prstGeom>
          <a:noFill/>
        </p:spPr>
        <p:txBody>
          <a:bodyPr wrap="square" rtlCol="0">
            <a:spAutoFit/>
          </a:bodyPr>
          <a:lstStyle/>
          <a:p>
            <a:r>
              <a:rPr lang="en-CA" sz="500" dirty="0"/>
              <a:t>75%</a:t>
            </a:r>
          </a:p>
        </p:txBody>
      </p:sp>
      <p:cxnSp>
        <p:nvCxnSpPr>
          <p:cNvPr id="63" name="Straight Connector 62">
            <a:extLst>
              <a:ext uri="{FF2B5EF4-FFF2-40B4-BE49-F238E27FC236}">
                <a16:creationId xmlns:a16="http://schemas.microsoft.com/office/drawing/2014/main" id="{D91FE4B7-F7C4-4FC5-A27C-827A8BD76DAD}"/>
              </a:ext>
            </a:extLst>
          </p:cNvPr>
          <p:cNvCxnSpPr/>
          <p:nvPr/>
        </p:nvCxnSpPr>
        <p:spPr>
          <a:xfrm flipV="1">
            <a:off x="8090419" y="2563624"/>
            <a:ext cx="0" cy="99935"/>
          </a:xfrm>
          <a:prstGeom prst="line">
            <a:avLst/>
          </a:prstGeom>
        </p:spPr>
        <p:style>
          <a:lnRef idx="1">
            <a:schemeClr val="accent1"/>
          </a:lnRef>
          <a:fillRef idx="0">
            <a:schemeClr val="accent1"/>
          </a:fillRef>
          <a:effectRef idx="0">
            <a:schemeClr val="accent1"/>
          </a:effectRef>
          <a:fontRef idx="minor">
            <a:schemeClr val="tx1"/>
          </a:fontRef>
        </p:style>
      </p:cxnSp>
      <p:cxnSp>
        <p:nvCxnSpPr>
          <p:cNvPr id="64" name="Straight Connector 63">
            <a:extLst>
              <a:ext uri="{FF2B5EF4-FFF2-40B4-BE49-F238E27FC236}">
                <a16:creationId xmlns:a16="http://schemas.microsoft.com/office/drawing/2014/main" id="{5B45607E-9A55-42F5-8A8F-2C2EBF37A803}"/>
              </a:ext>
            </a:extLst>
          </p:cNvPr>
          <p:cNvCxnSpPr>
            <a:cxnSpLocks/>
          </p:cNvCxnSpPr>
          <p:nvPr/>
        </p:nvCxnSpPr>
        <p:spPr>
          <a:xfrm flipV="1">
            <a:off x="9562558" y="2567221"/>
            <a:ext cx="0" cy="99935"/>
          </a:xfrm>
          <a:prstGeom prst="line">
            <a:avLst/>
          </a:prstGeom>
        </p:spPr>
        <p:style>
          <a:lnRef idx="1">
            <a:schemeClr val="accent1"/>
          </a:lnRef>
          <a:fillRef idx="0">
            <a:schemeClr val="accent1"/>
          </a:fillRef>
          <a:effectRef idx="0">
            <a:schemeClr val="accent1"/>
          </a:effectRef>
          <a:fontRef idx="minor">
            <a:schemeClr val="tx1"/>
          </a:fontRef>
        </p:style>
      </p:cxnSp>
      <p:sp>
        <p:nvSpPr>
          <p:cNvPr id="65" name="TextBox 64">
            <a:extLst>
              <a:ext uri="{FF2B5EF4-FFF2-40B4-BE49-F238E27FC236}">
                <a16:creationId xmlns:a16="http://schemas.microsoft.com/office/drawing/2014/main" id="{26A53C13-3CD4-4BF3-984E-C7CA1D9134A0}"/>
              </a:ext>
            </a:extLst>
          </p:cNvPr>
          <p:cNvSpPr txBox="1"/>
          <p:nvPr/>
        </p:nvSpPr>
        <p:spPr>
          <a:xfrm>
            <a:off x="9428130" y="2620212"/>
            <a:ext cx="371933" cy="169277"/>
          </a:xfrm>
          <a:prstGeom prst="rect">
            <a:avLst/>
          </a:prstGeom>
          <a:noFill/>
        </p:spPr>
        <p:txBody>
          <a:bodyPr wrap="square" rtlCol="0">
            <a:spAutoFit/>
          </a:bodyPr>
          <a:lstStyle/>
          <a:p>
            <a:r>
              <a:rPr lang="en-CA" sz="500" dirty="0"/>
              <a:t>100%</a:t>
            </a:r>
          </a:p>
        </p:txBody>
      </p:sp>
      <p:cxnSp>
        <p:nvCxnSpPr>
          <p:cNvPr id="66" name="Straight Connector 65">
            <a:extLst>
              <a:ext uri="{FF2B5EF4-FFF2-40B4-BE49-F238E27FC236}">
                <a16:creationId xmlns:a16="http://schemas.microsoft.com/office/drawing/2014/main" id="{AA763DFF-0E8A-4577-9800-7EFF49ACFE01}"/>
              </a:ext>
            </a:extLst>
          </p:cNvPr>
          <p:cNvCxnSpPr>
            <a:cxnSpLocks/>
          </p:cNvCxnSpPr>
          <p:nvPr/>
        </p:nvCxnSpPr>
        <p:spPr>
          <a:xfrm flipV="1">
            <a:off x="8828172" y="2567221"/>
            <a:ext cx="0" cy="99935"/>
          </a:xfrm>
          <a:prstGeom prst="line">
            <a:avLst/>
          </a:prstGeom>
        </p:spPr>
        <p:style>
          <a:lnRef idx="1">
            <a:schemeClr val="accent1"/>
          </a:lnRef>
          <a:fillRef idx="0">
            <a:schemeClr val="accent1"/>
          </a:fillRef>
          <a:effectRef idx="0">
            <a:schemeClr val="accent1"/>
          </a:effectRef>
          <a:fontRef idx="minor">
            <a:schemeClr val="tx1"/>
          </a:fontRef>
        </p:style>
      </p:cxnSp>
      <p:sp>
        <p:nvSpPr>
          <p:cNvPr id="67" name="TextBox 66">
            <a:extLst>
              <a:ext uri="{FF2B5EF4-FFF2-40B4-BE49-F238E27FC236}">
                <a16:creationId xmlns:a16="http://schemas.microsoft.com/office/drawing/2014/main" id="{FDA47757-2E18-41EB-9BBF-9E0F74E134D5}"/>
              </a:ext>
            </a:extLst>
          </p:cNvPr>
          <p:cNvSpPr txBox="1"/>
          <p:nvPr/>
        </p:nvSpPr>
        <p:spPr>
          <a:xfrm>
            <a:off x="8693744" y="2620212"/>
            <a:ext cx="319786" cy="169277"/>
          </a:xfrm>
          <a:prstGeom prst="rect">
            <a:avLst/>
          </a:prstGeom>
          <a:noFill/>
        </p:spPr>
        <p:txBody>
          <a:bodyPr wrap="square" rtlCol="0">
            <a:spAutoFit/>
          </a:bodyPr>
          <a:lstStyle/>
          <a:p>
            <a:r>
              <a:rPr lang="en-CA" sz="500" dirty="0"/>
              <a:t>75%</a:t>
            </a:r>
          </a:p>
        </p:txBody>
      </p:sp>
      <p:sp>
        <p:nvSpPr>
          <p:cNvPr id="68" name="TextBox 67">
            <a:extLst>
              <a:ext uri="{FF2B5EF4-FFF2-40B4-BE49-F238E27FC236}">
                <a16:creationId xmlns:a16="http://schemas.microsoft.com/office/drawing/2014/main" id="{2292D252-126D-4C68-834A-F1E41511035A}"/>
              </a:ext>
            </a:extLst>
          </p:cNvPr>
          <p:cNvSpPr txBox="1"/>
          <p:nvPr/>
        </p:nvSpPr>
        <p:spPr>
          <a:xfrm>
            <a:off x="1602538" y="4870947"/>
            <a:ext cx="5786191" cy="369332"/>
          </a:xfrm>
          <a:prstGeom prst="rect">
            <a:avLst/>
          </a:prstGeom>
          <a:noFill/>
        </p:spPr>
        <p:txBody>
          <a:bodyPr wrap="square" rtlCol="0">
            <a:spAutoFit/>
          </a:bodyPr>
          <a:lstStyle/>
          <a:p>
            <a:r>
              <a:rPr lang="en-CA" dirty="0"/>
              <a:t>Q: Which class has the greatest number of students?</a:t>
            </a:r>
          </a:p>
        </p:txBody>
      </p:sp>
      <p:sp>
        <p:nvSpPr>
          <p:cNvPr id="69" name="TextBox 68">
            <a:extLst>
              <a:ext uri="{FF2B5EF4-FFF2-40B4-BE49-F238E27FC236}">
                <a16:creationId xmlns:a16="http://schemas.microsoft.com/office/drawing/2014/main" id="{72DFE945-B28D-422D-82E4-44DF08B4392F}"/>
              </a:ext>
            </a:extLst>
          </p:cNvPr>
          <p:cNvSpPr txBox="1"/>
          <p:nvPr/>
        </p:nvSpPr>
        <p:spPr>
          <a:xfrm>
            <a:off x="1602537" y="5785076"/>
            <a:ext cx="5786191" cy="369332"/>
          </a:xfrm>
          <a:prstGeom prst="rect">
            <a:avLst/>
          </a:prstGeom>
          <a:noFill/>
        </p:spPr>
        <p:txBody>
          <a:bodyPr wrap="square" rtlCol="0">
            <a:spAutoFit/>
          </a:bodyPr>
          <a:lstStyle/>
          <a:p>
            <a:r>
              <a:rPr lang="en-CA" dirty="0"/>
              <a:t>Q: Which class would you want to be in?  Why?</a:t>
            </a:r>
          </a:p>
        </p:txBody>
      </p:sp>
    </p:spTree>
    <p:custDataLst>
      <p:tags r:id="rId1"/>
    </p:custDataLst>
    <p:extLst>
      <p:ext uri="{BB962C8B-B14F-4D97-AF65-F5344CB8AC3E}">
        <p14:creationId xmlns:p14="http://schemas.microsoft.com/office/powerpoint/2010/main" val="238546714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ISPRING_ULTRA_SCORM_TRACKING_SLIDES" val="1"/>
  <p:tag name="GENSWF_OUTPUT_FILE_NAME" val="apstat12"/>
  <p:tag name="ISPRING_SCORM_PASSING_SCORE" val="100.0000000000"/>
  <p:tag name="ISPRING_RESOURCE_PATHS_HASH" val="fd749b4515b75daab8cddf4c6aa62231c4489491"/>
  <p:tag name="ISPRING_RESOURCE_PATHS_HASH_2" val="4eb92d5a67d65c6571be83a22b80cb3788252e"/>
  <p:tag name="ISPRING_ULTRA_SCORM_COURSE_ID" val="B71096EF-5C43-4EE0-9D41-209AD26953A7"/>
  <p:tag name="ISPRING_SCORM_RATE_SLIDES" val="1"/>
  <p:tag name="ISPRING_PLAYERS_CUSTOMIZATION" val="UEsDBBQAAgAIALtVaUbO8+LqUwQAAA0QAAAdAAAAdW5pdmVyc2FsL2NvbW1vbl9tZXNzYWdlcy5sbmetV/9u2zYQ/r9A34EQUGADNrcd0KIYEgeyxNhCZMmV6DjZDwiMxNhEKDGVKLfZX3uaPdieZEdKbuykg6SkgG1YtO+74913H49HJ19ygbasrLgsjq23ozcWYkUqM16sj60lOf35g4UqRYuMClmwY6uQFjoZv3xxJGixrumawfeXLxA6yllVwWM11k/3z4hnx9ZikjjhfGEHl4kfTsNk4k2tsSPzW1rcIV+u5R/lD7+8//Dl7bv3Px69bi37AMVz2/cPoZBBevemB1BAotBPAA37SYAviDXWn8PswiXxvQBb4/bLMOtFhM+tsf7stFtGEQ5IEvueixMvToKQmFz4mGDXGl/KGm3oliEl0Zazz0htGFRS8ZKhSvDM/JBKWChq1uXMDee2FyQRjknkOcQLA2scy7K8+8nA0lptZAnuKpTxil4JlhmfwBnz+23JKnBNFXAKwUttOPxT5pQXo07Xkb3ygmlCwtCPExy4uxVrjIsMuSXVbgaiRHaMIwAoacXKJ9gmhmXGHNlCDEOYedOZD2+iQ5jx9UbAWw2NY4GhBgtWdFkBR3AE7IrjVRi5OmngClF0S6vqsyyzA37sF6oL2AucECjokD1wojF2wFBjDspRlixVXWBzHMf2FCeT8AKIDH0XDrEIz6DdzoZYXOIYWgTHXTaBfe5NbU143WI7/u/6K6WazuIO0TQFO52+LZd1BSs6pdAFptOqYV5i/HEJVfNs/xtd3ABCYk291nzLIIQy62YPaIqDXc2fj0vvt+TU9nzsJkAoN1wlxIiddkZBHgqpEBVC6g2AX5ptaZEydMVSWgPh7+BvGc/M33SxTSSfav4XoqqVlletKgUuvng1el5oHvFBTVe0LHr0+QOoA018vNm8rmCnSrH8VnXtYi8To+8SxXP3pbvufzfVpy7P3NED/0O3EzfCNPGg2ydc9rfAcBRp8YXTQ/S38oJTcLRo9A0E0CuuB/gMwhYgkOipGOeQ+YMQzqEiA+xXeBJ7ROeYXVVcdZ7ZplBNvb/NkRSGJMEUu+fJFbuW0P+C0W1zdIOEG+KMnuBsECH2JosDnW5RAgho3YwPEJLgOew/64G5nONdBht5PcjEStYiM3Im+I2RWKhNnbPHM8t1KXOzKmi166VG4U+eE0Wzuahxuhhw9sbYjpxZ4tiBg/W4q3tY9DQCLuuYfBInvj3R5kDqnKp0A+fKtayLrCdQM7G6+NQGsDalMaNluvn37396YjyIpFlF7eqvg0CgQ7Uu4a9gvwdSserPLhBiTw7tzEMfq3bC39n1HPiJB3T4LpM0bQ6tXOawNOr2C2xri2YTYjuzORAyNvyTdZl2jyn7CHM7OgNRMrOoNZ7T8gYUjUgpBqGYVGsCqmHe7y9ZtRK8YENsn3cm6A0Tb5HYrmtunNB8gqc3zVmawVydtldPAVfPvmDOzA5A8B7gsYyrgYDmjNnJCzR683zf5tvHR87Xp8pc3I9e793j/wNQSwMEFAACAAgAu1VpRiXfYoO9BAAAyxYAACcAAAB1bml2ZXJzYWwvZmxhc2hfcHVibGlzaGluZ19zZXR0aW5ncy54bWzNWN1uGjkUvucprFn1siFJk2waAREhg4LKX2GybbRaITNjGG889tT2QOnVPk0fbJ9kj3EgEAjxbEUU5YLgOec7P/b5/DGly+8JQxMiFRW87B0dHHqI8FBElI/L3m1Qf3/uIaUxjzATnJQ9Ljx0WSmU0mzIqIr7RGswVQhguLpIddmLtU4visXpdHpAVSrNU8EyDfjqIBRJMZVEEa6JLKYMz+BDz1KivEqhgFDJLrVElDGCaAQpcGqyw6zOsIq9ojUb4vB+LEXGo5pgQiI5Hpa9386r5m9hY6GuaUK4KU5VYNEs6wscRdTkg1mf/iAoJnQcQ+JHhycemtJIx2Xvw+GxwQH74ibOHN1WgQ1OTUA5XD8ESIjGEdbYfrURJRkRCX0lqqJlRgB0bW3FUpPverlgl6IZxwkNA3iCTK/K3nUw6Pl1v+e3a/7gtte0qTp7BI2g6Tv59JuNa3/Q7gR+f3ATtJq5nQL/a5DDKW9mzvDdnt/324HfG1w1Ojk93JN69PFb1UYzp88X/6rfCPJGaldbeV26N522m0+t0+pW23e5Uru56/q9ZqP9aRB0Os2g0X30mp/7lRNeKq4PSwmGSmRybSQWbNGNhRZPJkMRDWzFsByTQNQpzPAIM0U89HdKxp8zzKiembkGUrsnJK2qlIS6Z2a27Jk59B7hLCCkBsFWGOF0yQgfT9aqL9rwK5VtT7QElJdiPmuK8atnf3q2zP747Hx3+tvSLGGtcRgD8ekFb62uLKxGgq9RlvmOhoJFy4JIMiRRGydkhc/795TXwfLIQyM4RAxKrUqKmYeohtLDpbPKhkpTPb9B6quWCLDgpiKo1d9oRRhjCfWp1fWHrhvODit/toUm6i/bCLv0nKnPI3Qt8RRuMhfzLuEuZjewScxsFJFOSUiscliiKmMuxr3FwLkYt7C8JxIFQjAn++5iJFCDj4RT7gmmTnl/IUNFNXExvaJOoTuZZpQ7Ic6PjlOWImMRmokMMXpPkBYIOpIl8F9M0KqCQCMpkvkqqByNFKNwrCeUTEl06RLoDkIkGXiaMWZE2wjfMvoDDclISMAleAIHGNapsvgHuYBTrNQjKF7k+M7ew432tf/1nSkQRxMMmiYfOLAKSVK9D3wMtXMBIRgT0M0VCOhMiDMYFbM/EY3mZi5lOseO8WS+6WYj56Cw3RTysZjwIAT+ozwjroAh5khwNkM4hJFV5ghNqMgUrNjDYqHV/0rQuiLK56mOgaYhmIzcSOfw6PjDyenZ7+cfLw6K//7z8/1Opwfd0GXYRLPCobZToTp7PlHDL/g9ozrdvJ5ozxecnlWgzn5509yhRp09twg/Z9+nytTZcUOfvuC5Q6W+4LlDq2741oVMDFFFGydh+0+dB5W1qURKRaOQtgumua57i3qp71d7tRsEe3TbDPoXbtckgoaFMZDKyPxUd7qFbwPYDt8J3nTdSYb0/D+cAGEDnZjTLWy741TwJ0eZZmRDd0UyOKUAd/7YCgy49RlNQDJFr0bnv0Kuz43UPnl5b3z1KszxSz+1LO3siTkIlmEMh2hvB+/NM/M+2/uWOma/LV/urL3NWb4hWX9lap4klNME+mgE6PI9a+X05LBU3P6oUAC09RfQlcJ/UEsDBBQAAgAIALtVaUZISKwfsQIAAFEKAAAhAAAAdW5pdmVyc2FsL2ZsYXNoX3NraW5fc2V0dGluZ3MueG1slVbbbtswDH3fVwTZe9xd0wFqgDTNgALdWqxF32WbsYXIkiHJ6fL307WWEzv2QhSIyHNIihelSO4JW32YzVDGKRfPoBRhhTSaoJuR/GaeNkpxtsg4U8DUgnFRYTpfffxpPyixyDEWP4CYytnhDNowS/uZQvExvi2NDBEyXtWYHR94wRcpzvaF4A3LR1MrjzUIStheI69+LDfbwQCUSHWvoOrktL02Mo1SC5ASTErft0ZGWRSnQEOkK/uZyGlDXb79Ce1AJFGWtv5kZIhW4wK6Rb5eGxnGM+2925WlkcsEBX+Vhn75bGQQSvERRNf53VcjgwxeN/X/zEgteGEK2uVcbuI7h3Kc6/UzWV0ZGSWYC5lAo13w5bF3vYtA/mu898isq+D0ydT15EEwTU8prJRoACXh5Gyy5G+PjdL7AasdplIDYlULetJJP+FGBjddXYv7A2+E5bEvr2khr5w2FWxcwpG7rr7Fbza39q2Inb7rogwFHLwySrFVtsjfuq5nyEjZIp8pyeGR0eMZ/NTiOKHHt9h383L5tRUY1sfcW8MpWE2kB7O5MgrtFQFT8RxW0qTzQiowbUOJ1bmUkrOcEMMHUmBFOPtlcOnRXkai5MTgR61/sJAiikLfvNkc9Ssd98uex8fR/Si0d3PnmdJv+M0cK4WzstI/SnI+8zy9JNrNPOlnmFdSw0Hcsx2fyKmw2IN44ZxOjcK4gqlY7hZrAI2SqAAo6a8w8j76Ss+aKgWx1R0jEEamq3O4khQl1X/qlcAb5MHoGzZgdVRVan8ME/oOjzR+AACLrAwT6w7OUjVUEQoHCHsfKeyVh+6GpJ7QoWFbqwfYqXjcvOZkHqMVasfRvxLtnMR+uoYewqtOq5/hLOMjr3Aq7cU6Sz/2JoeXzIxeDHIKP0wd19p+XkKtNP9K/gNQSwMEFAACAAgAu1VpRkFYdiORBAAA3BUAACYAAAB1bml2ZXJzYWwvaHRtbF9wdWJsaXNoaW5nX3NldHRpbmdzLnhtbM1Y3XLiNhS+5yk07uzlQpJN0iwDZAhxBmb5KzjdzXQ6jLAFViNLriTDsld9mj5Yn6RHKBAIhMjtJu3kgnB8vu/8WOf4w5XLrwlDMyIVFbzqHRePPER4KCLKp1XvNrh5f+EhpTGPMBOcVD0uPHRZK1TSbMyoiodEa3BVCGi4Kqe66sVap+VSaT6fF6lKpbkqWKaBXxVDkZRSSRThmshSyvACPvQiJcqrFQoIVaypI6KMEUQjSIFTkx1mTZ0wr2S9xji8n0qR8aghmJBITsdV74eLuvlb+Vima5oQbmpTNTAasy7jKKImHcyG9BtBMaHTGPI+Pjr10JxGOq56H45ODA/4l3Z5luy2CGx4GgKq4fohQEI0jrDG9quNKMmESGgrUTUtMwKkW7YNT02+6rXBmqIFxwkNA7iCTKuq3nUwGvg3/sDvNvzR7aBtU3VGBK2g7Tthhu3WtT/q9gJ/OGoGnXZuUOB/CXKA8mbmTN8f+EO/G/iD0VWrlxPhntQjxu/UW+2cmM/+1bAV5I3UrXfyQvrNXtcN0+h1+vXuXa7Umnd9f9BudT+Ngl6vHbT6j6jlud844ZXS9rBUYKhEJrdGYrUs+rHQ4slkKKJhWTEspyQQNxRmeIKZIh76LSXTnzLMqF6YuYaddk9IWlcpCfXAzGzVM3PoPdJZQkgNgm1shLP1Rvh4ulV9yYbfqGx/ohXYeCnmi7aYvnn2Z+fr7E/OLw6nvy/NCtYahzEsPr3aW5uWlddE8K2VZb6jsWDRuqAJnBIGtdQlxcxDVENt4fqqNh3QN5TB+THY4+KE653iwhhLyFht2h/6aLZwWPulKzRRv9rSrOk5V59H6FriOTyaXNz7hLu4NaHtzLSeSKckJFY5PFGdMRfnwWqEXJw7WN4TiQIhmJN/f3XIUYtPhFPuCaZOeX8mY0U1cXG9ok6he5lmlDsxLo+OU5YiYxFaiAwxek+QFgg6kiXwX0zQpiZAEymSpZVhpZFiNCJoRsmcRJcuge4gRJIB0gwmI9pG+D2j39CYTIQEXoJncIDBTpXlL+YiTrFSj6R4leM7+2Rtda/9L+9MgTiaYVAp+chhT5Ak1a/Bj6F2LiAEYwK6uUEBnQlxBqNi7k9Eo6WbS5nOsWM8W950cyOXpHC7KeRjOeFCCPuL8oy4EoaYI8HZAuEQRlaZIzSjIlNgsYfFUqt/lKCFIsqXqU5BR0MwGbktnaPjkw+nZ+c/XnwsF0t//fHn+4OgByXQZ9hEs1KgcVBzOiOf6NsXcM/oSDfUEzX5AuhZTemMy5vmAX3pjNwj5ZyxT7WmM3BHcb6APKA7X0AeUJ872BshE7Ooop2TsP/Hy4Nu2lUilZLRLfsl0FKpvY0CGvr1QaOJoOu37WBYdnvwIWhBGMOamJif007P1dsAGuw70Zs+OgmLgf+zEyHcEqdd6Ba223Mq+JOj8DJCoL8hApxSgKf41EoGeI4zmoAIit5sQf+bdfnckLzmpn21DfQmu+DwzyG7Kb7XLiBYhjEci1c7Sv/99vyuDfs/9cB+W78k2Xorsn7TsP3qsQD27TeytcLfUEsDBBQAAgAIALtVaUaSRrCZqQEAAEMGAAAfAAAAdW5pdmVyc2FsL2h0bWxfc2tpbl9zZXR0aW5ncy5qc42UTU/DMAyG7/sVVbiiaXwOuE0wJCQOSOyGOGSd11VL4ypJC2Paf6fOvpo0YcSXxHnyOnYUr3tJM1jKkodkbed2/eaurQ/IZ1QF565fRPwF+ZkW+QwmeQEil8A8pN4fPbg3RyIkzKQVna7eSVa39BjSzpwL3cbLgIQK+HTocB0AvwK+79DhHye1XVrblFp1nlbGoOynKA1I05eoCm4ZdvZsRztDD8Ya1Al0zlNwRId2xMij4s2QrM2lWJRcrl4xw/6Up8tMYSVnsfiLVQmqefHlFhjcDx/HjpzItXkxUPiBx3dkcbJUoDXs4t6OyYKw4FMQLd2BHX+gjnA3IY+uc52bPT26IGvTJc+gU6W7EZmLyUarU80hWZcz8G22xNUlmUMIvgLVkXq6JnNALKvyHw9YKsyoIh20W/MDKpDPcpntQg/IghxdlmRj1Tsmaq//xJwvhN4XWoR+XxFrHaF/7/nMQdCJq724r6G40Zblg/FuFe1Czm2M30ho/ZEwbgxPF0XTH5rmSDUH3cxBvcg5kqPgaglqgijsvkQDdoKVsQ06+fSzOXGf3uYXUEsDBBQAAgAIALtVaUYa2uo7qgAAAB8BAAAaAAAAdW5pdmVyc2FsL2kxOG5fcHJlc2V0cy54bWydjzEPwiAQhXd+BbldsFvTAN1M3Bx0NhVRSejRcNT684XUGGeHS+5d3vdeTvWvMfCnS+QjamjEFrhDG68e7xpOx92mBU55wOsQIjoNGIH3hinftHhIjlwmXiKQNDxynjopl2URnqZUEiiGOZdgEjaOsswYUVZSTisKK9v5v+jPDQxjnKvL7EPeoyl7UauFU7IaKnN2KDzeIshqUPLrrsrOlEtFEUr+PGbYG1BLAwQUAAIACAC7VWlG9YvaeWYAAABoAAAAHAAAAHVuaXZlcnNhbC9sb2NhbF9zZXR0aW5ncy54bWyzsa/IzVEoSy0qzszPs1Uy1DNQUkjNS85PycxLt1UKDXHTtVBSKC5JzEtJzMnPS7VVystXUrC347LJyU9OzAlOLSkBKixWKMhJrEwtCknNBTJKUv0Sc4EqnZx9E0sy9JITlfTtuABQSwMEFAACAAgAMwOBRM6CCTfsAgAAiAgAABQAAAB1bml2ZXJzYWwvcGxheWVyLnhtbK1VTW/bMAw9p8D+g6F7raRd1zSQW3QFih3WoUDWbbdAtRlbi215klw3/fWj/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5UBCUn9/aFpkvSBWw7bgyT1cXPh7g2y33jVT7G4RhF9UKuq1obiWaW4JaDreNvu4oSHPbLXCTK2hKNWNPIgD5hSvFbVtcGpUDoyNjjaVDMKPVlWuROkFYZJL47B+0sX4jaX7q15QpAf9DmE9I1NZEpAE83wr0MZBgTQ1gsa3NNVns2phdTjp/THp9PTBVOdai4EUcw1UIOIYBN5x2dnoICoprdPFzNcL2Dg6CIxFGMT5mkmF8epAm4Wo3ydA7OAiOpb+bgLbmtox0XMdRM7UdxOjEOmF+ro1MxEvZnoM9Y1ZlH742cs3RdSbag/P5H6M4iNEM5pZMrC771ttXzeG9nVOjO59NVlkG3YrzACbPKq9mFvJs5BPAluexuenn1OzDHnSU89R0THN9x36XxVq8gFOIwP7pFqe2JhHYnvHIh+VpjwH1xO0yCF+apiIyWktSqXlIOYa1eRJQVJhqVj6i6qGSeRqMtHGz7uegY9xV1wq4E8MWM12cYPPJzCPv8aW+y8XZRXeV88VFgy3zuq8CV7m8YVXXCXedQet+bS/C6pnH199QSwMEFAACAAgAu1VpRpgJyTKOCgAAFFoAACkAAAB1bml2ZXJzYWwvc2tpbl9jdXN0b21pemF0aW9uX3NldHRpbmdzLnhtbO1c627juhH+f56CcHCAFiji+63wqtCFTox1bB9Lm+xpURiMzcRCZMmVaO/mwD/6NH2wPkmHlBRLiqxI2XR7spWFBBE535AcDmdIfusdeA+mre485mzM3wgzHVunjJn2vSf9hNBg6ViOO3OpR5koiBchm2zoh4rnWMStII8Re0Xc1YfKHbE8WvHlQwQyoeJ2x5hjny8dm1GbnduOuyFWBe2JtQM9ag2eSvVlnLOn7hNqKD5ZsDuypMm2hm25L9deRMVaagx7DUVOxSydzZbYj2Pn3jm/JcuHe9fZ2as8fVw/bqlrmfbDsZmO3DshbJkeGzG6SemcNsTasJEDtYWp8+ixb325rXT62UCL3FIr3l5L408eWLLBDGMkkHvTM1kE2e306v16KnJL7mma5Zu1dqejnIDY0EYKpt+qD5v9DAyjX9nREI12vX1C2iKP1E1rAmtaWzkxEme726Y6kTzsDdvpGNe551ZOg3VrHbk9zIZZDlnBmj92rzHsDtVsDB8cb+5o6k6/oaY3FDdYzHMG1UhAETGnmgw6vqIb0145X0b2nRMAw3ij8lpPqiHfsVCvK/e0Hry1lFYDdVu4gXtIw20V6vpNrd9UoU5r1NVBNaHC1+vSJQSZdK2Daqz2OWBke9RlI3tFv0rNuHS0Kj6CCxfMD3Ke1Gnx5xC2ehCmaqFWvd1t40NDbjabHaS2tbpWO3S7/a5cR7jWateaB6XXaDaaqN5u1/udQ73baDfhbdjvgJYW7ndQq9tqNbRDAzcAjWRZ0Rrqodvs1+sytIZ7ffUwHCrdWg3V6/VmSzu0O82hUkMg3QQdcrPHDdjUmkqzc5AVud5roqE6VIatA9ZwR22jXgN3arVDS1GatdrRuMfRRc11LM09nNCcLyhMnYLU2qO3xZ1rsNy5LggbdANezmiQ5xT1irD1+ZL4vgtSPG2GQk/5MVb6tBi4CknnmXJQFX/HVkk06ebMmtJZTSTMYAR5kCKAS2e+b+XARRMnwETKzAsL2vJzZhboROrM081j7oSGRNbMkk5JntKZnzbzw8JkJp35eTMXMpI+pTM//BXAHZt82SInEqh05qfOLGgyg0pnfu7MxiRSKJhFJM+XQSIlgDVE9swUf5ZEpTM/fWaiklkUrCfyZyYoJY2C6UQCzYUL8yj0UGTQXKCnRAoWFyk0CxWaLc2JgtdkLBlsoBWY3GhwCYqEypmyUKdXM3ny62I8vZgulNFFRVL9VYn4svxDo9P7Wm93/jioBricmvQreTyO60JCWbuWT9fEmE/HC1CIx4sJ/mxUJP67MHT6yRiPJrgiBX8UVjCb4+uKxH/ngX6az/HEWOjjkYYXI30xmRrCLmNsYK0i/ers0JrsKWIO2pv0C2JriiA8my5FnmWuRAUP2aa9ozna0+byzWhysTCm07G+wBMtLKlI2F4hzSVfwB2KK5rLOp6DDpdAxnwdfCHmX2hAsmUVVnI5urgcw4/BO3Jp3q8t+GGv6M0MT2D+qJ0DeIV1Xb7AC2X6GWYOPG5aEDT9CI72sSDoV6yDZ2A9B2wiX48uZGM0nXDnmmPdmI/UJ89aEhs5tvWIyHIJOATZY286Ow9KuLPRle9jXuGGdPzLJ3DrkTxOcWFfJzJt4cz35p5CL9xVrpmCZaVijc/VL59Gf10M5dEYawuYPG16szDEquftEVgetsMQsSyHDwOaJqs9sZcU3dIl2YGLPYLYylwJsS2BwfPO/GNn/oYIC5bWz8GqnGj488/n39y7kTGGsHJDXDvfEktoi0WG50PewFYSug75fMteGkvEHudv1ZE3GN1M1vWTQ8szR98+rkQXXjEoHfwezyExQjhQTKcQCF+Bx0AM3BDTKgQcTYbQnDgGw+7dRfxwUkjBZBromDjoG9Rcw1zEOnINc1RMxQ1W9JHBrU5v+YY0B1jMnu8H6b7Djw0WhbPZk//c0jsHYoRFyR5mFspNz3eo89e1V9RRwkjM42U0tAeKJtCte3HDiqBjlrnhO/N8aj9d4dCafjiOmeTG2VkrEfss80GEZJiq3ca3zNafNr/dO9fZiFKLeOFi85PCX76xI/4Q5367s0ibOfTqWJ6rlwtVnqiY7xb5Urfy48DNec/Ghr4YywrXAP6+IWy5hoR0x/fw+XX5uz0ND2XQF5hXp8Rdrv/9z3/lV5Poj1+KgtI/F9UDq5jHMfyk728Th1Hv7zn0GLISh4qXnMBgsxxC8++dhTcEtpQNQ1Yvr8BhdOEfzs5d5tp8RJVcyfOPEEbEVq4iXRH3AcKQ4ThWUUVi+NxBWOE+HM8QO2aZNi0I/+a4zgdvjGYLWdPE4QoWimUuH/z0uEIEBfcoyIJTVgF96qU8gUCVUElXJiuuU6SKMCbAuvTfj6tyn5o5ngqOJ1Y4ETs7FjsA28x1rBm/Onh+VwYC/Kbj1qISc/mZKXyLSnhr50swd5IgqAbVaFFSdAZ9mPFdZaAyXpaUnlM4Y60iokFBUu7asSBCqv5oIuLx8iRKVRVxsxbt91PZs47Dhj+oivT8WJiUn9Cv7Jl8pDApr/O0MYUTxjNQsiaKDG87FOJGy/PMHMhQm0BhaN/wLS7DezDmt15epEtBQVxy46yoJLKfYW5osJh5WbTD1RM9HthPefyKY24f9eA8lag4Om8123sHzGQWPe3aYhywAKOzL97T/D+QSVsA/u1s0hh+KWKPW/qhAmcNslxv+D15BQU6PlS4OY+0ThpuG0YzHswKITcimItYXghn8xAeQfiUcybE8Vd6NmhQfWamQTVrggaB2tPzZ+82t9TF4AImDX0zXhaVXoe3HNdiYxaHnaiM4tkaVNtw2AgxkYKYV4ltTbhU/Jdo/WZnMdOiexqGqUhBxDTZox94sDSyPVtmY3rHor4dlBReAkGcOzpiVDpecRImzjapOL+mWMph5NYTo08JVWHeOcaqlEwUhmju7NHo7LDErFdTmgLZU9YfVKMZFgJUCmeVSWRd+AoXOiMuHGMW+g5OM4uZuKpfhJA3I7pyE1ZvQ3QprXY/m5NIIbr6SqvRanwHoqvW76q4W5jowj3+vIbo6mD+FCe6auLzvYkuuc6fYkRXT+ZPQaJr2OVPbqKryfnsRlGiy+f/ixJdL1ovneh6eaJTiC6txp+iRNfLs1QSXSXRlaR0plfyaBK9Z6tIuuO6j38SmsmOrcF51sRDK9MTRwTRrH8ZmLgK47tCfkG4cjbEtM9Lmu1702z+ZQi/m7+ZzjVuQ34ZQgQn8MVxVzGn2Ra7URxN1Cm4pmpE9BtcTajb5FTVElyHLllJCZaUYEkJlpRgSQmWlGBJCZaUYEkJ/lcoQXCTN9m4Ez/tbRx+S31espElG/nu2cjMK+DXk5GRW+xcbGRE/h3TkZE+/b/ykYxuSzqypCPfIx0Z+lTJR0ZZx1jgfImOzFhyefjI7H8a87slJJ++m/deSceu+BQkHdtd/pSkY0k6lqTjeyUdfypZx5J1LFnHknUsWceSdXynPOH/gNIrCbgfnoAr2bOSPSvZs5I9K9mzkj37/t/lK0qflV/mK7/M98bs2ekF8EOTZy8jnnNnzzG/V+osmPhi3FkA+qG+yxdZ2D/GV/kKUGcR0e/AnSXLAAr6Tv7Hz/8BUEsDBBQAAgAIALxVaUaKmlIXtiUAAIUyAAAXAAAAdW5pdmVyc2FsL3VuaXZlcnNhbC5wbmfte2lUU9fbb7RaxblYVERA64AyKihhRrStZVaZZ/lDiAwBwhTCFESLbWVQEQIECGiBQpiRAEkgKpUAIYQKYTCESMMckgAhhEBC3lBp17vW/XLf++Gude/qh6ycs5+9n+H3/Pbezz45+fm23a2D+07uAwAABy1/+PYuAPAFDgDY6bb3S1nL41eWAtnXjsi7t24AavpOzcludoEtbC0AgPrM/WLf3bJ7ufAf3CIBAOXHW58dmVNLIABA96TltxaOsd4chseTkDm3PYsJZQnJCclvxlI9Y6e+1CGMPEvuOfHTkZ2d+/P2Kg5+dcUi9w407Y7Jo12v7hd4fvsN6tMD/8xd3yvfLDjxTbd/xEUJbFWvvXG6mmsUAzNlC99kVkabOVZzBbUwWiUs5Jjgoar4Hr+Nl8jrgRE3vGQ+tSDV8UnSDSZTPHvLPO55EBAFfBgat69ZJvJ8OeyDSOR3qG4uqjPbFaOYsaz0uS6ZIFxOPmbgp3iFqIFeYyU5WYO2ZY1j+z5c44Mt4c/jz4JzwV/ILj/Jy+FgF4czieJl8oCvp34tRNWbLBnxAbxJPD07XuJpvCmiIpKM0sjTTZyO4FbVjf2AlsMZh3CiSTO1a1NsH+l6lMk4t0DtUS1huYcWfFTZJytkwIweTdeymUmANDLyhCGo+VjPVaJlm0tAx6Fn0SMB+pvadm0ZeKOZ4FYISsU0LqqexCndxYCq+rxb3wnYMDSaTVrwU6UTNhi8cZPYxU89+HFBDcWYKeqjbIwL2+fWxMTIoiPta38+QR33jp2YXzqKXvt9GojgA4GIZTVEhEIymMXMkW7ypOMJS098Cg7RSUwJg+mVd1BJwjeX8mmrYPPeVDTZ0IfeC6NfyfG73JEjCXvOMpD5dwdxOCixkzu6hjcQGHHnC2pBEoln6seFcq8c+PEN1oWZMZ9Re9W1N3tqxh1eeWXy7BHrAy47gFRSYgE8jbUDgOSds4DBG7KznhUQGN+xyecNYf3KQsTOgBSe9sRiQYNd+d5C/JeMRxtG9W22M4dwhu0REWZf/rpAXy8OPIU43shac7RT+KavNWNYNpCyKeq6ZbacsykbsXGiv6+VKB/RGNYplJDMN5cwkjoyMxtK5OIydySTo3KKlXhwavz4Ajrr5wLHF0uPzqldoplTMQi7j3qSCNcy5XIq38iy1w+nl6QVTxezH136oOusZif63Zwxh4Z2Hq10wFOKlQIZVYnCVmoiVx1QZvzgCj3vdi63axGKO5kjyeov2FRwt97d8/okmJB/IbNJ9Sh2AFewOWfH5hpkBkH7CC+nnyW9ujIb4PVq+o5W5xwSBMrLcxnCYw0bMlgm9nNjFkAe9ZQfq717A++Oz2ENbRDGjzYdnm8zUyHBqz8QvakQUs9CLCrvx3oICebfytINNs9gj0wZUFb9Jfwd71vSoPhmDmZBukBfIZuRY5vs/3OAqrzqMp3HKayOx2qRbhaB8ew2D4YgiZpUw7qw8XJIj8p35bV9dIFX+V3oFIJSCyPNdwJIhpb9FHNpweUXBa6Tj17aHYn4z7OslJPeHRENz3zJm3kXqCTRUN2Sf3OOj9oluI21yzoov+rWJNxuRVdTTRdeJAKJFHOm/AkFr39FpJYjpoFFyeiPkD2MR50hHgep59vknijqlNTt9MXxTXYAJy77XqEOmA84Pe01yAOv3+okm/XywejE1aAieBEoAGfjwO/ip6ECgwi9QH5vXZXLQXLDQNjVLxm9tUOmrABcb20qjb+PMlcjyKVsfB16dta5rnoTjgD7uNT1bv6WlBdg4rxswhMQeHomjGeS59D5xOek0frnvmSWliQgwALIL1Bmus2k+ZDJfrtz3Ul2pECIw5A53fHtJbojeQxbqxsy1gz3Uv8dRDChms03EBvQDdxGXzdvzhMo0wlW5nVICT38+hp6nfhM4k0mcF0BAC46K+kWMNPQskvueuFPtJ+DC/2/Kzw1bBmyns63gRXGvjBy2yIe+9tzmSw5zxwHtYxn0ZawG8ITBL1MTR22J9vIDqYtY74c6tUKZmjERJWogQp3LQHK7zu7cWbAebZ6aWDZXRKcf8UAvHktFKcnjfPuaBDbOAyAvfPA04Uif9G1zFJQP2XlWsgYFuo6bZoBG9DNgCpZAOnPj/LmXXhzRjG6JjzRySK/V6lTpuglfsJCn7hTMB5T5T+yHEsv69RhGeUsrdWwWv3HQm4dpMaU+jxmvcZeojYyBPmTcA4fsqFOJfnCOR+IZZjhGvJmD1aLqQQas2/iBY20EDt9Wfx8fQZL94MXaSSatBMQLi0Qf5gCkb8tvDg56evoq5ZpCO+Su7kOxk11fz8YkUMm808CM/OwqRBjue5YuRH4KZCr3W9HBxv75HoUvu6bGLOAHYi2Jk8oPLoVaEupw31t6Hvt7VVGnj6DHNhA1NWkBo/P9YnZ8IPW/VVK36Wrzzo/LVR8DM6HenwwVXJm385hw62av4riE9w5y0UUv1TahhkdeazcCDtvQK4bhTqS5kassrkQkpUKbLRzCmpQg6gQuNW4DEZ0+nplDEBRy3Gg+GWjIX2f5trlhLFmgVHmfNNCHTGiKoAB7lhGqPEGTKgxmWR7GKcWOrJGWGVFIMrxqaVSrN8OQAuib1mZIear2tfN7/p18tdzakcMoRVH07t+jp3ODsxRu2poiQFNwQX2sMKQSWiBj918J+DFVECem53dBQwiByny/1j/Y1CB0HCsvBjVb4QdCXBdtVYh5TB3ddmgLrsjFZFpyKWzLEdpFDUltLP2speuNGHkypejedC1iK3wcyCnPF43JLLiij5AdjMIPpEmg0vPfaP/UwQhxyeK+ytSafUvZvxgndV12Zv0jGwTH5Uw+qAuOZoEg1ANNFkBhk0Z8PEpg2pIJTfEZRWxGRCQN8zBmKgKIWVKTGaeGe+B9oYGCYqFGvJCIlfvtNk3QlirZfjV4bUiZfRwko2wJeyDV0eN8TFA8saMpmzlv/E8C1tQUGqsts8Q+tsbB9Z3dufUYyf9z/q2lnX/bFPWzc8vWx/+uTv2T/k8M34VVM+LcnaAZnmvs3sd5Dqk1TFgTr+GDS38mLgPJ1cgMB1esb/YW/q74c82P1Rbvzh6WqMgQLyAWaklZ+gl4djRaVEu/ZRF3O+G1MaCXh3WoJE/4UpXX1oHkv6cO1q3Qi7tmcvQ1GB7DRRuoRNya7xR4ZBelV1vZIPPg0vLhFStTHq9MWvatZvdyHHtjiWzICj36fv0pUJQBhkD6bralNFEUZZRhIhcQIX4aEXS23vqTGoTn0MbaoOYU9eqWI2yyaHvj19u79J9uUkcNBjFxoUFENJ8NgxY36Wm85hxmc7SfBdcsCtnY7QeABgzv7WHIe6ozfoRJC04IltRvdmTZ9X2yDlc8xZkLk1qDPiPndS3y8pC1iO01DKjd7pitYBsF/4J+6t6mfPowAaVawuDffAbuZC2UBk1B97lczKvAIbMMna9DxJR/N4FCuw1wtbB7ax2O+EJd9LTfN88fX7Xz/4U41rWctOp9L9wgXQEJbI8zwD7RB8D6A2btEJWySpMNmcM6V6k221SPU1JYyhrXQuvJ53vY2H9Slf50Z2BPS2hd9iqcG/J0XPzAqXhK+QaqLbIQLm5YjDYdWMVl5jtF3AKJqbn+l7zRkoURjcJOkEenZw02X5Qe9uDnUVaqDXJ2EKjzFgS7C1wd4SVYSQGq3tka+mrh9qPjYVyZ2CkYPrj4Qjz1eOAcNW9OFiXnK+PN92MkLNRT5Rx63p/2027vRvLH1cnmsYyJbsBY3tSuMpxEsEwU5xxoi0WsrHoziVt7gRwv7A4DgAkO+/aqhvdv4raAQDc/65fVtgWK/x3AZwkFVOlIe3iKR1ZEXh9f4q2rLV6r6xUBrz+ZnYnAND/S/F+mUDjf1vQ3+NCXKdREJsziND2pfSwkIia/Z5lw97xnHnXzY/D7fqmQ7Vnt/p9f6PmbqWPZIMo3VjJZX4v8604PSyR7WFv9yT7buH8HvO1t3+3Hyx1ZMaJppDlJEmazOp1JT/TuJX7/EEHe1tQ7t35pMGFE+kzaMRm9wlzbVl0yU4nMSnch3sO69ubS1Y8TJLEa92uVhX4mqkl0eLEza34e1wVopBqZKuKDS96htfnMdb9TvO61jJ7yW9dU2ruIt22QjvQKR+VjeuVlwF47/IQprY9LvplQVZA6eDUINbPRdb5XvaLu4nW/+9fyBAW0FyAVFPh2PRcOTpp4LG5eILCImWi00pwSBnqb9QrvAWcMEQ8f5SatKo+aCYYdPAAnaIRt5jkbCn47fUHM36vHkrYLmwbuId/sST/ixNvCzfX89Gt2cXrFfaJQfzFiY7A3LZua522FX+7ymA5GW2qnuMIVtdt2RxNAvcsc9ip7bM/gyDHUE2BmE8NUzGJvXyw+nGEKOJvdUQNYLoVma35a9EN7UTn7QAGJZgxV3Xz/a/Z6aUZz479h9b82TFGZiV6t9FK513SCYSL8I9Xt1yQlhiV8zIK1lnNh2q8jUDLxI81iUEEGyPie5SvKLQOkJC3LV/VeHCFmW4qSC8Nfd5vFHzFrqvGCrMcsXZ3+tn1AkCB8fVMrXfzSdmf4aFjHr2LHHcNulBytQTHrSmIzk1HJntE32c3ABKkVp+dhGtUN7fWD0Kw4xd+KxPEePQX7B71LPPMDkR2ZJ4BML0+I2KUSEsvlVcBv+V5NhDqQTEe52OpZbW8T6HBAtOmR9KqyJ3hQ8bML5zLtf6i7t1yzGvHsmsr+mGa2XW5n3DU9JcNRY3w8+HOjFXh41t+ALtZ58fbOWSpVzeLDi0sXLCfeWH9IFPuQaPA9k3Vx6H5+OMNNdows6rPqCk7y+WVb2qzbeW/JSlZKzvQuTWeE3APDM/LcsRpY1uXRH3Hor5HWBiufrAku87EwzvHKRqJ1KG2pMGln1PVFH8+ZHxIGMbuvFt+v43hTHf/NTgv0LToIFGDBfuJFvoZ5iChkbC0J9CCIZRlydH9BzD7WTKqJ643lalgAftHUyF7JiWjrX7wyjW8CVyUOLJrXLxinxIwJNDXYaiIRCWSbR5wo3uK43u2nSaQYSl6djvjdn+KRJS7cHy25jTm15haP0TEjCcwx6gM61VkMv4iiGlFDm73kaX08B67r5L1DjchPmfiY9shSV+QtsBUKGNVhZt19A3RJQ16EaDAeSHh3lMQN9KvNq12VedzGjactP8o3F1f+qiFTpD52cQBRg9Ix5x2GFQTA78bj4G3KN1Rdv7swSoGUlI3NpVeeqj6EcWNPe/1+mWAVw77q+avcMY52+gGH9vHV/5g/RduSUZz2OZL1fhGQThpqmObTJtNWl+Pl6NsOB70ndMQH90C3mLf0M1/TNTu+uh2ggyL0GkNgN1q5+CV1VyZAqMo9c/OPnbi/ko44F/e7rAEGcYODdIJIbExeuowTzPC3xSg35g4z7w6d4pYgQ+juGczoKLF7RnoCsEbh3NxCd1NnJmshrbmO40gPGt5YnvWLH48tk9HxCXTk8zm9N+VGWuj27dVeovaxtwu41esIbz5Mkf6arnR38Zc6EkOwufBMTd/M4BZN/23IS4iyxKQwRNrwpg+s4MRk1VtINSnaO+GkaZY2zBAo1W5jgkh598EJILpV4xg/YUS/yxjbVWXzzhk1Lpdf0LHOSydyU4uOmK4YcbthYi/Xwxp5bYkeG7Pt3bust37DefQtdec0D+Gu89TZqogWqz/3gErKQt1j+PdPP/tNP73RiUw49xAgfFkmfx9MNmFtL0ADAxieS1mW9vNiWYPOWbgnfEYN4Hth3nUEJO+Baz9tjJbSPAzG+t5iHNK9A3hmepmuZzANlMhdS8lKEYYJOu3HXphTQAwBpeOMqBRd3Li/CruDOm8XatxL8IEEBnsDDJpexYO0BaW6QbDthWH2uodz7nKCAGiuBfzWBSCdvXfirAMQwPfFUcnGeN/FegPnEtjvi/tBtJCEmU5XdvO6cd8rxQlUir5dWgoSmgbEbiMVbKeej61qwd/gChDov3vblanC3/E3mwPi+tNL41onqqybifiq9jcroLLhaCAxDANAHXVzR1NW9omw+vsI4b7y/BfNstWiTPm+19MTTdMQyauVuPk6hsDwyL6ACYboZE55Rnbc6i8FuK7jOMVBIyUnFnBMQm2p01XjNvwP5ymiI/2NR5sPDaJCoqxXD2j9Wmes21hJds6A/lWKwdYarXXtthYttQPS6YhlHh9TmspCD4MKBBEkab42zniD2IX8xeRgLgu6s7zR8poMKbMRpfNiM1sb8PRG1Tau/jCKwCw6X/o5z8ONyVhGNuLCly9JOLYp0PPwmNrjvU9mvZc9ZyIj1Fc8rpdfumz3zMVns+N94fjrZ4Ev5vBWmdRvdxCm3aW717V93gw0IOxc/hMxj6Xx55FBdZZzQzX+XbHneHuuRiFtafG3/qo8Z3+UYWBAN3drW7bhJtMZrwXVlQqGFhce2Ba/QYfIr3IYjppxJC2czFutUg/NhthuXjyhhfjAMb9wdFkcPWbOSIvHTso2EZHnF2MTHaRX3+BS/88SlZM/d+/iM7/q7xASxbAQKq5VJxtIl1tJkr876N7YmTF3KwlEsfbdnjNai1+vqL8r+INZSGc6HiMAhfBp7tPJFZi73h9vz2Haj4EoZ5ufLDWMZ3js6z2h62r7YKpWwgb/l4TnKpbG+PEa0tOn2ynIphbRYkLq1NWE46fyllcG4ukQszEE4eJhpr86iW+K9Ki3FjrPSshyFUlWOWal1dAQXg+dOCDZ4dGXUASeWjG/THI63hUo9gGqI0QA07TXemO7DtsoaykmafMfUO+Q/pncy3RKeGUWQFscqtu5592mdClki6juL2NKeFFLi1VT3OPFPaYyJ92UCwvKpdX0bgc4FpW/cntra7TGULQqKnzdLPWbICXLmFIiwXCO7iFFg0vByc2VIWAc1z4lKQfYM1Di/iLnzlCop240Oz0bkz3gNqiU3/vit+ToJ3MExdI3CtVZbq8fVlOcr/MEQ/gWHEBBe5J6vzcH2dAIBUWLj1b5ORqT9Nt0M6baRln1fWGtRKimK99aJRt8Fusbit9wXINrLCJ7TUg9+vbNR/IhLdX49/50gzQmhoPrlWXtD5qdXd1yEtqPcSKA8e+A+3uD7L1HorwIp2ccXFio+Y6BXa0OuhGZQAb8/fGSHJJmdI84XyxCmA01PAd7EAc+RMwBpxfD7pKPRrk4Pa9OxSjW/XuP2U+X5Ku5AZI9BK1j9eIKEGtNX5awg7ZAMLXhixaXRV/5GXhh5fx+duUSnD6yea+htyTVs9W7Snbn6ouI5MUnZFs7Q6/ojC2nUGVaChBfSyDGVzt+6xnZXg3wzEVbEo63VaVlsU50Xzt7pwPWz+mXNeu2qcI7Lqbsa+tiSu6d5rl3awS1Pw3aa3u2xpY33uyi7EvoeJR86P2k95ngNkzfsFgmYW+1wryjQSomWL5UIk77KhNo4qifgbK/UtmWtZcDab37IBWaUNBCAzCOhHnkIdIR88olt+IuMFpkep6Km/XIdqYzvDY+XyvGwmVPUaZbK/qFr8jzuXboCGdZvbi5ApbXxtqVc7s+yOwhCJm6y68Xh2aGplP2E5Xg7rFymB1sUIUVVI48oixD9eOiDf+LLOqaN/uxNXQet3qRvNycY+xvzNa5ECxVt7eGrntEV/8tg/XesaRATfoZL62je1VfhLsyn1q4t2ZwKhDVSZ9ALuxCl++4tYV9OAyYFY1aEOrdFYFXuOzizAPudroctYoj1SGTwpSY0KUv/Avw6AP9CTohjb9GjBSA7tdM3WhSltDAs4+Uugbza/UBA64tNTwWJV4rX9UvFIIOXoISYxGcfelyeX47bVrqcr5hOt2cOrE3C7IGYLibByqaxUi9Di6sxd+Dw3Oo6wEcpSDCXecd0/sG58P3Z7xDKd3n0b24apWqOe75J4+gx511Rh0tg6r3Bm8Dhpbmomfl2c96tsng2rAyzdKMUovcTqLXH40lu/6FofDTOnnlOifSVQco3G2qy88ZteHR31u55Mv+Ds/CdrN2MUMmqLwryxciA0oOBl2oF/BWaO4L0imx3uoJCUmulwXnYZOckO+tgGPtPTWO7kxbLcPN3grzLzmXucuGUE/uVrAFM9pXFS7H+BNq8yHqy04g3BpSiyTTvcvGSDZZVZ0d0NOdZPbTNAlOxABYuHNsPtHS/CCLHybC5e1b/rvXND9KcNCN5MlDNd4MVTaGR0Y6UgEUaaJB94rRB2tGnhu7IwFKUYh+Y7NHtuJrpH3JjkPO97gYvHndXSc7H6rguqFHCAppPFz6/InFInuccgd+k0HSt2QV3oz3hqx6z2FBzDHphw7u00GGdtbJ776Uce+QrlUOZTc40BlLYXQAXlUeN6iG/MPL+zIkBCml5lf027ukT3TeLntAC46MKppPAB+jeq4PgyL4rcUgIdA2FPR8f+cvHbUv/NzvzkQhLuKfX6h/4JrGShmAV3pe2eHQVPBLS2wG32dZkKyfoVpUKGnplt4/gMo3erpQiw8LIW3HN85v7q9PzOGRyrppRHdgoX4N/Mx/wfn384eHmYaeAdMLK98gSM2cUYUtpaA0vqI5+JBB3uvwssapdrlWGX8X3hezSnGDIK2mAJ4WL/Lq1S7cavQOpF2flY9+q+j45t7VUZuSYuf3v51ln5CylQ1V7S+FD3cZGKmapZwUdbjuiImhWuTeqmUe4uS8ccRmbFP0oul65/ZlzhjzIRHWFW9mHeWrmVKDUy54C0DH9c+DrevTr5wvUSr2Hq2YpMpgmy1u4vmXYg40VBze1M3XDtctLxjaMGVmPE/fHLzr+Bfwb+CfwX/Cv4V/Cv4V/D/gYAXy0oH6te2rZ7cEi1mqG4uPkbxkoR42W1/yv9Aa0R4v2QaSGwVlSPWyykzZsJWCloqQjP3uyGrHIYg2D4A4I2RmIQQk6atfdY/XAWOuei0rXxwKhINIyTDc/peagOM5gTsk8ip5ocpXDVzUTeFKhVTmcHwrN4hZQBgVqNkTn65xzaJM5wEKQfk3hZbE1esB+Cev/iI3/sQ9s02cowHxy2AFfHYCOEdM+VcSMcVFdO4qxziyp9PdOw2BphkHSJBJJ4xN1eOscO3Aw9DKzUMlivmz6BvTx8d1UToUxP9VfKGQxQBb6bIhmQ9qoke5UvkRV8YtvA8HfXUALUq37b4bv8Ax+T3cQvhczMtg6mMXzITF/xQew6r2DxOl4/Q5TZI8UwJVyOPtPUeVuOXWU3rXbfMGrZeNooEievOUBuZrC9U1954lF2Cm+p6pQsFtQhJJUJl6+GLl4C8iPJuJqw2FsdnRGv85WCG/bf8w/eR9hf17DbfUKehaQ5SCADAfWx3ptlz+Ien3/80ehWpOVPUCGEMj1vAsLpCmi06eUG95Jsd5yaikJev7DeaU7lpc8P+3YDBIZJopdw8sckHY/z2cq2XuytpWKu2Q/OnoTV40aKbqrN/UR6sSGfmmp5SUk00XdjWWvs6pS+j2mFkas3kVpfWKHZUd0cyefDKyvtol4oividHu/DPHk8L2J5AW8wizjp3BHTKQrjSYE96mju8wFKVrjl1Vd07oVi+muiNOWB9z7M9VC4TbtN1agNMYLtHg2ulrUMQpnC6vS9xNyka+RV4JCTfoRtLydkP8CwKRS5mLNNqR/VvDRfH/3JKbZbrO3wZ6pBsa9B9vpd2gxQ42eSW2n1HgG7LaEziJchOAsuuOWRFrYfBhsO47FGD8svGNXZzOHu2bog+5dJnnZHeu2OGh0ZeKg3vFnvtxcWPnLc5N/traai+pvqk9/A3Xb59CheEcrjA1sI27Ix7s67SzNcBJNoljlIUQipEIPhrS6xmS+lUCz5X6zigRdNLx007+CAusMR8+sLLFK5KjNxReordJD679YBzl2lmgks0odsBxy+5ub71SoewgWbKzKbsOeIH81Ip2Jyr8R1OvF3PkUBrojWC5XBoUS9Yn7y+jCSKsUsx1zy0AeGGEa/KapCayKYvGV2U9wH0ticeh3HEJSXi0uTKCin76PDJnJy8+s65Q9DjFjD64q5Xr9+Vvgfy5R4IX6ufm36+eCJs7WoqLS1Lgp6BH6xEdFZsypXQPuSfdqfqbWKHDcgfY0bXW4eq/UcS9+JYS54RvTMj3quZfg+5RAmdqCygQrCegE8RUQTy8of8h6H+SmB60lEL2GE5lcD6woNP2Cl27yxTumZxcGjuow8JxbdV1R2luyjz5lyhCbXOhMpG5XxI0xtPrkwJXAfH/kgtRWl7mJNw2ahx1ON8ZRc9txhlIk1nx8orVcms20MurJ1fiAFpkui0kFbAG5DB1UkJhSmm0FotJ8e+idB26ED6ZFdCOyMzoCqvbFBQvsnM9WtJ4iVV6ZKTFOqGNwD1V0OUhs/Qs5OaEochHn285QT4d164AWLfRoAuE5qf6Nl8GPtV1IPqAJLTZKZfxlSXatuuvsqT5Zv9NJZBouHV2bLzwLukR4zRiB3JG2ExRXWYnlPwqhlDdJehdWrmjJKi98ypCgj/oqHOL4PHiWvvgaTMrZ/re0bCjpcfwDVB3IbnkRw72irYNWispismnf/bKWCMy/0MI/Mqrl9K6M4YbpUpfQ99L+6NcyNLff7wxypdE8Sk+qchVoQK9Id+ilqqyO84KfWzfV4u+npV7x1Gtr36TzS43W5iV53jj21TJt8b3rJML9GfuVRx8924YUqoulbvnAvdhx7PwGaHeCQaPCW5JTNBZhuxEz8eL9u4p2RxfCQoxvO9rQWQFJEhWIIaZo4AZ7U7Qn5kdPGhI9oB5N0AbjPSOy5wHZHoQgY4v33d5xJgASy57DRRN/0M+n202fPD0w7R3LsWoqeHp6lfRWn8FpDYOF5hElCAwmp9MHXGBbu6cWccRma0e1O47zRqCRGCRNIfISauD0ehCjCFKPDyLZi4A5/5V1Scft50jgzVNNzvMfBAboNuaGHkoEmO04NabZ+aY2OQ6iK8wa1+ye9qZlBB7nVvUdWQpAyioTDNN1jVuYYerbvp1ayTs4uh1r6cXRuSJHBBRPMHzCUDKCFRKglbajTfaAwb/3rvkL8s4sR9OGvRr1HD9tbgv2L0QwCbdW+pnLWodg961Rcpf5dvSh/U7aWZRBTpnTRPsG+hOIEV1EmgBdYpCyA1WKmyyZBtvkoMpUcQc9aTT2c2KoXQEnIkmc/QWfmcx4oWQmnCxH6fEfEYVTLm1E9Rgl5ii0sOJ97nvz2cFG5kGnXNuObPsmKU/ZXIscncGtKUyZ+DFsAdQESI3wG8qKPAD34K+Bl8z3acGN2eidrpWjgzeeoCQyGGhLLmyP8ZhDsJY+K1kJG7GVeqyoLiYaPYk+XTSC6Epbmhqs4kF3EeQpxVowaeo6DIiZgLFsLWmSJU3x4jdxWH8yRoBuME79vck6TuK16ZrJUpme0HMfCHlV2lN1jMfN2txUWqPFAZ7wDALDq/1Zk5rrAXCXxVyS+523FWVKI+o0ZD+Mzsw/nBKrHCMgiGpzEMGqV9Qwipbw805wWjh8ZcE/spoG6q2cYC/QZHv/W1SJjEE+pLl3Wk70xX8MQNfFiqklmcwLuwjQeTQREwf9izcn0KfWNoQv9hqGZHqMTvpHToxRYpyE8jJVPSVa+xr99E9D2t/HRcUEhfL+LoNjtqUeHzJpP95BxWgQWwwbYC1O/lvO6iEV7WbejSSfXDDSBCmrb8Oasa0ouVGmEO4UZ9iYv7iYs5pzeMiXxjlIwa5gxZXSB+T1OKOHWMuKxBbBB1o8XdFHNxh3n44al7iLXFMw9H4xEujawg1Cm66Asgmyh+5dP3VZQsTU6yymbluXWuRkh0TE9x/M9JG82IeBwH2CooRgH97BLIuesYQXnagPJWonmTm7Lglz1SQuxSSZ9WhLINA7X1ro0WS/y7vfh3pyMqJFbSkShm6Oo4k7bQgutbQNuuT22tt7IEa9aaWVTLR+0oRvshgmblqwxnp02WUUzxdBQ9LIJtIdRnfB11tAEJLM7/sfzRR2gBer0C/VH8h6rkjyhPbk7xRkyjcLNma6cqPDs7ffjPhmvA87M7r9sHLnlsZvL8KRZCHIT4c7HGLPab2XbGQhsRMwqNtprZizOsIWnc7IkV/JD3134WuITychp67/4wFAvBUvDu0f0U5RdIpLaUw9zk0N8NqIrfqhJABZ44sQtC4BKmlIlX29YXKR1o4XLhivqoaccGSOPUTgByZqvAW5Em7gk+gNvYfNHfW/mQi0XdkUz5bE45fZKwiZtsylaB13yAasJIm9+U38Zmvw7hsinWzhdpfk8RrM+55E8PIO8CaA8YUj24H04+DDVryYXwzFYP4WZMlkyavOz80UnrcxjySdLleGVznSiiZEJ1c4KW/tNavY9U4INu58Gi+6wfxIi+iJmdIgO79afs0htBMv8wLGF0LV7RgZSzcDPJ6n4ArzjeEn3SUzh3S/TueHs4bV7gQRR4DNwztmLztl6ymksoxux6l3D/BUbR7ow0OcZQ37qTcrURrvwN/ZtJGdhyP1JN+L1XlTxfFuB7sY1RG0nLl2pb6MaznecJ8NVRS9HgJ3DSNFh/a85c/XRhl9qBmQB9mYfSa4V7AIBwofym/BGw4sTzSauPbPdIa/do40eMBFAUNvGx0cXZ75Ma1avxwj/Mqr+b0vAR9TgFczaY0k3KY7OVEmCpz43wdrwx6hAA0ILgRnq3Wp78M0au9bwLhjIdeelQdxjQ0GA2Jts6zydh6T1QMoqWjE5nu3jnZcjK9zeSs/9rLU/w4yOuKcmuAMhZ9dmtf1KgD+0CAJKtl7f+ZUGyAArW2bX2t3ZuNS1tbd/Sh6FGzxPAZ2UtbxJzOuljD9UFAf3VEYp6Wzom04HjLUEECRSiL90Pemr/0KzY0nJLu+V3dt/W3LiX8l9QSwMEFAACAAgAvFVpRteZEilfAAAAagAAABsAAAB1bml2ZXJzYWwvdW5pdmVyc2FsLnBuZy54bWwtjFsKgCAQAP+D7iB7gE1NrYXMyyQp9MKkx+2LaP5mPqZz1zyxw6c9rosFgRxcXxbdlvwR/cmutwmU/APYbaEmFPrXMw45WDCNQJJaGd0CCz6OIVvQvEZSihMpqN7lA1BLAQIAABQAAgAIALtVaUbO8+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
  <p:tag name="ISPRING_PLAYERS_CUSTOMIZATION_2" val="UEsDBBQAAgAIANpILE+4+Zi64gIAAGcKAAAYAAAAbm9uZS9jb21tb25fbWVzc2FnZXMubG5nrVZdb9owFH2v1P9gRerb1m5ve4CgAG5lNSQ0MaXdi+UmLlhNYhY7dOzX78aBDrahAK2EImznfp1z7nU6vZ95hpai1FIVXefr5RcHiSJRqSxmXWdCrz9/c5A2vEh5pgrRdQrloJ57ftbJeDGr+EzA//MzhDq50BqW2q1Xf9ZIpl1n3Gd9b3DLaMi88Zj1J5SGAfO9PvYdt8+Tl87V+vU91oMwoFHos7EXYJ8F+IE6bv08zm4c4XvHrZ+tdpMowgFlsU+GmJGYBSEFZ6OxjykeOu6jqtCcLwUyCi2leEVmLgA3I0uBdCZTe5Ao2Cgq0RZsGI48ErAIxzQiA0rCwHFjVZarT9Ytr8xclRBOo1Rq/pSJ1MYEhuz5ohQaQnMDDCL4mbmEN1XOZXHZFhpqxBGgE8fTMIK6cGFEiThacK1fVZnu1LcdqM0xCQYhQDigW85p7WPjGHKUoLOyFIlpdwZZehaZNSNTEgzDKaNWCDUZeaUNAJ4vMmGEzVbWpfDEovIknhUwkwm+bFCD6JamVoBGOI69G8z64QNoAEQXHmMR3jpueHuMxSOOoSAct9kE3j258SwioM6NdDbSTHithGyFeJKAXc3cUqpKw07NJgjIVq8vjwsT47sJKIZ4/p4OaLwC9HY1k0sBeZSpKFsDQVMO8JAEN+xuQr6za4/4ePgfmvkKFcogni55kQggNuGVFmgFZ6lM7VktMRv/RyV/IW7WDXmx7uVgiB8ujs1np/33qI8bI/KFaQtdA7ZO/5Qs6nbam8IhpZ8WPx7gwItI+DHMaJlXWTOw3s3PW2bHctSaxDuROpytD83EKuXgKWmFcvp43LqzdsYYJdTHMC3B4awpDFxmMpdGpAf4nIxwjWgMw6YZPjuVTFWVpVZYmXyxAwgupioX/96Gz6XK7W7G9QbYZgD23pNFU1zUBB0fcSu+aeNgfrakcTpLlEAlH/J5wZvWyVUOW3/FfVtp+0nYudr6QvwNUEsDBBQAAgAIANpILE8VHmAbowAAAH8BAAApAAAAbm9uZS9wbGF5YmFja19hbmRfbmF2aWdhdGlvbl9zZXR0aW5ncy54bWx1kEEKgzAQRfeewhsIXYdA16VFqBcYcZRAkgmZUfD2TURtadNl3vs/w4xiFDF+Yl3VtYJZ6CkQRUucUTXvd7YMC169cSCGfMKCvOdKJjcsUWgjMnrZlB7Bcsr/8GN4a2E9P+IjXjDlQmcc6kupsJlc8rCYaWPdGlCPEdOAL5hz6KG3eMO1J4jD4wzsG//VuZs2mx3eaUAdIrkgqvlAVbrXcfQXUEsDBBQAAgAIANpILE8fVIpqMAMAAMcOAAAiAAAAbm9uZS9mbGFzaF9wdWJsaXNoaW5nX3NldHRpbmdzLnhtbOWX3U/bMBDA3/tXWJl4XAPaJk0oLWL9kKqNgkhh8ITc2G1OOHbmj3blr985bkvZyha+JLY9VE3su9+d787nODn4Xggy49qAkq1or7kbES4zxUBOW9HZqP/2Y0SMpZJRoSRvRVJF5KDdSEo3FmDylFuLooYgRpr90rai3NpyP47n83kTTKn9rBLOIt80M1XEpeaGS8t1XAq6wD+7KLmJloQaAPwVSi7V2o0GIUkgHSnmBCfAWtEQne0LavIoDhJjml1PtXKSdZRQmujpuBW96fS6e913K5lA6ULBpQ+HaeOgH7b7lDHwDlCRwg0nOYdpjp5isObAbO6fYi+dxL8yKnJYM/WMjsLFS7uE44RyOuNLYzhCraVZjvrWtCdUGJ7Em0MrMfAhpJmFGXp2qx78nTghUleWStu21Q4RPw2uKPE9mGSiNowt38lYCYxt5RSWSTHmbEgLHqKdXoPso9BeRCa0ALFoRccllySlEpMLlgrI1rrGjY0FWyW1v5Q+1EAFOZOA1cfJURrdWg+LynKqDd/0ajVjfGSz9lflBCML5YiAa06sIhhdV+BTzslmCshEq6IaxRKxxAhAizPgc84OqlAtgfcZukQThUNNLMVScBssfHNwQ8Z8ojRyOZ1h4eI4mMBvPghcUmNuoXTl4076ZdDtXQ2G3d7Fjl8gZTMqswfCsZx4UdoX4dMFkcqu9DAcGXWGV0lhwKq5OmtrPj4N64rGPD9TNu7wDRRO0OfErwOygX7BlL+MlYck/o8e1Dab01m10f3mrdC4xQFTEpg4kWFLArnsgDWAGZVESbEgNMOmbHzbmIFyBkdCgwho83gPgz6WafU2hRk2SaUZ179HsoXERpn1lS58Mhnx518r6nZGGLNR7/SwMxqcD0aXV6PexSicRmv1eGv3TGLf1Lf3eH9ovMYWf3LaO68T+SEGoVaGemkt3HEdqePPdaROw5l0snEe1XIBe8w07BnsMgIKwCJ4RRXzlK+CUG3PXDF/zYb5B1b/+j4Ja68/7R0NPh1/6f7vu+CpcQhvqztTfOdek8RbL0B+pgAJBV6r/KG4vjW1P7zfTeLtU40G0u5ePtuNH1BLAwQUAAIACADaSCxPcVeUnRUBAADRAgAAHAAAAG5vbmUvZmxhc2hfc2tpbl9zZXR0aW5ncy54bWyNktFOgzAUhu99CoL3kE2NmrAmbuiN0SzZXuAAB9IMekh7IOHtrYUNVIjrVfv//9fTnjYyJ6m8FrWRpDb+yhc3nhelVJI+ILNUhflWzpons42fNMykgpQUo+JAka6g9MXtmxtR6JL/UWRrXsvkkOJY5mH9tI2vQoYa99vHePe8BNRQYJBAeio0NSqz+d1rvIrvJvlhOm1IZH52BxqmA4NmwbrBKBzXvW+gxRclK2DbZ2swmiE55/RMSVTvNRrbLmeKHEpjiT/6eIR9Cd1lM3MGZpwl5CgrFOs5xDk9pqCVhVOPXY0i12iL/BL7JCpISnzHLiHQ2eclMtx90e5pe8emwg/KUNSaqpqjcCK5hxmfwc7tVxZfUEsDBBQAAgAIANpILE/Xm3CWKwMAAG8OAAAhAAAAbm9uZS9odG1sX3B1Ymxpc2hpbmdfc2V0dGluZ3MueG1s3VdNTxsxEL3nV1hbcWy2qJcKJUE0H2pUSBAbKJyQs3ayI7z21h9Jw6/veJ2EQANdKBGohyjZ8cyb8Zvxc7Zx+CsXZMa1ASWb0X79U0S4TBUDOW1G56Pexy8RMZZKRoWSvBlJFZHDVq1RuLEAkyXcWnQ1BGGkOShsM8qsLQ7ieD6f18EU2q8q4Szim3qq8rjQ3HBpuY4LQRf4ZRcFN9ESoQIAfnIll2GtWo2QRkA6UcwJToA1owEW+83mIoqDw5imN1OtnGRtJZQmejpuRh/a3c5+5/PKJ4B0IOfSs2FaaPRme0AZA5+figRuOck4TDMsFLmaA7OZ/xV770b8J0aJHLZMPUZb4d6lXYLjgnI65ctkaKHW0jTDeGtaEyoMb8SbppUbeAZpamGGld2Fh3onTojEFYXStmW1Q4gHxhVK/AhMY6I2ki2fyVgJpLYsCqckH3M2oDnOxGlPRmRCcxCLZjQsuCQJldhRsFRAuo4wbmws2LKTvaX3kQYqyLkEHDlOTpLoLmfYSppRbfhmLasV4/lMWz+UE4wslCMCbjixiiCnLsdfGSebxJOJVnlpFdRYYgRgxhnwOWeHJUFLwMcSXWGK3GEkzl8huA0Zfjq4JWM+URpxOZ3htKIdTMCvPwu4oMbcgdJVjXvJcb/Tve4POt3LPb9BymZUps8ExyHieWF3gk8XRCq7ikM6UuoML5vCgJVrVfZWf3kb1nOMfX6lbtzDN5A7QV8Tfk3IBvQOW76bLM9p/F8rqJw2o7PyoPvDW0LjEQdsScDEhRTVCuRS9yoAplQSJcWC0BSl2HjZmIFyBi1BIAK0eXmFIR7HtHyawgxFUmnG9dOQbCFRKNOe0rlvJiP+0mtGnfYIORt1z47ao/5Ff3R1PepejsIdtA6Pt6pnI/ZSvl3Z/VXxUNjHb6fsp2fdiyqED3DvlRrTTSrBDat4Db9X8ToLV9HpxjVUqQSUlmk4KiguAnLA3r+jQdn6FwCenJQwW688KO/gePz3u97aa7NNFkjCc/BBu9aHygQk3ZP+1+FxZ6dMQDUq3nYU/pWJ8LR6JYrvvbY04q3vNzW0339JbNV+A1BLAwQUAAIACADaSCxPjnP2+moAAADlAAAAGgAAAG5vbmUvaHRtbF9za2luX3NldHRpbmdzLmpzq+ZSAAKlHCUFK4VqMBvMTyotKcnP00vOzytJzSvRy8svyk0Eq1FSdgMDJR2civPLUosIKE1LTE5FMdTUyMLJBadKhIkmTuYuzpbI6goS01P1khKTs9OL8kvzUiDKnF1dDF2MlcCqarlqAVBLAwQUAAIACADaSCxPvH0190oAAABJAAAAFwAAAG5vbmUvbG9jYWxfc2V0dGluZ3MueG1ss7GvyM1RKEstKs7Mz7NVMtQzUFJIzUvOT8nMS7dVCg1x07VQUiguScxLSczJz0u1VcrLV1Kwt+OyyclPTswJTi0pASos1rfjAgBQSwMEFAACAAgA3EgsT5BJJiUoBQAA9hMAACYAAAB1bml2ZXJzYWwtbm8tdmlkZW8vY29tbW9uX21lc3NhZ2VzLmxuZ61Y/27bNhD+v0DfgRBQYAO6tB3QYBgSF7TExEJkyRXppNkwCIzE2EQk0dUPJ95fe5o92J5kR0p27baBpKRAHJiS77sj+X13R558eMhStBZFKVV+ar07emshkccqkfni1Jqzs19+s1BZ8TzhqcrFqZUrC30YvXxxkvJ8UfOFgO8vXyB0komyhGE50qMvYySTU2s2jsbYvohYEOHZLBrPGQv8yMNj4lmjMY/vTt60P3/E2g6mM+xfR15wHkRj99wa2Spb8XyDPLVQP/16fPzw7v3xz4Ng6BR73iEQMkjv3/YA8lkYeBGgES/yySdmjfT/YXbBnHmuT6xR+2WY9Swkl9ZI/++0m4ch8VlEPdchkUsjP2BmLTzCiGONrlWNlnwtUKXQWop7VC0FsKCShUBlKhPzIlbwIK9FlzMnmGLXj0JCWejazA18a0RVUWxeG1heV0tVgLsSJbLkN6lIjE/gm3m/KkQJrnkFfETwVy0l/FJlXOZH3a6vfC/AjiHZlFCKz2Fx2W5SgHQAfy+rJbxLhHoNLu7zVPEE3RYCAAOK+GqVyrj5paSrQkc4S/mmM4oQX7n+OZA98GhEfGf7xBqRPEFOwfVkB6KEmJIQAApeiuIJtpHhujFHOE2HIUzc84kHH6ZDmMjFMoVPNTSOGQEmzETeZQVMJSFwnNKrIHT0ooErxNGKl+W9KpIDlu7vZxew69sBCMFme+BMY2yBgR8Scl9RiLjqBoMoseF3qyuYKhAwYiYZaElldVmBbLJVKiphopV6Kjw2lLoRtwr0lQq+brgP3o3YOmnu4blvT6Ix26VQj9d5vOxpB+L8rj721VADTfY53xlTixaNg0+QXSAZBkMsggvIgRdDLK4JhUUmtMvGx5fuOTa7BHlvm5S2SS/mOsekG8TjGOw0m9ZS1SU80UsCqcnsSHk0zA0lH+fAYhd7j+TWBhXoYEYLuRYQR5GIotMRpHubOFpUH+fuH9EZdj3ifId6fINyVSGerHkeCyBbzPWebuBdIhPzTtPe+P9cy78Rr9pU/6qtEr5DPr0aGs9BYXlEEbyqRLaqulzrBWvDf0oUWuKPhtBn6k/zT23i49ANfszOlDKr06YCPXt/dpEN3aPOIJ65Uv1360dHQptSQ6Bh0cUReoy0v9VEux27ga6Iiehv5/pnYDNr6hYUNje/Vf2t/aAF8BV6KgadwBqbyCm0OhlUof62lzDrg/AvdcHob39FxtRlUHWuxE0pq07PRs+966uR89ML617PelBsmMs8CNkHwEXbD5YolRnEn/TAnE/JdgWaEnEwkytVp4mRfyrvTJmAta0z8W03fFuozDxNebmlf1OmPjwnimZyYeN0NqCf2im49/7sCfjpu0QJDqGNsbFv697H1mpPexqBfPRSeIxuWyfQUcareAnl+FbVedITqDmCOeQMA1g7Zyp40d2FtQBfhdE8Re3T3weB6I4OkijZgf3pq0qUfw0G0dPYYdDm4Cceqk4ghseHAZhBH6v24Lu163kOZi5w+YccMHlT4jKVwaOjbr8glXbrMWPYnkxBTdSIR9UFtJBDELbksYN5CAe0Voc2AEE7wGSVCkQeuFbPENQpDi8gz5ojlzWa8uIOkjRTKh0Um9lALY5q2Jy+3GjUVSrzQZE/r0TqCTN3FmHHMdc7sJJwer9rOoIEjo9xe8+TqkVvMHuCfagBX+GJRFZDAUNCdtc3+orCXAd4iut7tv/++bfL3pTdbYaFJNaMv6Sw9bdVeDcqzQ3dyZu9C7v/AVBLAwQUAAIACADcSCxPFR5gG6MAAAB/AQAANwAAAHVuaXZlcnNhbC1uby12aWRlby9wbGF5YmFja19hbmRfbmF2aWdhdGlvbl9zZXR0aW5ncy54bWx1kEEKgzAQRfeewhsIXYdA16VFqBcYcZRAkgmZUfD2TURtadNl3vs/w4xiFDF+Yl3VtYJZ6CkQRUucUTXvd7YMC169cSCGfMKCvOdKJjcsUWgjMnrZlB7Bcsr/8GN4a2E9P+IjXjDlQmcc6kupsJlc8rCYaWPdGlCPEdOAL5hz6KG3eMO1J4jD4wzsG//VuZs2mx3eaUAdIrkgqvlAVbrXcfQXUEsDBBQAAgAIANxILE9LM4aKLwUAAGgdAAAwAAAAdW5pdmVyc2FsLW5vLXZpZGVvL2ZsYXNoX3B1Ymxpc2hpbmdfc2V0dGluZ3MueG1s5Vnbcts2EH33V2DYyWMsO7GbxCPJo0jUWBPdKtJJPJ2OByJXImoQYAFQjvLUr+mH9Uu6EC1a8hVKIk+aPHhkgnvOLvaGJVk9/pRyMgOlmRQ1b393zyMgIhkzMa15p2H7+WuPaENFTLkUUPOE9Mhxfaea5WPOdBKAMSiqCdIIfZSZmpcYkx1VKpeXl7tMZ8relTw3yK93I5lWMgUahAFVyTid44+ZZ6C9KwYHAvxLpbiC1Xd2CKkWTD0Z5xwIi9FyweymKG9zqhOvUoiNaXQxVTIXcVNyqYiajmveL02/td96uZQpqFosBWF9ouu4aJfNEY1jZq2gPGCfgSTApgmau7934JFLFpuk5r3ce2F5UL5ym2fBXmyeWp6mRC8Ic6UgBUNjamhxWWhUMAGF4QBdNyoHJF1bW5E08MmUC8VSPBc0ZVGId4j1Vc1rhecjv+2P/H7TPz8ddQtTnRFhJ+z6Tpig22n55/1B6AfnJ2GvuzEo9D+GG4A2tcyZfjjyA78f+qPzt53Bhgh3o64xfq/R6W6I+eC/DTrhppr6jd6mkOHJoO+GOTkb+qNup//uPBwMumFneI1a5PBKtlYr64lfxQKRuVpNb5Pk6VhQxrHZ3MhxDQbbFadqCqFsM6zGCeUaPPJnBtPfcsqZmdsKxa52AZA1dAaRGdnqq3m2orxruoIQDcOSLGv78E1Z2q9er229Umi/3tadVlbLZjdMpJFPbP3+3mFp/puDh82/x9AqNYZGCTYxs+xBqytLKWaRNDJshh0SbmxzknMe5FkmlbluY6uLpRH30FQnUqxF3l6TseRx6TFIxxD3aQorrT+4YKKNkvsemWCOcvTlIANBAirwuGEG/RuVBDofa8PM4phpX0k3FKOcIB+eh0B6wS1/RwlVei0py9DaFh/Vf+9LA/qPwt3F0r2iAWeoxZaGk7wvYtJS9BKPRxfxIQgXsRPMHG6zB5STEYrqDSRJg3Mn4RTryEXwA4w1M+AkKnMek7nMCWcX6GdJMOPzFP9LgKwey2SiZLpYxdHBEL0Iy4zBJcTHLorOUEWaIxLnlIyDKTT8lbPPZAwTqZAX6AzDhutMF/y7GxFnVOtrUrq08VlxuHX6Lf/jM7tBGs8oDgqbkWN5Q5qZrfDTORHSLHHojojmmBU2KDGLF/dc9rb75WEoOwzG+RtFY41fszTn9FvSlw5Zod5iyLejZZPAP2qBs9qEzhaFbot3QY0lzjAkBSfeiPB0YCIHV8KICiIFnxMa4YCibduYMZlrXCkaREGtv9zCAo9puria4kmGGlUMyolyb//Fy4PDX1+9fnO0W/n373+ePwi6Gt2GnFp1xezWfHDgd0beeLh4BHfPEO+GujHKPwK6d6B3xm1q5gPDvTPyjhHfGXtz0HcG3hr3H0E+MPTfwralSm3XiW/F8+7nPwd4xxrdaIad953w7A6CRSncHtiqFTtM3j1bLmbs73W0DPzGqHlCMFyn3TA4cmkPfYmd2EQJNpiJfQnighmchhhT34nehs5pFh35750IMYhOndRNbX/gtOF3LlKjYnYcrsyNTibgLDAtzjacBjhLcXiNn6yzf02fdarLb9yit9a6/h/t56sfbYv+taX2A1RFydZS9+c4ILYZoB/Y7d/3O58f+cXMaPly1kW4R9UFKBJKyZ3kh8tXkKQjJtIFEQCQFB+y3RwYw5O2q/XED/xe5+2g2/oJjobv1IPFVfnZYe07Q/n+e/3DnL2TMsFSdKt9MC+/5tUPD/aqlbtv7ewg2/rX0frOf1BLAwQUAAIACADcSCxPDnvHIGUDAACXDAAAKgAAAHVuaXZlcnNhbC1uby12aWRlby9mbGFzaF9za2luX3NldHRpbmdzLnhtbJVX207jMBB95yuq7jtdCrsFKVTqDQltF9DS7bvbTFurjh3ZTtn+/Y4vSZw2IYUICc+cY8/leCwitae8cwCpqOCP3X53eNXpROtMSuB6AUnKiIYOjR+7T3/n827PuQUT8h20pnyrjCW3WeAq01rw67XgGve45kImhHWH357sT9SzyDaWwJAu5WzIGspjfvTvx9OLKP6Mu/FgOnloIqxFkhJ+nIutuF6R9X4rRcZjE9qt+Zpou2MKklG+b42IUaWfNSSVmGY3s/6sfxkllaAUmJAepqP+6Gcri5EVsCL7wd393ehCTnnU5405oR2ootrSBv3B7eCuiZaSLVSLPJlNb6a3zXiOu1e78mlcjqDhn27NHIV/BPmlzUWapV/RSCrF1hT0hDMwXyuHCRLj9UPC9MF8rQSTkDmoVZCK0RjbIGTspPjdfE3gplr6P8MhEZm7LQV7M004mR5GISsGQy0ziHr5yvnUTny8ZhovEww3hCkEhKYS9IYZvpFM5dtUbSXuD3xQHgcgbygRS8GyBCYu3gBYtZf4yWRs50oYX2ELApRw8MYgwtJYIl+wrGfIwFgi3023Xjk7nsFPPY6T62FMfDM/rz56gRNc5vXKV7nXnDQ3t1wFR3tDjklEDEMrqwVNwHQt6lmbC6l3FlPEyYFuicY36bfBrY42GRX1ThxeafW6ijTVDOrkthaZVBgMupc+W9+5Go+juIdDjfQcNjpHV41lU8xrEWrBrtuV7rcr6ubWHY1vyWM3IXIPciEEU92O5+H9w23cq3zOMNMa31KQz3wjLuRwoSHc3ybRBBbuCl4KJ1qT9S7BkJoyKCrqGlvfv8gfW9dYniUrkDPUA4VckFWbw+3odsfwVy8pfEBcJTQ4HVPvcDtOaKH3wOAFAESud/ltcAvnSTKmKYMD5DMlMNiEmzKLFKq/Ll8jrqokA8tFevQjqBRKiKs6aghLjKue4TztmtdkpWxmlYmSD/dypFTGfT4ljVjDAWnXXkmVjdFfV0HsVaWcJNPiXROp/abl2udODjDiNLEDCB3B8TUex2FCpL4q1plX68xehmAerWIzlRNqPE0UM2aH/TqK9ZzO2AVez+FGAoTz1RqvghfgFxxXgsj4pYBUnoQat2Njjvho2nGNgz5JddQLTK45RRvwb/yHZPgfUEsDBBQAAgAIANxILE/65zdOKgUAAPIcAAAvAAAAdW5pdmVyc2FsLW5vLXZpZGVvL2h0bWxfcHVibGlzaGluZ19zZXR0aW5ncy54bWzdWd1S2zgUvucpNN7pZQn0Z9syCUyamMHT/G1s2jI7O4xin8RaZMkryaHp1T7NPtg+yR7FxCQQQOkSOu0FEyyf79PR+bddP/qScTIFpZkUDW9/d88jIGKZMDFpeKfR8fO3HtGGioRyKaDhCemRo8Odel6MONNpCMagqCZII/RBbhpeakx+UKtdXl7uMp0re1fywiC/3o1lVssVaBAGVC3ndIY/ZpaD9q4YHAjwL5PiCna4s0NIvWTqyqTgQFiCmgtmD0X5icm4VyulRjS+mChZiKQluVRETUYN75eW395vv1zIlExtloGwJtGHuGiXzQFNEmaVoDxkX4GkwCYparu/98ojlywxacN7uffC8qB87TbPnL08O7U8LYlGEOZqgwwMTaih5WW5o4IxKPQG6EOjCkDSlbUlSQNfTLVQLiUzQTMWR3iHWFM1vHZ0PvSP/aHfa/nnp8NOqaozIgqiju+ECTtB2z/v9SM/PD+Jup2NQZH/OdoAtKlmzvSDoR/6vcgfnr8P+hsi3JW6xvjdZtDZEPPJfx8G0aY79ZrdTSGDk37PDXNyNvCHnaD34Tzq9ztRMLhGzWN4KVrrtdXAr2OCyEIth7dJi2wkKONYa27EuAaD1YpTNYFIHjPMxjHlGjzyZw6T3wrKmZnZDMWidgGQN3UOsRna7Gt4NqO8a7qSEBXDlKxy+/W7KrXfvF05eq3c/fpYa7WsV7VukEojn1j7/b3XlfrvXt2v/h2K1qkxNE6xiJlFDVpeWUgxi6SxYVOskHDjmOOC87DIc6nMdRlbXqyUuIOmPpZixfP2mowkTyqLQTaCpEczjL/BsfDIGIOSo/H6OQgSUoHthRk0aFwhdDHShpl5Wzm+km4qRjnB1oH9D0g3vGXgOKVKr0Rh5Utb0+PD33vSgP6jtG+5dKdoyBnuYnPBSd4XCWkreont0EV8AMJF7ARDhdtwAeWkhKJ6A0nS5NxJOMPEcRH8BCPNDDiJyoInZCYLwtkF2lkSDPEiw/9SIMt9mIyVzOarnGpD9NwtUwaXkBy5bHSGW2QFInEuyTmYcoe/CvaVjGAsFfICnaLbcJ3pkn93I+Kcan1NShc6Piu7WdBr+5+f2QPSZEpxMtiMHPMZstxshZ/OiJBmgUNzxLTAqLBOSVgyv+dytt1vd0NVUtDPj+SNFX7NsoLTx6SvDLJEvUWXb2eXTRz/oAbO26Z0Ok90m7xzakxxhi4pOfFGjI2DiQJcCWMqiBR8RmiME4m2ZWPKZKFxpSwQJbX+dg1LPIbp/GqCDy24o0pAOVHu7b94+er1r2/evjvYrf379z/P7wVdzWoDTu125bDWunfCd0beeJp4AHfH1O6GujG7PwC6c4J3xm2q5j3TvDNyzUzvjL052TsDb833DyDvmfJvYY+lymzVSW75c/0DnwM8sEo3W1HwMYjO1hDMU+H2wFav2elx/TA5H6pvzJKj7zdMhn5z2Doh6KDTThQeuBSEnsTaa+IUS8rYvudwwfRPI/Si70RvneU0fQ79j06E6Dan2um2ba/vdOAPLlLDclocLE2KTipg95+U3Qz7P2cZjqvJk9Xy/1NZnTLxkYvy1orVj1Fw1j69snsrTlmjtlRwgKo43Vqw/sBN4Pv55Ce29Nro1+saLgkhYxb0RJ33Z37XMly8YHUR7lJ1AYpEUnIn+cHiNSIJxFi6IEIAkuFzs5sBE3jS6rQa9KHfDd73O+2tRj9zC/8fouQ8rvnKq+q7wcqHguoF9uqXtR1cX/1OebjzH1BLAwQUAAIACADcSCxP7ExZUrYBAAB6BgAAKAAAAHVuaXZlcnNhbC1uby12aWRlby9odG1sX3NraW5fc2V0dGluZ3MuanONlFFPgzAQx9/3KRZ8NYsylM23OTBZ4oOJezM+FHZjZKXXtB06jd9dyjYtcOjoC/3z6/96V3qfg2H1eKk3vBt+1u/1/Kk5rzWwmlE7uGzqvEcvrO5pnq9gmRfAcwFeCylPS3/kr1+CMvZEbZrsn62tdvw8tF/WjGsXl4SFIjRNaCWhvRHaOxX4o5HZMatDRk6Zk50xKEYpCgPCjASqgtWMd/FQP26CLRhLUP+ga5ZCw/TGn9xHveSvY3AfRvOpy6VYSCb2j5jhKGHpNlO4E6tj/LEdLr3ZS1DVgW/7wvJcm4WBoh04vo792O8npQKt4Rh3Gs382S0Jc5YAdxMKg0kw+wNtGHcL2qLLXOfmRId+OA4Dl5Ysg06V5nF0HY2bmKi8OtXsBD9wBt5NXzKSsz2oc6xQ7uQZBygVZrYiXTS0g0Q5slUusgMXTe0gObtZa9v3b9QdY5SgWv38FVd2uEynGI1rhq1rtiFubdHXXM7oDIa83LoV9ZHqC5wSqbhIaJJaXJKbMe1OY+cvVdpMbUEtEXnVPO2hgK6aCaiFWKMVmDEs3RSVVqXz6jYKcufp2Tm2tjn4+gZQSwMEFAACAAgA3EgsT7jnPPJeAAAAYwAAACUAAAB1bml2ZXJzYWwtbm8tdmlkZW8vbG9jYWxfc2V0dGluZ3MueG1sDcq9DkBADADg3VM03f1tBsdmtOABGhqR9FpxR3h7t33D1/avF3j4Coepw7qoEFhX2w7dHS7zkDcIIZJuJKbsUA2h77JWbCWZOMYUA5xCH18z+4TII/k0h1sEyy77AVBLAQIAABQAAgAIANpILE+4+Zi64gIAAGcKAAAYAAAAAAAAAAEAAAAAAAAAAABub25lL2NvbW1vbl9tZXNzYWdlcy5sbmdQSwECAAAUAAIACADaSCxPFR5gG6MAAAB/AQAAKQAAAAAAAAABAAAAAAAYAwAAbm9uZS9wbGF5YmFja19hbmRfbmF2aWdhdGlvbl9zZXR0aW5ncy54bWxQSwECAAAUAAIACADaSCxPH1SKajADAADHDgAAIgAAAAAAAAABAAAAAAACBAAAbm9uZS9mbGFzaF9wdWJsaXNoaW5nX3NldHRpbmdzLnhtbFBLAQIAABQAAgAIANpILE9xV5SdFQEAANECAAAcAAAAAAAAAAEAAAAAAHIHAABub25lL2ZsYXNoX3NraW5fc2V0dGluZ3MueG1sUEsBAgAAFAACAAgA2kgsT9ebcJYrAwAAbw4AACEAAAAAAAAAAQAAAAAAwQgAAG5vbmUvaHRtbF9wdWJsaXNoaW5nX3NldHRpbmdzLnhtbFBLAQIAABQAAgAIANpILE+Oc/b6agAAAOUAAAAaAAAAAAAAAAEAAAAAACsMAABub25lL2h0bWxfc2tpbl9zZXR0aW5ncy5qc1BLAQIAABQAAgAIANpILE+8fTX3SgAAAEkAAAAXAAAAAAAAAAEAAAAAAM0MAABub25lL2xvY2FsX3NldHRpbmdzLnhtbFBLAQIAABQAAgAIANxILE+QSSYlKAUAAPYTAAAmAAAAAAAAAAEAAAAAAEwNAAB1bml2ZXJzYWwtbm8tdmlkZW8vY29tbW9uX21lc3NhZ2VzLmxuZ1BLAQIAABQAAgAIANxILE8VHmAbowAAAH8BAAA3AAAAAAAAAAEAAAAAALgSAAB1bml2ZXJzYWwtbm8tdmlkZW8vcGxheWJhY2tfYW5kX25hdmlnYXRpb25fc2V0dGluZ3MueG1sUEsBAgAAFAACAAgA3EgsT0szhoovBQAAaB0AADAAAAAAAAAAAQAAAAAAsBMAAHVuaXZlcnNhbC1uby12aWRlby9mbGFzaF9wdWJsaXNoaW5nX3NldHRpbmdzLnhtbFBLAQIAABQAAgAIANxILE8Oe8cgZQMAAJcMAAAqAAAAAAAAAAEAAAAAAC0ZAAB1bml2ZXJzYWwtbm8tdmlkZW8vZmxhc2hfc2tpbl9zZXR0aW5ncy54bWxQSwECAAAUAAIACADcSCxP+uc3TioFAADyHAAALwAAAAAAAAABAAAAAADaHAAAdW5pdmVyc2FsLW5vLXZpZGVvL2h0bWxfcHVibGlzaGluZ19zZXR0aW5ncy54bWxQSwECAAAUAAIACADcSCxP7ExZUrYBAAB6BgAAKAAAAAAAAAABAAAAAABRIgAAdW5pdmVyc2FsLW5vLXZpZGVvL2h0bWxfc2tpbl9zZXR0aW5ncy5qc1BLAQIAABQAAgAIANxILE+45zzyXgAAAGMAAAAlAAAAAAAAAAEAAAAAAE0kAAB1bml2ZXJzYWwtbm8tdmlkZW8vbG9jYWxfc2V0dGluZ3MueG1sUEsFBgAAAAAOAA4AiAQAAO4kAAAAAA=="/>
  <p:tag name="ISPRING_LMS_API_VERSION" val="SCORM 1.2"/>
  <p:tag name="ISPRING_CMI5_LAUNCH_METHOD" val="any window"/>
  <p:tag name="ISPRINGCLOUDFOLDERID" val="1"/>
  <p:tag name="ISPRINGONLINEFOLDERID" val="1"/>
  <p:tag name="ISPRING_CURRENT_PLAYER_ID" val="universal-no-video"/>
  <p:tag name="ISPRING_FIRST_PUBLISH" val="1"/>
  <p:tag name="ISPRING_RESOURCE_PATHS_HASH_PRESENTER" val="1762aaf3951d80977878931bf559214b9765162b"/>
  <p:tag name="ISPRING_OUTPUT_FOLDER" val="[[&quot;\uFFFD\uFFFDQj{D1961B4B-4104-4DBD-91AB-5334FB564497}&quot;,&quot;C:\\Users\\e15108\\OneDrive - SD41\\Statistics\\Online Stats Notes\\BCMathca\\AP Stat&quot;],[&quot;\uFFFDʾ\&quot;{58857F64-F778-46F3-A3E4-9740F72F057B}&quot;,&quot;C:\\Users\\Danny\\OneDrive - SD41\\Website\\Statistics&quot;]]"/>
  <p:tag name="ISPRING_ULTRA_SCORM_COURCE_TITLE" val="AP Stats 1.2 Understanding Distribution"/>
  <p:tag name="ISPRING_SCORM_ENDPOINT" val="&lt;endpoint&gt;&lt;enable&gt;0&lt;/enable&gt;&lt;lrs&gt;http://&lt;/lrs&gt;&lt;auth&gt;0&lt;/auth&gt;&lt;login&gt;&lt;/login&gt;&lt;password&gt;&lt;/password&gt;&lt;key&gt;&lt;/key&gt;&lt;name&gt;&lt;/name&gt;&lt;email&gt;&lt;/email&gt;&lt;/endpoint&gt;&#10;"/>
  <p:tag name="ISPRING_PUBLISH_SETTINGS" val="{&quot;commonSettings&quot;:{&quot;webSettings&quot;:{&quot;useMobileViewer&quot;:&quot;T_FALSE&quot;},&quot;lmsSettings&quot;:{&quot;useMobileViewer&quot;:&quot;T_FALSE&quot;},&quot;cloudSettings&quot;:{&quot;useMobileViewer&quot;:&quot;T_FALSE&quot;},&quot;ispringLmsSettings&quot;:{&quot;useMobileViewer&quot;:&quot;T_FALSE&quot;},&quot;playerId&quot;:&quot;universal&quot;,&quot;studioSettings&quot;:{&quot;useMobileViewer&quot;:&quot;T_FALSE&quot;}},&quot;advancedSettings&quot;:{&quot;enableTextAllocation&quot;:&quot;T_TRUE&quot;,&quot;viewingFromLocalDrive&quot;:&quot;T_TRUE&quot;,&quot;contentScale&quot;:75,&quot;contentScaleMode&quot;:&quot;FIT_TO_WINDOW&quot;},&quot;accessibilitySettings&quot;:{&quot;enabled&quot;:&quot;T_FALSE&quot;},&quot;compressionSettings&quot;:{&quot;imageSettings&quot;:{&quot;jpegQuality&quot;:70,&quot;optimizeImageForResolution&quot;:&quot;T_FALSE&quot;},&quot;audioQuality&quot;:70,&quot;videoQuality&quot;:65},&quot;protectionSettings&quot;:{&quot;watermarkEnabled&quot;:&quot;T_FALSE&quot;,&quot;watermarkPosition&quot;:&quot;MIDDLE_CENTER&quot;,&quot;openWatermarkUrl&quot;:&quot;T_FALSE&quot;,&quot;openWatermarkWebPageInNewWindow&quot;:&quot;T_FALSE&quot;,&quot;displayAfterEnabled&quot;:&quot;T_FALSE&quot;,&quot;displayUntilEnabled&quot;:&quot;T_FALSE&quot;,&quot;domainRestrictionEnabled&quot;:&quot;T_FALSE&quot;,&quot;enablePassword&quot;:&quot;T_FALSE&quot;},&quot;videoSettings&quot;:{&quot;videoCompressionSettings&quot;:{&quot;audioQuality&quot;:70,&quot;videoQuality&quot;:75},&quot;secondsOnEachSlide&quot;:5,&quot;hostingSettings&quot;:{}},&quot;ispringOnlineSettings&quot;:{&quot;onlineDestinationFolderId&quot;:&quot;1&quot;},&quot;cloudSettings&quot;:{&quot;onlineDestinationFolderId&quot;:&quot;1&quot;},&quot;wordSettings&quot;:{&quot;printCopies&quot;:1},&quot;studioSettings&quot;:{}}"/>
  <p:tag name="ISPRING_SCORM_RATE_QUIZZES" val="0"/>
  <p:tag name="ISPRING_PRESENTATION_TITLE" val="AP Stats 1.2 Understanding Distribution"/>
</p:tagLst>
</file>

<file path=ppt/tags/tag10.xml><?xml version="1.0" encoding="utf-8"?>
<p:tagLst xmlns:a="http://schemas.openxmlformats.org/drawingml/2006/main" xmlns:r="http://schemas.openxmlformats.org/officeDocument/2006/relationships" xmlns:p="http://schemas.openxmlformats.org/presentationml/2006/main">
  <p:tag name="GENSWF_SLIDE_UID" val="{74357429-AE59-400D-8A55-6E94979FEFC7}:288"/>
</p:tagLst>
</file>

<file path=ppt/tags/tag11.xml><?xml version="1.0" encoding="utf-8"?>
<p:tagLst xmlns:a="http://schemas.openxmlformats.org/drawingml/2006/main" xmlns:r="http://schemas.openxmlformats.org/officeDocument/2006/relationships" xmlns:p="http://schemas.openxmlformats.org/presentationml/2006/main">
  <p:tag name="GENSWF_SLIDE_UID" val="{D8904935-215C-4F5C-AB81-2279D92B3E27}:258"/>
</p:tagLst>
</file>

<file path=ppt/tags/tag12.xml><?xml version="1.0" encoding="utf-8"?>
<p:tagLst xmlns:a="http://schemas.openxmlformats.org/drawingml/2006/main" xmlns:r="http://schemas.openxmlformats.org/officeDocument/2006/relationships" xmlns:p="http://schemas.openxmlformats.org/presentationml/2006/main">
  <p:tag name="GENSWF_SLIDE_UID" val="{6185AACF-541E-467A-BBD6-5D09FCB63637}:296"/>
</p:tagLst>
</file>

<file path=ppt/tags/tag13.xml><?xml version="1.0" encoding="utf-8"?>
<p:tagLst xmlns:a="http://schemas.openxmlformats.org/drawingml/2006/main" xmlns:r="http://schemas.openxmlformats.org/officeDocument/2006/relationships" xmlns:p="http://schemas.openxmlformats.org/presentationml/2006/main">
  <p:tag name="GENSWF_SLIDE_UID" val="{772BF597-2C19-43B7-9295-22CE6AE27FD2}:272"/>
</p:tagLst>
</file>

<file path=ppt/tags/tag14.xml><?xml version="1.0" encoding="utf-8"?>
<p:tagLst xmlns:a="http://schemas.openxmlformats.org/drawingml/2006/main" xmlns:r="http://schemas.openxmlformats.org/officeDocument/2006/relationships" xmlns:p="http://schemas.openxmlformats.org/presentationml/2006/main">
  <p:tag name="GENSWF_SLIDE_UID" val="{54ACF598-31CB-4CAF-82D7-C7114511A024}:273"/>
</p:tagLst>
</file>

<file path=ppt/tags/tag15.xml><?xml version="1.0" encoding="utf-8"?>
<p:tagLst xmlns:a="http://schemas.openxmlformats.org/drawingml/2006/main" xmlns:r="http://schemas.openxmlformats.org/officeDocument/2006/relationships" xmlns:p="http://schemas.openxmlformats.org/presentationml/2006/main">
  <p:tag name="GENSWF_SLIDE_UID" val="{C4FF8068-25F6-444C-8487-2CF0F6DBAF71}:275"/>
</p:tagLst>
</file>

<file path=ppt/tags/tag16.xml><?xml version="1.0" encoding="utf-8"?>
<p:tagLst xmlns:a="http://schemas.openxmlformats.org/drawingml/2006/main" xmlns:r="http://schemas.openxmlformats.org/officeDocument/2006/relationships" xmlns:p="http://schemas.openxmlformats.org/presentationml/2006/main">
  <p:tag name="GENSWF_SLIDE_UID" val="{36156B5C-92D1-478A-ADAD-43467B6EA29E}:301"/>
</p:tagLst>
</file>

<file path=ppt/tags/tag17.xml><?xml version="1.0" encoding="utf-8"?>
<p:tagLst xmlns:a="http://schemas.openxmlformats.org/drawingml/2006/main" xmlns:r="http://schemas.openxmlformats.org/officeDocument/2006/relationships" xmlns:p="http://schemas.openxmlformats.org/presentationml/2006/main">
  <p:tag name="GENSWF_SLIDE_UID" val="{B4411348-2E06-4CA6-B8E2-ED9FF184D1E2}:266"/>
</p:tagLst>
</file>

<file path=ppt/tags/tag18.xml><?xml version="1.0" encoding="utf-8"?>
<p:tagLst xmlns:a="http://schemas.openxmlformats.org/drawingml/2006/main" xmlns:r="http://schemas.openxmlformats.org/officeDocument/2006/relationships" xmlns:p="http://schemas.openxmlformats.org/presentationml/2006/main">
  <p:tag name="GENSWF_SLIDE_UID" val="{88FBA7E5-D9DB-4A2C-AEDF-A04B7A15AE91}:281"/>
</p:tagLst>
</file>

<file path=ppt/tags/tag19.xml><?xml version="1.0" encoding="utf-8"?>
<p:tagLst xmlns:a="http://schemas.openxmlformats.org/drawingml/2006/main" xmlns:r="http://schemas.openxmlformats.org/officeDocument/2006/relationships" xmlns:p="http://schemas.openxmlformats.org/presentationml/2006/main">
  <p:tag name="GENSWF_SLIDE_UID" val="{D6F72C2F-83D4-4401-BE07-34FD77749881}:300"/>
</p:tagLst>
</file>

<file path=ppt/tags/tag2.xml><?xml version="1.0" encoding="utf-8"?>
<p:tagLst xmlns:a="http://schemas.openxmlformats.org/drawingml/2006/main" xmlns:r="http://schemas.openxmlformats.org/officeDocument/2006/relationships" xmlns:p="http://schemas.openxmlformats.org/presentationml/2006/main">
  <p:tag name="GENSWF_SLIDE_UID" val="{04AD1B5A-2BC7-4914-A93A-E1B1912B2144}:256"/>
</p:tagLst>
</file>

<file path=ppt/tags/tag20.xml><?xml version="1.0" encoding="utf-8"?>
<p:tagLst xmlns:a="http://schemas.openxmlformats.org/drawingml/2006/main" xmlns:r="http://schemas.openxmlformats.org/officeDocument/2006/relationships" xmlns:p="http://schemas.openxmlformats.org/presentationml/2006/main">
  <p:tag name="GENSWF_SLIDE_UID" val="{E8D1D484-7F89-4B32-9EBB-677C9B8F5D4F}:286"/>
</p:tagLst>
</file>

<file path=ppt/tags/tag21.xml><?xml version="1.0" encoding="utf-8"?>
<p:tagLst xmlns:a="http://schemas.openxmlformats.org/drawingml/2006/main" xmlns:r="http://schemas.openxmlformats.org/officeDocument/2006/relationships" xmlns:p="http://schemas.openxmlformats.org/presentationml/2006/main">
  <p:tag name="GENSWF_SLIDE_UID" val="{CD3FA9DE-A036-4E92-9FBB-8C1212640F6E}:294"/>
</p:tagLst>
</file>

<file path=ppt/tags/tag22.xml><?xml version="1.0" encoding="utf-8"?>
<p:tagLst xmlns:a="http://schemas.openxmlformats.org/drawingml/2006/main" xmlns:r="http://schemas.openxmlformats.org/officeDocument/2006/relationships" xmlns:p="http://schemas.openxmlformats.org/presentationml/2006/main">
  <p:tag name="GENSWF_SLIDE_UID" val="{F891AFEB-57EA-4EAA-BF66-EAC2C918218B}:290"/>
</p:tagLst>
</file>

<file path=ppt/tags/tag23.xml><?xml version="1.0" encoding="utf-8"?>
<p:tagLst xmlns:a="http://schemas.openxmlformats.org/drawingml/2006/main" xmlns:r="http://schemas.openxmlformats.org/officeDocument/2006/relationships" xmlns:p="http://schemas.openxmlformats.org/presentationml/2006/main">
  <p:tag name="GENSWF_SLIDE_UID" val="{B90093F9-25CC-4FD9-A86B-A7657561E8A5}:291"/>
</p:tagLst>
</file>

<file path=ppt/tags/tag24.xml><?xml version="1.0" encoding="utf-8"?>
<p:tagLst xmlns:a="http://schemas.openxmlformats.org/drawingml/2006/main" xmlns:r="http://schemas.openxmlformats.org/officeDocument/2006/relationships" xmlns:p="http://schemas.openxmlformats.org/presentationml/2006/main">
  <p:tag name="GENSWF_SLIDE_UID" val="{6DD289F3-A5A7-4ED0-9382-6730BC1A5A6B}:292"/>
</p:tagLst>
</file>

<file path=ppt/tags/tag3.xml><?xml version="1.0" encoding="utf-8"?>
<p:tagLst xmlns:a="http://schemas.openxmlformats.org/drawingml/2006/main" xmlns:r="http://schemas.openxmlformats.org/officeDocument/2006/relationships" xmlns:p="http://schemas.openxmlformats.org/presentationml/2006/main">
  <p:tag name="GENSWF_SLIDE_UID" val="{836310EE-E288-44F6-BB8C-B874918871D7}:295"/>
</p:tagLst>
</file>

<file path=ppt/tags/tag4.xml><?xml version="1.0" encoding="utf-8"?>
<p:tagLst xmlns:a="http://schemas.openxmlformats.org/drawingml/2006/main" xmlns:r="http://schemas.openxmlformats.org/officeDocument/2006/relationships" xmlns:p="http://schemas.openxmlformats.org/presentationml/2006/main">
  <p:tag name="GENSWF_SLIDE_UID" val="{B2BCE3E0-37F7-400D-8DAF-42C763D49DF7}:299"/>
</p:tagLst>
</file>

<file path=ppt/tags/tag5.xml><?xml version="1.0" encoding="utf-8"?>
<p:tagLst xmlns:a="http://schemas.openxmlformats.org/drawingml/2006/main" xmlns:r="http://schemas.openxmlformats.org/officeDocument/2006/relationships" xmlns:p="http://schemas.openxmlformats.org/presentationml/2006/main">
  <p:tag name="GENSWF_SLIDE_UID" val="{005D53F3-F49A-4E41-A7F4-0FD88BFD3E81}:293"/>
</p:tagLst>
</file>

<file path=ppt/tags/tag6.xml><?xml version="1.0" encoding="utf-8"?>
<p:tagLst xmlns:a="http://schemas.openxmlformats.org/drawingml/2006/main" xmlns:r="http://schemas.openxmlformats.org/officeDocument/2006/relationships" xmlns:p="http://schemas.openxmlformats.org/presentationml/2006/main">
  <p:tag name="GENSWF_SLIDE_UID" val="{B59E2551-CF9B-43E6-AFE0-8AEA799F374F}:298"/>
</p:tagLst>
</file>

<file path=ppt/tags/tag7.xml><?xml version="1.0" encoding="utf-8"?>
<p:tagLst xmlns:a="http://schemas.openxmlformats.org/drawingml/2006/main" xmlns:r="http://schemas.openxmlformats.org/officeDocument/2006/relationships" xmlns:p="http://schemas.openxmlformats.org/presentationml/2006/main">
  <p:tag name="GENSWF_SLIDE_UID" val="{1F7EB40D-1EEB-4E4D-805D-306EA9B52295}:289"/>
</p:tagLst>
</file>

<file path=ppt/tags/tag8.xml><?xml version="1.0" encoding="utf-8"?>
<p:tagLst xmlns:a="http://schemas.openxmlformats.org/drawingml/2006/main" xmlns:r="http://schemas.openxmlformats.org/officeDocument/2006/relationships" xmlns:p="http://schemas.openxmlformats.org/presentationml/2006/main">
  <p:tag name="GENSWF_SLIDE_UID" val="{965C6B40-268D-4777-813D-A4C9EFF6FE70}:279"/>
</p:tagLst>
</file>

<file path=ppt/tags/tag9.xml><?xml version="1.0" encoding="utf-8"?>
<p:tagLst xmlns:a="http://schemas.openxmlformats.org/drawingml/2006/main" xmlns:r="http://schemas.openxmlformats.org/officeDocument/2006/relationships" xmlns:p="http://schemas.openxmlformats.org/presentationml/2006/main">
  <p:tag name="GENSWF_SLIDE_UID" val="{1C92219A-DBC0-4717-979D-0081B38C2D23}:274"/>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47715D9D1D2C146AE4620C3665BB8EF" ma:contentTypeVersion="31" ma:contentTypeDescription="Create a new document." ma:contentTypeScope="" ma:versionID="041b70a5ca5c512a07b48b967e328a54">
  <xsd:schema xmlns:xsd="http://www.w3.org/2001/XMLSchema" xmlns:xs="http://www.w3.org/2001/XMLSchema" xmlns:p="http://schemas.microsoft.com/office/2006/metadata/properties" xmlns:ns3="d00fb86e-a52e-4f2f-9300-62c8872f8705" xmlns:ns4="0592969b-b9e0-4bc7-baa3-fba5b5725717" targetNamespace="http://schemas.microsoft.com/office/2006/metadata/properties" ma:root="true" ma:fieldsID="0c480a41906435b26bd66f6a47fcf3b5" ns3:_="" ns4:_="">
    <xsd:import namespace="d00fb86e-a52e-4f2f-9300-62c8872f8705"/>
    <xsd:import namespace="0592969b-b9e0-4bc7-baa3-fba5b5725717"/>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DateTaken" minOccurs="0"/>
                <xsd:element ref="ns3:MediaServiceLocation" minOccurs="0"/>
                <xsd:element ref="ns3:NotebookType" minOccurs="0"/>
                <xsd:element ref="ns3:FolderType" minOccurs="0"/>
                <xsd:element ref="ns3:Owner" minOccurs="0"/>
                <xsd:element ref="ns3:DefaultSectionNames" minOccurs="0"/>
                <xsd:element ref="ns3:Templates" minOccurs="0"/>
                <xsd:element ref="ns3:CultureName" minOccurs="0"/>
                <xsd:element ref="ns3:AppVersion" minOccurs="0"/>
                <xsd:element ref="ns3:Teachers" minOccurs="0"/>
                <xsd:element ref="ns3:Students" minOccurs="0"/>
                <xsd:element ref="ns3:Student_Groups" minOccurs="0"/>
                <xsd:element ref="ns3:Invited_Teachers" minOccurs="0"/>
                <xsd:element ref="ns3:Invited_Students" minOccurs="0"/>
                <xsd:element ref="ns3:Self_Registration_Enabled" minOccurs="0"/>
                <xsd:element ref="ns3:Has_Teacher_Only_SectionGroup" minOccurs="0"/>
                <xsd:element ref="ns3:Is_Collaboration_Space_Locked" minOccurs="0"/>
                <xsd:element ref="ns4:SharedWithUsers" minOccurs="0"/>
                <xsd:element ref="ns4:SharedWithDetails" minOccurs="0"/>
                <xsd:element ref="ns4:SharingHintHash" minOccurs="0"/>
                <xsd:element ref="ns3:MediaServiceOCR" minOccurs="0"/>
                <xsd:element ref="ns3:TeamsChannelId" minOccurs="0"/>
                <xsd:element ref="ns3:IsNotebookLocked" minOccurs="0"/>
                <xsd:element ref="ns3:MediaServiceGenerationTime" minOccurs="0"/>
                <xsd:element ref="ns3:MediaServiceEventHashCode" minOccurs="0"/>
                <xsd:element ref="ns3:Math_Settings" minOccurs="0"/>
                <xsd:element ref="ns3:Distribution_Groups" minOccurs="0"/>
                <xsd:element ref="ns3:LMS_Mappin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00fb86e-a52e-4f2f-9300-62c8872f8705"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AutoTags" ma:index="10" nillable="true" ma:displayName="MediaServiceAutoTags" ma:description="" ma:internalName="MediaServiceAutoTags" ma:readOnly="true">
      <xsd:simpleType>
        <xsd:restriction base="dms:Text"/>
      </xsd:simpleType>
    </xsd:element>
    <xsd:element name="MediaServiceDateTaken" ma:index="11" nillable="true" ma:displayName="MediaServiceDateTaken" ma:description="" ma:hidden="true" ma:internalName="MediaServiceDateTaken" ma:readOnly="true">
      <xsd:simpleType>
        <xsd:restriction base="dms:Text"/>
      </xsd:simpleType>
    </xsd:element>
    <xsd:element name="MediaServiceLocation" ma:index="12" nillable="true" ma:displayName="MediaServiceLocation" ma:description="" ma:internalName="MediaServiceLocation" ma:readOnly="true">
      <xsd:simpleType>
        <xsd:restriction base="dms:Text"/>
      </xsd:simpleType>
    </xsd:element>
    <xsd:element name="NotebookType" ma:index="13" nillable="true" ma:displayName="Notebook Type" ma:internalName="NotebookType">
      <xsd:simpleType>
        <xsd:restriction base="dms:Text"/>
      </xsd:simpleType>
    </xsd:element>
    <xsd:element name="FolderType" ma:index="14" nillable="true" ma:displayName="Folder Type" ma:internalName="FolderType">
      <xsd:simpleType>
        <xsd:restriction base="dms:Text"/>
      </xsd:simpleType>
    </xsd:element>
    <xsd:element name="Owner" ma:index="15" nillable="true" ma:displayName="Owner"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DefaultSectionNames" ma:index="16" nillable="true" ma:displayName="Default Section Names" ma:internalName="DefaultSectionNames">
      <xsd:simpleType>
        <xsd:restriction base="dms:Note">
          <xsd:maxLength value="255"/>
        </xsd:restriction>
      </xsd:simpleType>
    </xsd:element>
    <xsd:element name="Templates" ma:index="17" nillable="true" ma:displayName="Templates" ma:internalName="Templates">
      <xsd:simpleType>
        <xsd:restriction base="dms:Note">
          <xsd:maxLength value="255"/>
        </xsd:restriction>
      </xsd:simpleType>
    </xsd:element>
    <xsd:element name="CultureName" ma:index="18" nillable="true" ma:displayName="Culture Name" ma:internalName="CultureName">
      <xsd:simpleType>
        <xsd:restriction base="dms:Text"/>
      </xsd:simpleType>
    </xsd:element>
    <xsd:element name="AppVersion" ma:index="19" nillable="true" ma:displayName="App Version" ma:internalName="AppVersion">
      <xsd:simpleType>
        <xsd:restriction base="dms:Text"/>
      </xsd:simpleType>
    </xsd:element>
    <xsd:element name="Teachers" ma:index="20" nillable="true" ma:displayName="Teachers" ma:internalName="Teacher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tudents" ma:index="21" nillable="true" ma:displayName="Students" ma:internalName="Student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tudent_Groups" ma:index="22" nillable="true" ma:displayName="Student Groups" ma:internalName="Student_Group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Invited_Teachers" ma:index="23" nillable="true" ma:displayName="Invited Teachers" ma:internalName="Invited_Teachers">
      <xsd:simpleType>
        <xsd:restriction base="dms:Note">
          <xsd:maxLength value="255"/>
        </xsd:restriction>
      </xsd:simpleType>
    </xsd:element>
    <xsd:element name="Invited_Students" ma:index="24" nillable="true" ma:displayName="Invited Students" ma:internalName="Invited_Students">
      <xsd:simpleType>
        <xsd:restriction base="dms:Note">
          <xsd:maxLength value="255"/>
        </xsd:restriction>
      </xsd:simpleType>
    </xsd:element>
    <xsd:element name="Self_Registration_Enabled" ma:index="25" nillable="true" ma:displayName="Self Registration Enabled" ma:internalName="Self_Registration_Enabled">
      <xsd:simpleType>
        <xsd:restriction base="dms:Boolean"/>
      </xsd:simpleType>
    </xsd:element>
    <xsd:element name="Has_Teacher_Only_SectionGroup" ma:index="26" nillable="true" ma:displayName="Has Teacher Only SectionGroup" ma:internalName="Has_Teacher_Only_SectionGroup">
      <xsd:simpleType>
        <xsd:restriction base="dms:Boolean"/>
      </xsd:simpleType>
    </xsd:element>
    <xsd:element name="Is_Collaboration_Space_Locked" ma:index="27" nillable="true" ma:displayName="Is Collaboration Space Locked" ma:internalName="Is_Collaboration_Space_Locked">
      <xsd:simpleType>
        <xsd:restriction base="dms:Boolean"/>
      </xsd:simpleType>
    </xsd:element>
    <xsd:element name="MediaServiceOCR" ma:index="31" nillable="true" ma:displayName="MediaServiceOCR" ma:internalName="MediaServiceOCR" ma:readOnly="true">
      <xsd:simpleType>
        <xsd:restriction base="dms:Note">
          <xsd:maxLength value="255"/>
        </xsd:restriction>
      </xsd:simpleType>
    </xsd:element>
    <xsd:element name="TeamsChannelId" ma:index="32" nillable="true" ma:displayName="Teams Channel Id" ma:internalName="TeamsChannelId">
      <xsd:simpleType>
        <xsd:restriction base="dms:Text"/>
      </xsd:simpleType>
    </xsd:element>
    <xsd:element name="IsNotebookLocked" ma:index="33" nillable="true" ma:displayName="Is Notebook Locked" ma:internalName="IsNotebookLocked">
      <xsd:simpleType>
        <xsd:restriction base="dms:Boolean"/>
      </xsd:simpleType>
    </xsd:element>
    <xsd:element name="MediaServiceGenerationTime" ma:index="34" nillable="true" ma:displayName="MediaServiceGenerationTime" ma:hidden="true" ma:internalName="MediaServiceGenerationTime" ma:readOnly="true">
      <xsd:simpleType>
        <xsd:restriction base="dms:Text"/>
      </xsd:simpleType>
    </xsd:element>
    <xsd:element name="MediaServiceEventHashCode" ma:index="35" nillable="true" ma:displayName="MediaServiceEventHashCode" ma:hidden="true" ma:internalName="MediaServiceEventHashCode" ma:readOnly="true">
      <xsd:simpleType>
        <xsd:restriction base="dms:Text"/>
      </xsd:simpleType>
    </xsd:element>
    <xsd:element name="Math_Settings" ma:index="36" nillable="true" ma:displayName="Math Settings" ma:internalName="Math_Settings">
      <xsd:simpleType>
        <xsd:restriction base="dms:Text"/>
      </xsd:simpleType>
    </xsd:element>
    <xsd:element name="Distribution_Groups" ma:index="37" nillable="true" ma:displayName="Distribution Groups" ma:internalName="Distribution_Groups">
      <xsd:simpleType>
        <xsd:restriction base="dms:Note">
          <xsd:maxLength value="255"/>
        </xsd:restriction>
      </xsd:simpleType>
    </xsd:element>
    <xsd:element name="LMS_Mappings" ma:index="38" nillable="true" ma:displayName="LMS Mappings" ma:internalName="LMS_Mappings">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0592969b-b9e0-4bc7-baa3-fba5b5725717" elementFormDefault="qualified">
    <xsd:import namespace="http://schemas.microsoft.com/office/2006/documentManagement/types"/>
    <xsd:import namespace="http://schemas.microsoft.com/office/infopath/2007/PartnerControls"/>
    <xsd:element name="SharedWithUsers" ma:index="2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9" nillable="true" ma:displayName="Shared With Details" ma:internalName="SharedWithDetails" ma:readOnly="true">
      <xsd:simpleType>
        <xsd:restriction base="dms:Note">
          <xsd:maxLength value="255"/>
        </xsd:restriction>
      </xsd:simpleType>
    </xsd:element>
    <xsd:element name="SharingHintHash" ma:index="3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Math_Settings xmlns="d00fb86e-a52e-4f2f-9300-62c8872f8705" xsi:nil="true"/>
    <Owner xmlns="d00fb86e-a52e-4f2f-9300-62c8872f8705">
      <UserInfo>
        <DisplayName/>
        <AccountId xsi:nil="true"/>
        <AccountType/>
      </UserInfo>
    </Owner>
    <Distribution_Groups xmlns="d00fb86e-a52e-4f2f-9300-62c8872f8705" xsi:nil="true"/>
    <Invited_Teachers xmlns="d00fb86e-a52e-4f2f-9300-62c8872f8705" xsi:nil="true"/>
    <Invited_Students xmlns="d00fb86e-a52e-4f2f-9300-62c8872f8705" xsi:nil="true"/>
    <LMS_Mappings xmlns="d00fb86e-a52e-4f2f-9300-62c8872f8705" xsi:nil="true"/>
    <Templates xmlns="d00fb86e-a52e-4f2f-9300-62c8872f8705" xsi:nil="true"/>
    <FolderType xmlns="d00fb86e-a52e-4f2f-9300-62c8872f8705" xsi:nil="true"/>
    <Student_Groups xmlns="d00fb86e-a52e-4f2f-9300-62c8872f8705">
      <UserInfo>
        <DisplayName/>
        <AccountId xsi:nil="true"/>
        <AccountType/>
      </UserInfo>
    </Student_Groups>
    <DefaultSectionNames xmlns="d00fb86e-a52e-4f2f-9300-62c8872f8705" xsi:nil="true"/>
    <Students xmlns="d00fb86e-a52e-4f2f-9300-62c8872f8705">
      <UserInfo>
        <DisplayName/>
        <AccountId xsi:nil="true"/>
        <AccountType/>
      </UserInfo>
    </Students>
    <IsNotebookLocked xmlns="d00fb86e-a52e-4f2f-9300-62c8872f8705" xsi:nil="true"/>
    <Is_Collaboration_Space_Locked xmlns="d00fb86e-a52e-4f2f-9300-62c8872f8705" xsi:nil="true"/>
    <Self_Registration_Enabled xmlns="d00fb86e-a52e-4f2f-9300-62c8872f8705" xsi:nil="true"/>
    <Has_Teacher_Only_SectionGroup xmlns="d00fb86e-a52e-4f2f-9300-62c8872f8705" xsi:nil="true"/>
    <CultureName xmlns="d00fb86e-a52e-4f2f-9300-62c8872f8705" xsi:nil="true"/>
    <AppVersion xmlns="d00fb86e-a52e-4f2f-9300-62c8872f8705" xsi:nil="true"/>
    <TeamsChannelId xmlns="d00fb86e-a52e-4f2f-9300-62c8872f8705" xsi:nil="true"/>
    <NotebookType xmlns="d00fb86e-a52e-4f2f-9300-62c8872f8705" xsi:nil="true"/>
    <Teachers xmlns="d00fb86e-a52e-4f2f-9300-62c8872f8705">
      <UserInfo>
        <DisplayName/>
        <AccountId xsi:nil="true"/>
        <AccountType/>
      </UserInfo>
    </Teachers>
  </documentManagement>
</p:properties>
</file>

<file path=customXml/itemProps1.xml><?xml version="1.0" encoding="utf-8"?>
<ds:datastoreItem xmlns:ds="http://schemas.openxmlformats.org/officeDocument/2006/customXml" ds:itemID="{DC022335-6593-409B-994B-0F3EF3FD4D1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00fb86e-a52e-4f2f-9300-62c8872f8705"/>
    <ds:schemaRef ds:uri="0592969b-b9e0-4bc7-baa3-fba5b572571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A60F767-8174-4D76-9E71-CDF410E5114F}">
  <ds:schemaRefs>
    <ds:schemaRef ds:uri="http://schemas.microsoft.com/sharepoint/v3/contenttype/forms"/>
  </ds:schemaRefs>
</ds:datastoreItem>
</file>

<file path=customXml/itemProps3.xml><?xml version="1.0" encoding="utf-8"?>
<ds:datastoreItem xmlns:ds="http://schemas.openxmlformats.org/officeDocument/2006/customXml" ds:itemID="{E12996E2-6F33-4170-8DB4-F9101FEC9C07}">
  <ds:schemaRefs>
    <ds:schemaRef ds:uri="http://purl.org/dc/terms/"/>
    <ds:schemaRef ds:uri="http://purl.org/dc/elements/1.1/"/>
    <ds:schemaRef ds:uri="http://schemas.microsoft.com/office/infopath/2007/PartnerControls"/>
    <ds:schemaRef ds:uri="http://purl.org/dc/dcmitype/"/>
    <ds:schemaRef ds:uri="http://schemas.microsoft.com/office/2006/metadata/properties"/>
    <ds:schemaRef ds:uri="0592969b-b9e0-4bc7-baa3-fba5b5725717"/>
    <ds:schemaRef ds:uri="http://schemas.microsoft.com/office/2006/documentManagement/types"/>
    <ds:schemaRef ds:uri="http://schemas.openxmlformats.org/package/2006/metadata/core-properties"/>
    <ds:schemaRef ds:uri="d00fb86e-a52e-4f2f-9300-62c8872f8705"/>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Oriel</Template>
  <TotalTime>3842</TotalTime>
  <Words>2509</Words>
  <Application>Microsoft Office PowerPoint</Application>
  <PresentationFormat>Widescreen</PresentationFormat>
  <Paragraphs>221</Paragraphs>
  <Slides>23</Slides>
  <Notes>23</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23</vt:i4>
      </vt:variant>
    </vt:vector>
  </HeadingPairs>
  <TitlesOfParts>
    <vt:vector size="31" baseType="lpstr">
      <vt:lpstr>Arial</vt:lpstr>
      <vt:lpstr>Calibri</vt:lpstr>
      <vt:lpstr>Cambria Math</vt:lpstr>
      <vt:lpstr>Century Schoolbook</vt:lpstr>
      <vt:lpstr>Wingdings</vt:lpstr>
      <vt:lpstr>Wingdings 2</vt:lpstr>
      <vt:lpstr>Oriel</vt:lpstr>
      <vt:lpstr>Equation</vt:lpstr>
      <vt:lpstr>1.2 Normal Distribution and Relative Standing</vt:lpstr>
      <vt:lpstr>I) What is A Distribution? </vt:lpstr>
      <vt:lpstr>II) What is a Normal Distribution? </vt:lpstr>
      <vt:lpstr>II)Properties of a Normal Distribution? </vt:lpstr>
      <vt:lpstr>PowerPoint Presentation</vt:lpstr>
      <vt:lpstr>PowerPoint Presentation</vt:lpstr>
      <vt:lpstr>III) How to describe the Center of a Distribution:</vt:lpstr>
      <vt:lpstr>IV) Central tendencies with Skewed Distributions</vt:lpstr>
      <vt:lpstr>PowerPoint Presentation</vt:lpstr>
      <vt:lpstr>V) Measures of Central Tendencies</vt:lpstr>
      <vt:lpstr>Ex: The test scores of a math 12 exam are listed below.  Use the information to find the mean, median and mode:</vt:lpstr>
      <vt:lpstr>Ex: The test scores of a math 12 exam are listed below.  Use the information to find the mean, median and mode:</vt:lpstr>
      <vt:lpstr>PowerPoint Presentation</vt:lpstr>
      <vt:lpstr>PowerPoint Presentation</vt:lpstr>
      <vt:lpstr>What is Variance σ 2 and Standard Deviation σ? </vt:lpstr>
      <vt:lpstr>VI) Measuring Spread for Bell Shaped Curves: Variance  &amp;  Standard Deviation</vt:lpstr>
      <vt:lpstr>VII) FORMULAS for Variance &amp; Standard Deviation</vt:lpstr>
      <vt:lpstr>PowerPoint Presentation</vt:lpstr>
      <vt:lpstr>PowerPoint Presentation</vt:lpstr>
      <vt:lpstr>Two outdoor paints were tested to see how long each will last before fading.  Six pails (3.8L) of each paint were tested.  The results are given in number of months.   A) What measures of central tendencies would you use to compare the two paints?  B) find the mean, variance, and standard deviation for each paint and make comparisons c) How would you decide which Paint is Better?</vt:lpstr>
      <vt:lpstr>PowerPoint Presentation</vt:lpstr>
      <vt:lpstr>PowerPoint Presentation</vt:lpstr>
      <vt:lpstr>PowerPoint Presentation</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 Stats 1.2 Understanding Distribution</dc:title>
  <dc:creator>danny young</dc:creator>
  <cp:lastModifiedBy>Danny Young</cp:lastModifiedBy>
  <cp:revision>65</cp:revision>
  <dcterms:created xsi:type="dcterms:W3CDTF">2010-04-30T02:14:05Z</dcterms:created>
  <dcterms:modified xsi:type="dcterms:W3CDTF">2026-01-20T20:48:52Z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0x010100547715D9D1D2C146AE4620C3665BB8EF</vt:lpwstr>
  </property>
</Properties>
</file>